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1C39"/>
    <a:srgbClr val="A72E87"/>
    <a:srgbClr val="A23694"/>
    <a:srgbClr val="8634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5" autoAdjust="0"/>
    <p:restoredTop sz="96405" autoAdjust="0"/>
  </p:normalViewPr>
  <p:slideViewPr>
    <p:cSldViewPr snapToGrid="0" snapToObjects="1" showGuides="1">
      <p:cViewPr>
        <p:scale>
          <a:sx n="75" d="100"/>
          <a:sy n="75" d="100"/>
        </p:scale>
        <p:origin x="-660" y="-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B8CF4-0DC4-45A6-9FAE-F3B45CB13275}" type="datetimeFigureOut">
              <a:rPr lang="ru-RU" smtClean="0"/>
              <a:t>27.04.2025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20CBD-72C5-4E83-81A0-BE5C77745C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93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27.04.2025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hita.aif.ru/society/eto_dikoe_udovolstvie_pochemu_bioenergomassazh_vam_nuzhen_uzhe_seychas?erid=2SDnje2hbN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.me/+IZkWBZdUqYowM2Yy" TargetMode="External"/><Relationship Id="rId5" Type="http://schemas.openxmlformats.org/officeDocument/2006/relationships/hyperlink" Target="https://vk.com/zab_innovatio" TargetMode="External"/><Relationship Id="rId4" Type="http://schemas.openxmlformats.org/officeDocument/2006/relationships/hyperlink" Target="https://t.me/minsoc75/131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zab_innovatio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hita.aif.ru/society/eto_dikoe_udovolstvie_pochemu_bioenergomassazh_vam_nuzhen_uzhe_seychas?erid=2SDnje2hbN8" TargetMode="External"/><Relationship Id="rId5" Type="http://schemas.openxmlformats.org/officeDocument/2006/relationships/hyperlink" Target="https://t.me/minsoc75/1318" TargetMode="External"/><Relationship Id="rId4" Type="http://schemas.openxmlformats.org/officeDocument/2006/relationships/hyperlink" Target="https://t.me/+IZkWBZdUqYowM2Yy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+IZkWBZdUqYowM2Yy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s://vk.com/zab_innovatio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5B63974C-299F-3A42-928D-66554BBDC41B}"/>
              </a:ext>
            </a:extLst>
          </p:cNvPr>
          <p:cNvSpPr txBox="1"/>
          <p:nvPr/>
        </p:nvSpPr>
        <p:spPr>
          <a:xfrm>
            <a:off x="767254" y="1433086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2A9B813D-2B66-114A-A35A-8916837DF786}"/>
              </a:ext>
            </a:extLst>
          </p:cNvPr>
          <p:cNvSpPr txBox="1"/>
          <p:nvPr/>
        </p:nvSpPr>
        <p:spPr>
          <a:xfrm>
            <a:off x="767255" y="2303609"/>
            <a:ext cx="10622071" cy="228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4400" dirty="0" err="1" smtClean="0">
                <a:solidFill>
                  <a:schemeClr val="bg1"/>
                </a:solidFill>
                <a:latin typeface="Playfair Display" pitchFamily="2" charset="-52"/>
              </a:rPr>
              <a:t>ФАПы</a:t>
            </a:r>
            <a:r>
              <a:rPr lang="ru-RU" sz="4400" dirty="0" smtClean="0">
                <a:solidFill>
                  <a:schemeClr val="bg1"/>
                </a:solidFill>
                <a:latin typeface="Playfair Display" pitchFamily="2" charset="-52"/>
              </a:rPr>
              <a:t> с инновационным оборудованием для восстановления ресурсов организма</a:t>
            </a:r>
            <a:endParaRPr lang="ru-RU" sz="44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86542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err="1" smtClean="0">
                <a:solidFill>
                  <a:schemeClr val="bg1"/>
                </a:solidFill>
              </a:rPr>
              <a:t>Воложанина</a:t>
            </a:r>
            <a:r>
              <a:rPr lang="ru-RU" sz="2000" dirty="0" smtClean="0">
                <a:solidFill>
                  <a:schemeClr val="bg1"/>
                </a:solidFill>
              </a:rPr>
              <a:t> Надежда Александровна, </a:t>
            </a:r>
            <a:r>
              <a:rPr lang="ru-RU" sz="2000" dirty="0" err="1" smtClean="0">
                <a:solidFill>
                  <a:schemeClr val="bg1"/>
                </a:solidFill>
              </a:rPr>
              <a:t>самозанятая</a:t>
            </a:r>
            <a:r>
              <a:rPr lang="ru-RU" sz="2000" dirty="0" smtClean="0">
                <a:solidFill>
                  <a:schemeClr val="bg1"/>
                </a:solidFill>
              </a:rPr>
              <a:t>, 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Россия, Забайкальский край, город Чита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8E84038-B740-F244-89E0-809A1E3F117D}"/>
              </a:ext>
            </a:extLst>
          </p:cNvPr>
          <p:cNvSpPr txBox="1"/>
          <p:nvPr/>
        </p:nvSpPr>
        <p:spPr>
          <a:xfrm>
            <a:off x="767251" y="4717238"/>
            <a:ext cx="10857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layfair Display" pitchFamily="2" charset="-52"/>
              </a:rPr>
              <a:t>Номинация Социальные проекты взаимопомощи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C388475A-0C6F-9641-A042-B188E420BA4B}"/>
              </a:ext>
            </a:extLst>
          </p:cNvPr>
          <p:cNvSpPr txBox="1"/>
          <p:nvPr/>
        </p:nvSpPr>
        <p:spPr>
          <a:xfrm>
            <a:off x="651859" y="312344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C4169BAA-4B12-B14F-A2F9-009A19F16532}"/>
              </a:ext>
            </a:extLst>
          </p:cNvPr>
          <p:cNvSpPr/>
          <p:nvPr/>
        </p:nvSpPr>
        <p:spPr>
          <a:xfrm>
            <a:off x="651857" y="1258168"/>
            <a:ext cx="5266119" cy="2356216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marL="342900" indent="-342900">
              <a:buAutoNum type="arabicPeriod"/>
            </a:pPr>
            <a:r>
              <a:rPr lang="ru-RU" sz="1400" dirty="0" smtClean="0"/>
              <a:t>Сформирована команда «оздоровительного десанта» ссылка: </a:t>
            </a:r>
            <a:r>
              <a:rPr lang="en-US" sz="1400" b="1" u="sng" dirty="0" smtClean="0">
                <a:solidFill>
                  <a:schemeClr val="bg1"/>
                </a:solidFill>
                <a:hlinkClick r:id="rId3"/>
              </a:rPr>
              <a:t>https</a:t>
            </a:r>
            <a:r>
              <a:rPr lang="en-US" sz="1400" b="1" u="sng" dirty="0">
                <a:solidFill>
                  <a:schemeClr val="bg1"/>
                </a:solidFill>
                <a:hlinkClick r:id="rId3"/>
              </a:rPr>
              <a:t>://</a:t>
            </a:r>
            <a:r>
              <a:rPr lang="en-US" sz="1400" b="1" u="sng" dirty="0" smtClean="0">
                <a:solidFill>
                  <a:schemeClr val="bg1"/>
                </a:solidFill>
                <a:hlinkClick r:id="rId3"/>
              </a:rPr>
              <a:t>chita.aif.ru/society/eto_dikoe_udovolstvie_pochemu_bioenergomassazh_vam_nuzhen_uzhe_seychas?erid=2SDnje2hbN8</a:t>
            </a:r>
            <a:endParaRPr lang="ru-RU" sz="1400" b="1" u="sng" dirty="0" smtClean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ru-RU" sz="1400" dirty="0" smtClean="0"/>
              <a:t>Коммерческие предложения главам муниципальных образований Забайкальского края (декабрь 2024 – февраль 2025)</a:t>
            </a:r>
          </a:p>
          <a:p>
            <a:pPr marL="342900" indent="-342900">
              <a:buAutoNum type="arabicPeriod"/>
            </a:pPr>
            <a:r>
              <a:rPr lang="ru-RU" sz="1400" dirty="0" smtClean="0"/>
              <a:t>Выездная презентация в Центре реабилитации трудовых ресурсов ОАО «РЖД» Забайкальской Ж.Д. (март 2025)</a:t>
            </a:r>
            <a:endParaRPr lang="ru-RU" sz="1400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444AD552-A7DD-B541-B481-B576E7BAE03B}"/>
              </a:ext>
            </a:extLst>
          </p:cNvPr>
          <p:cNvSpPr/>
          <p:nvPr/>
        </p:nvSpPr>
        <p:spPr>
          <a:xfrm>
            <a:off x="6174826" y="1266451"/>
            <a:ext cx="5121839" cy="1072499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 smtClean="0"/>
              <a:t>СМИ: </a:t>
            </a:r>
            <a:r>
              <a:rPr lang="en-US" sz="1400" dirty="0">
                <a:solidFill>
                  <a:schemeClr val="bg1"/>
                </a:solidFill>
                <a:hlinkClick r:id="rId4"/>
              </a:rPr>
              <a:t>https://</a:t>
            </a:r>
            <a:r>
              <a:rPr lang="en-US" sz="1400" dirty="0" smtClean="0">
                <a:solidFill>
                  <a:schemeClr val="bg1"/>
                </a:solidFill>
                <a:hlinkClick r:id="rId4"/>
              </a:rPr>
              <a:t>t.me/minsoc75/1318</a:t>
            </a:r>
            <a:endParaRPr lang="ru-RU" sz="1400" dirty="0" smtClean="0">
              <a:solidFill>
                <a:schemeClr val="bg1"/>
              </a:solidFill>
            </a:endParaRPr>
          </a:p>
          <a:p>
            <a:r>
              <a:rPr lang="ru-RU" sz="1400" dirty="0"/>
              <a:t>Полный сюжет о многодетной </a:t>
            </a:r>
            <a:r>
              <a:rPr lang="ru-RU" sz="1400" dirty="0" smtClean="0"/>
              <a:t>маме, которая открыла </a:t>
            </a:r>
            <a:r>
              <a:rPr lang="ru-RU" sz="1400" dirty="0"/>
              <a:t>собственное дело с помощью </a:t>
            </a:r>
            <a:r>
              <a:rPr lang="ru-RU" sz="1400" dirty="0" err="1"/>
              <a:t>соцконтракта</a:t>
            </a:r>
            <a:r>
              <a:rPr lang="ru-RU" sz="1400" dirty="0"/>
              <a:t> смотрите в эфире </a:t>
            </a:r>
            <a:r>
              <a:rPr lang="ru-RU" sz="1400" dirty="0" smtClean="0"/>
              <a:t>РТК-Забайкалье</a:t>
            </a:r>
            <a:r>
              <a:rPr lang="ru-RU" sz="1400" dirty="0"/>
              <a:t>.</a:t>
            </a: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C18EE8D4-00F3-1F40-B507-684B74EA7715}"/>
              </a:ext>
            </a:extLst>
          </p:cNvPr>
          <p:cNvSpPr/>
          <p:nvPr/>
        </p:nvSpPr>
        <p:spPr>
          <a:xfrm>
            <a:off x="672875" y="3738736"/>
            <a:ext cx="10697577" cy="285750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/>
              <a:t>Статистические </a:t>
            </a:r>
            <a:r>
              <a:rPr lang="ru-RU" sz="1400" dirty="0" smtClean="0"/>
              <a:t>данные: количество оздоровительных процедур команды «оздоровительного десанта»</a:t>
            </a:r>
          </a:p>
          <a:p>
            <a:r>
              <a:rPr lang="ru-RU" sz="1400" dirty="0"/>
              <a:t>Базовая регуляция (70 % </a:t>
            </a:r>
            <a:r>
              <a:rPr lang="ru-RU" sz="1400" dirty="0" err="1"/>
              <a:t>биоэнергорегуляции</a:t>
            </a:r>
            <a:r>
              <a:rPr lang="ru-RU" sz="1400" dirty="0"/>
              <a:t> человека) – проработка энергетических каналов и меридианов</a:t>
            </a:r>
            <a:r>
              <a:rPr lang="ru-RU" sz="1400" dirty="0" smtClean="0"/>
              <a:t>: </a:t>
            </a:r>
            <a:r>
              <a:rPr lang="en-US" sz="1400" dirty="0" smtClean="0"/>
              <a:t>315</a:t>
            </a:r>
            <a:endParaRPr lang="ru-RU" sz="1400" dirty="0"/>
          </a:p>
          <a:p>
            <a:r>
              <a:rPr lang="ru-RU" sz="1400" dirty="0" smtClean="0"/>
              <a:t>Поясница-ноги: </a:t>
            </a:r>
            <a:r>
              <a:rPr lang="en-US" sz="1400" dirty="0" smtClean="0"/>
              <a:t>50</a:t>
            </a:r>
            <a:endParaRPr lang="ru-RU" sz="1400" dirty="0" smtClean="0"/>
          </a:p>
          <a:p>
            <a:r>
              <a:rPr lang="ru-RU" sz="1400" dirty="0" smtClean="0"/>
              <a:t>Техника гипертония:</a:t>
            </a:r>
            <a:r>
              <a:rPr lang="en-US" sz="1400" dirty="0" smtClean="0"/>
              <a:t> 12</a:t>
            </a:r>
            <a:endParaRPr lang="ru-RU" sz="1400" dirty="0" smtClean="0"/>
          </a:p>
          <a:p>
            <a:r>
              <a:rPr lang="ru-RU" sz="1400" dirty="0" smtClean="0"/>
              <a:t>Техника гинекология:</a:t>
            </a:r>
            <a:r>
              <a:rPr lang="en-US" sz="1400" dirty="0" smtClean="0"/>
              <a:t> 12</a:t>
            </a:r>
            <a:endParaRPr lang="ru-RU" sz="1400" dirty="0" smtClean="0"/>
          </a:p>
          <a:p>
            <a:r>
              <a:rPr lang="ru-RU" sz="1400" dirty="0" smtClean="0"/>
              <a:t>Техника молочных желез:</a:t>
            </a:r>
            <a:r>
              <a:rPr lang="en-US" sz="1400" dirty="0" smtClean="0"/>
              <a:t> 3</a:t>
            </a:r>
            <a:endParaRPr lang="ru-RU" sz="1400" dirty="0" smtClean="0"/>
          </a:p>
          <a:p>
            <a:r>
              <a:rPr lang="ru-RU" sz="1400" dirty="0" smtClean="0"/>
              <a:t>Техника предстательной железы: 3</a:t>
            </a:r>
          </a:p>
          <a:p>
            <a:r>
              <a:rPr lang="ru-RU" sz="1400" dirty="0" smtClean="0"/>
              <a:t>Техника почки, грыжи:</a:t>
            </a:r>
            <a:r>
              <a:rPr lang="en-US" sz="1400" dirty="0" smtClean="0"/>
              <a:t> 9</a:t>
            </a:r>
            <a:endParaRPr lang="ru-RU" sz="1400" dirty="0" smtClean="0"/>
          </a:p>
          <a:p>
            <a:r>
              <a:rPr lang="ru-RU" sz="1400" dirty="0" smtClean="0"/>
              <a:t>Коррекция фигуры:</a:t>
            </a:r>
            <a:r>
              <a:rPr lang="en-US" sz="1400" dirty="0" smtClean="0"/>
              <a:t> 39</a:t>
            </a:r>
            <a:endParaRPr lang="ru-RU" sz="1400" dirty="0" smtClean="0"/>
          </a:p>
          <a:p>
            <a:r>
              <a:rPr lang="ru-RU" sz="1400" dirty="0" smtClean="0"/>
              <a:t>СПА -</a:t>
            </a:r>
            <a:r>
              <a:rPr lang="en-US" sz="1400" dirty="0" smtClean="0"/>
              <a:t> </a:t>
            </a:r>
            <a:r>
              <a:rPr lang="ru-RU" sz="1400" dirty="0" smtClean="0"/>
              <a:t>процедуры по выводу патогенного фактора «холода»: </a:t>
            </a:r>
            <a:r>
              <a:rPr lang="en-US" sz="1400" dirty="0" smtClean="0"/>
              <a:t>57</a:t>
            </a:r>
            <a:endParaRPr lang="ru-RU" sz="1400" dirty="0" smtClean="0"/>
          </a:p>
          <a:p>
            <a:r>
              <a:rPr lang="ru-RU" sz="1400" dirty="0" smtClean="0"/>
              <a:t>Массаж головы – проработка каналов желчного пузыря: </a:t>
            </a:r>
            <a:r>
              <a:rPr lang="en-US" sz="1400" dirty="0" smtClean="0"/>
              <a:t>9</a:t>
            </a:r>
            <a:endParaRPr lang="ru-RU" sz="1400" dirty="0" smtClean="0"/>
          </a:p>
          <a:p>
            <a:r>
              <a:rPr lang="ru-RU" sz="1400" dirty="0" err="1" smtClean="0"/>
              <a:t>Лифтинг</a:t>
            </a:r>
            <a:r>
              <a:rPr lang="ru-RU" sz="1400" dirty="0" smtClean="0"/>
              <a:t> лица: </a:t>
            </a:r>
            <a:r>
              <a:rPr lang="en-US" sz="1400" dirty="0" smtClean="0"/>
              <a:t>145</a:t>
            </a:r>
            <a:endParaRPr lang="ru-RU" sz="1400" dirty="0" smtClean="0"/>
          </a:p>
          <a:p>
            <a:r>
              <a:rPr lang="ru-RU" sz="1400" dirty="0"/>
              <a:t>Компьютерная диагностика состояния организма на текущий момент времени «Познай себя</a:t>
            </a:r>
            <a:r>
              <a:rPr lang="ru-RU" sz="1400" dirty="0" smtClean="0"/>
              <a:t>»: 20</a:t>
            </a:r>
            <a:endParaRPr lang="ru-RU" sz="1400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6925F8D5-4A90-3449-9C15-AFA3927AC4E0}"/>
              </a:ext>
            </a:extLst>
          </p:cNvPr>
          <p:cNvSpPr/>
          <p:nvPr/>
        </p:nvSpPr>
        <p:spPr>
          <a:xfrm>
            <a:off x="6174828" y="2629334"/>
            <a:ext cx="5121839" cy="98505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b="1" u="sng" dirty="0" smtClean="0">
                <a:solidFill>
                  <a:schemeClr val="bg1"/>
                </a:solidFill>
                <a:hlinkClick r:id="rId5"/>
              </a:rPr>
              <a:t>Инновации в области релаксации и красоты </a:t>
            </a:r>
            <a:r>
              <a:rPr lang="en-US" sz="1400" b="1" u="sng" dirty="0" smtClean="0">
                <a:solidFill>
                  <a:schemeClr val="bg1"/>
                </a:solidFill>
                <a:hlinkClick r:id="rId5"/>
              </a:rPr>
              <a:t>https</a:t>
            </a:r>
            <a:r>
              <a:rPr lang="en-US" sz="1400" b="1" u="sng" dirty="0">
                <a:solidFill>
                  <a:schemeClr val="bg1"/>
                </a:solidFill>
                <a:hlinkClick r:id="rId5"/>
              </a:rPr>
              <a:t>://</a:t>
            </a:r>
            <a:r>
              <a:rPr lang="en-US" sz="1400" b="1" u="sng" dirty="0" smtClean="0">
                <a:solidFill>
                  <a:schemeClr val="bg1"/>
                </a:solidFill>
                <a:hlinkClick r:id="rId5"/>
              </a:rPr>
              <a:t>vk.com/zab_innovatio</a:t>
            </a:r>
            <a:r>
              <a:rPr lang="ru-RU" sz="1400" b="1" u="sng" dirty="0" smtClean="0">
                <a:solidFill>
                  <a:schemeClr val="bg1"/>
                </a:solidFill>
              </a:rPr>
              <a:t>, </a:t>
            </a:r>
            <a:r>
              <a:rPr lang="en-US" sz="1400" b="1" u="sng" dirty="0">
                <a:solidFill>
                  <a:schemeClr val="bg1"/>
                </a:solidFill>
                <a:hlinkClick r:id="rId6"/>
              </a:rPr>
              <a:t>https://t.me/+IZkWBZdUqYowM2Yy</a:t>
            </a:r>
            <a:r>
              <a:rPr lang="ru-RU" sz="1400" b="1" u="sng" dirty="0" smtClean="0">
                <a:solidFill>
                  <a:schemeClr val="bg1"/>
                </a:solidFill>
              </a:rPr>
              <a:t> </a:t>
            </a:r>
            <a:endParaRPr lang="ru-RU" sz="1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="" xmlns:a16="http://schemas.microsoft.com/office/drawing/2014/main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err="1" smtClean="0"/>
              <a:t>ВКонтакте</a:t>
            </a:r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="" xmlns:a16="http://schemas.microsoft.com/office/drawing/2014/main" id="{7C7832D9-CBDF-B945-8F10-B649688DA286}"/>
              </a:ext>
            </a:extLst>
          </p:cNvPr>
          <p:cNvSpPr/>
          <p:nvPr/>
        </p:nvSpPr>
        <p:spPr>
          <a:xfrm>
            <a:off x="3265289" y="1952331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>
                <a:solidFill>
                  <a:schemeClr val="bg1"/>
                </a:solidFill>
              </a:rPr>
              <a:t>Ведение сообщества </a:t>
            </a:r>
            <a:r>
              <a:rPr lang="ru-RU" dirty="0" err="1" smtClean="0">
                <a:solidFill>
                  <a:schemeClr val="bg1"/>
                </a:solidFill>
              </a:rPr>
              <a:t>ВКонтакте</a:t>
            </a:r>
            <a:r>
              <a:rPr lang="ru-RU" dirty="0" smtClean="0">
                <a:solidFill>
                  <a:schemeClr val="bg1"/>
                </a:solidFill>
              </a:rPr>
              <a:t>, ссылка: </a:t>
            </a:r>
            <a:r>
              <a:rPr lang="en-US" b="1" u="sng" dirty="0">
                <a:solidFill>
                  <a:schemeClr val="bg1"/>
                </a:solidFill>
                <a:hlinkClick r:id="rId3"/>
              </a:rPr>
              <a:t>https://</a:t>
            </a:r>
            <a:r>
              <a:rPr lang="en-US" b="1" u="sng" dirty="0" smtClean="0">
                <a:solidFill>
                  <a:schemeClr val="bg1"/>
                </a:solidFill>
                <a:hlinkClick r:id="rId3"/>
              </a:rPr>
              <a:t>vk.com/zab_innovatio</a:t>
            </a:r>
            <a:endParaRPr lang="ru-RU" b="1" u="sng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="" xmlns:a16="http://schemas.microsoft.com/office/drawing/2014/main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/>
              <a:t>Телеграмм-канал</a:t>
            </a:r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="" xmlns:a16="http://schemas.microsoft.com/office/drawing/2014/main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Ведение телеграмм-канала, ссылка</a:t>
            </a:r>
            <a:r>
              <a:rPr lang="ru-RU" dirty="0" smtClean="0">
                <a:solidFill>
                  <a:schemeClr val="bg1"/>
                </a:solidFill>
              </a:rPr>
              <a:t>: </a:t>
            </a:r>
            <a:r>
              <a:rPr lang="en-US" b="1" u="sng" dirty="0" smtClean="0">
                <a:solidFill>
                  <a:schemeClr val="bg1"/>
                </a:solidFill>
                <a:hlinkClick r:id="rId4"/>
              </a:rPr>
              <a:t>https</a:t>
            </a:r>
            <a:r>
              <a:rPr lang="en-US" b="1" u="sng" dirty="0">
                <a:solidFill>
                  <a:schemeClr val="bg1"/>
                </a:solidFill>
                <a:hlinkClick r:id="rId4"/>
              </a:rPr>
              <a:t>://t.me/+IZkWBZdUqYowM2Yy</a:t>
            </a:r>
            <a:endParaRPr lang="ru-RU" b="1" u="sng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="" xmlns:a16="http://schemas.microsoft.com/office/drawing/2014/main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58034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 smtClean="0">
                <a:solidFill>
                  <a:schemeClr val="bg1"/>
                </a:solidFill>
              </a:rPr>
              <a:t>СМИ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="" xmlns:a16="http://schemas.microsoft.com/office/drawing/2014/main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580341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600" dirty="0" smtClean="0"/>
              <a:t>Полный </a:t>
            </a:r>
            <a:r>
              <a:rPr lang="ru-RU" sz="1600" dirty="0"/>
              <a:t>сюжет о многодетной маме которая открыла собственное дело с помощью </a:t>
            </a:r>
            <a:r>
              <a:rPr lang="ru-RU" sz="1600" dirty="0" err="1"/>
              <a:t>соцконтракта</a:t>
            </a:r>
            <a:r>
              <a:rPr lang="ru-RU" sz="1600" dirty="0"/>
              <a:t> смотрите в эфире РТК- </a:t>
            </a:r>
            <a:r>
              <a:rPr lang="ru-RU" sz="1600" dirty="0" smtClean="0"/>
              <a:t>Забайкалье</a:t>
            </a:r>
            <a:r>
              <a:rPr lang="en-US" sz="1600" dirty="0">
                <a:hlinkClick r:id="rId5"/>
              </a:rPr>
              <a:t>https://</a:t>
            </a:r>
            <a:r>
              <a:rPr lang="en-US" sz="1600" dirty="0" smtClean="0">
                <a:hlinkClick r:id="rId5"/>
              </a:rPr>
              <a:t>t.me/minsoc75/1318</a:t>
            </a:r>
            <a:endParaRPr lang="ru-RU" sz="1600" dirty="0" smtClean="0"/>
          </a:p>
          <a:p>
            <a:endParaRPr lang="ru-RU" sz="800" dirty="0"/>
          </a:p>
          <a:p>
            <a:r>
              <a:rPr lang="ru-RU" sz="1600" dirty="0" smtClean="0"/>
              <a:t>Статья о пользе </a:t>
            </a:r>
            <a:r>
              <a:rPr lang="ru-RU" sz="1600" dirty="0" err="1" smtClean="0"/>
              <a:t>биоэнергорегуляции</a:t>
            </a:r>
            <a:r>
              <a:rPr lang="ru-RU" sz="1600" dirty="0" smtClean="0"/>
              <a:t>:</a:t>
            </a:r>
            <a:endParaRPr lang="ru-RU" sz="1600" dirty="0"/>
          </a:p>
          <a:p>
            <a:r>
              <a:rPr lang="en-US" sz="1600" b="1" u="sng" dirty="0">
                <a:solidFill>
                  <a:schemeClr val="bg1"/>
                </a:solidFill>
                <a:hlinkClick r:id="rId6"/>
              </a:rPr>
              <a:t>https://chita.aif.ru/society/eto_dikoe_udovolstvie_pochemu_bioenergomassazh_vam_nuzhen_uzhe_seychas?erid=2SDnje2hbN8</a:t>
            </a:r>
            <a:endParaRPr lang="ru-RU" sz="16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A4808238-87E7-474C-BF16-A126FCF8B25B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какие ресурсы есть в проекте, в т.ч. Финансовые, организационные, информационные и пр.</a:t>
            </a:r>
          </a:p>
          <a:p>
            <a:r>
              <a:rPr lang="ru-RU" sz="1400" dirty="0"/>
              <a:t>Отдельно выделяются какие ресурсы требуются проекту для его воплощения и реализации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CFBDE54-120F-D048-86E3-8F4AFF1F5D24}"/>
              </a:ext>
            </a:extLst>
          </p:cNvPr>
          <p:cNvSpPr txBox="1"/>
          <p:nvPr/>
        </p:nvSpPr>
        <p:spPr>
          <a:xfrm>
            <a:off x="1291209" y="1850236"/>
            <a:ext cx="39327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Наличие сертификатов об обучении базового и продвинутого уровней </a:t>
            </a:r>
            <a:r>
              <a:rPr lang="ru-RU" dirty="0" err="1" smtClean="0"/>
              <a:t>биоэнергорегуляции</a:t>
            </a:r>
            <a:r>
              <a:rPr lang="ru-RU" dirty="0" smtClean="0"/>
              <a:t>, успешный </a:t>
            </a:r>
            <a:r>
              <a:rPr lang="ru-RU" dirty="0"/>
              <a:t>опыт; </a:t>
            </a:r>
            <a:endParaRPr lang="ru-RU" dirty="0" smtClean="0"/>
          </a:p>
          <a:p>
            <a:r>
              <a:rPr lang="ru-RU" dirty="0"/>
              <a:t>н</a:t>
            </a:r>
            <a:r>
              <a:rPr lang="ru-RU" dirty="0" smtClean="0"/>
              <a:t>аличие </a:t>
            </a:r>
            <a:r>
              <a:rPr lang="ru-RU" dirty="0"/>
              <a:t>презентационного оздоровительного </a:t>
            </a:r>
            <a:r>
              <a:rPr lang="ru-RU" dirty="0" smtClean="0"/>
              <a:t>оборудования. 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E612C6-676E-3449-8945-F356D1293AB0}"/>
              </a:ext>
            </a:extLst>
          </p:cNvPr>
          <p:cNvSpPr txBox="1"/>
          <p:nvPr/>
        </p:nvSpPr>
        <p:spPr>
          <a:xfrm>
            <a:off x="1291208" y="3333560"/>
            <a:ext cx="4220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Необходимо партнерство с проектом «Женщины за здоровое общество», информационная, организационная поддержка, консолидированный проект. 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6D28A-C696-C14B-ADEF-559FBD28C51A}"/>
              </a:ext>
            </a:extLst>
          </p:cNvPr>
          <p:cNvSpPr txBox="1"/>
          <p:nvPr/>
        </p:nvSpPr>
        <p:spPr>
          <a:xfrm>
            <a:off x="6442921" y="1982292"/>
            <a:ext cx="4585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Необходимо партнерство, организационная </a:t>
            </a:r>
            <a:r>
              <a:rPr lang="ru-RU" dirty="0"/>
              <a:t>поддержка </a:t>
            </a:r>
            <a:r>
              <a:rPr lang="ru-RU" dirty="0" smtClean="0"/>
              <a:t>с </a:t>
            </a:r>
            <a:r>
              <a:rPr lang="ru-RU" dirty="0"/>
              <a:t>Министерством </a:t>
            </a:r>
            <a:r>
              <a:rPr lang="ru-RU" dirty="0" smtClean="0"/>
              <a:t>Здравоохранения Забайкальского края, эффективное взаимодействие.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16C6BCC-4033-BA49-82B0-5C88AD80D52D}"/>
              </a:ext>
            </a:extLst>
          </p:cNvPr>
          <p:cNvSpPr txBox="1"/>
          <p:nvPr/>
        </p:nvSpPr>
        <p:spPr>
          <a:xfrm>
            <a:off x="5767736" y="1948862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A4FA4F9-94E1-1144-8DE5-0D8925FF38C7}"/>
              </a:ext>
            </a:extLst>
          </p:cNvPr>
          <p:cNvSpPr txBox="1"/>
          <p:nvPr/>
        </p:nvSpPr>
        <p:spPr>
          <a:xfrm>
            <a:off x="5767736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3EE10B5-5C98-214B-B668-E30FA4D791A5}"/>
              </a:ext>
            </a:extLst>
          </p:cNvPr>
          <p:cNvSpPr txBox="1"/>
          <p:nvPr/>
        </p:nvSpPr>
        <p:spPr>
          <a:xfrm>
            <a:off x="5767736" y="4631720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33BBEFB7-12E9-3A4E-9AA1-6E4D32AD633C}"/>
              </a:ext>
            </a:extLst>
          </p:cNvPr>
          <p:cNvSpPr txBox="1"/>
          <p:nvPr/>
        </p:nvSpPr>
        <p:spPr>
          <a:xfrm>
            <a:off x="6436509" y="3333560"/>
            <a:ext cx="49652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Необходима организационная поддержка, партнерство: </a:t>
            </a:r>
            <a:r>
              <a:rPr lang="ru-RU" dirty="0"/>
              <a:t>с </a:t>
            </a:r>
            <a:r>
              <a:rPr lang="ru-RU" dirty="0" smtClean="0"/>
              <a:t>гражданской инициативой сельских поселений, НКО, АНО.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A5D5F436-7DDA-D64A-A811-BF722EC6DE01}"/>
              </a:ext>
            </a:extLst>
          </p:cNvPr>
          <p:cNvSpPr txBox="1"/>
          <p:nvPr/>
        </p:nvSpPr>
        <p:spPr>
          <a:xfrm>
            <a:off x="1240221" y="4613219"/>
            <a:ext cx="4724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Необходимо партнерство, организационная, информационная и финансовая поддержка благотворителей – меценатов Забайкальского края, желающих оставить НАСЛЕДИЕ в оздоровительном проекте (в том числе, на выездные презентации: транспортные услуги, рекламные материалы и </a:t>
            </a:r>
            <a:r>
              <a:rPr lang="ru-RU" smtClean="0"/>
              <a:t>т.д.).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0EED8DA8-821C-3645-BE4E-486D93BB2A07}"/>
              </a:ext>
            </a:extLst>
          </p:cNvPr>
          <p:cNvSpPr txBox="1"/>
          <p:nvPr/>
        </p:nvSpPr>
        <p:spPr>
          <a:xfrm>
            <a:off x="6471775" y="4681352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Необходима информационная, организационная и финансовая поддержка Правительства Забайкальского края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542E1A9A-5B69-4C48-93D1-12245F700B90}"/>
              </a:ext>
            </a:extLst>
          </p:cNvPr>
          <p:cNvSpPr/>
          <p:nvPr/>
        </p:nvSpPr>
        <p:spPr>
          <a:xfrm>
            <a:off x="599090" y="310915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="" xmlns:a16="http://schemas.microsoft.com/office/drawing/2014/main" id="{6F5EF453-8BA8-5248-948E-4677620C92AA}"/>
              </a:ext>
            </a:extLst>
          </p:cNvPr>
          <p:cNvSpPr/>
          <p:nvPr/>
        </p:nvSpPr>
        <p:spPr>
          <a:xfrm>
            <a:off x="6423417" y="3088345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1" name="Овал 44">
            <a:extLst>
              <a:ext uri="{FF2B5EF4-FFF2-40B4-BE49-F238E27FC236}">
                <a16:creationId xmlns="" xmlns:a16="http://schemas.microsoft.com/office/drawing/2014/main" id="{0B6F7701-9B13-7B4F-9324-61FA8FD05061}"/>
              </a:ext>
            </a:extLst>
          </p:cNvPr>
          <p:cNvSpPr/>
          <p:nvPr/>
        </p:nvSpPr>
        <p:spPr>
          <a:xfrm>
            <a:off x="6423417" y="4730259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03E1AB8-A27C-0540-B40E-DDBEBC322F07}"/>
              </a:ext>
            </a:extLst>
          </p:cNvPr>
          <p:cNvSpPr txBox="1"/>
          <p:nvPr/>
        </p:nvSpPr>
        <p:spPr>
          <a:xfrm>
            <a:off x="2223025" y="3129821"/>
            <a:ext cx="408092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Воложанина</a:t>
            </a:r>
            <a:r>
              <a:rPr lang="ru-RU" sz="1400" dirty="0"/>
              <a:t> Надежда Александровна, </a:t>
            </a:r>
            <a:r>
              <a:rPr lang="ru-RU" sz="1400" dirty="0" err="1" smtClean="0"/>
              <a:t>самозанятая</a:t>
            </a:r>
            <a:r>
              <a:rPr lang="ru-RU" sz="1400" dirty="0" smtClean="0"/>
              <a:t>, Россия</a:t>
            </a:r>
            <a:r>
              <a:rPr lang="ru-RU" sz="1400" dirty="0"/>
              <a:t>, Забайкальский край, город Чита, 1988 </a:t>
            </a:r>
            <a:r>
              <a:rPr lang="ru-RU" sz="1400" dirty="0" smtClean="0"/>
              <a:t>год </a:t>
            </a:r>
            <a:r>
              <a:rPr lang="ru-RU" sz="1400" dirty="0"/>
              <a:t>рождения</a:t>
            </a:r>
            <a:r>
              <a:rPr lang="ru-RU" sz="1400" dirty="0" smtClean="0"/>
              <a:t>, интересы: путешествия, ораторство, </a:t>
            </a:r>
            <a:r>
              <a:rPr lang="ru-RU" sz="1400" dirty="0"/>
              <a:t>успешные аналогичные </a:t>
            </a:r>
            <a:r>
              <a:rPr lang="ru-RU" sz="1400" dirty="0" smtClean="0"/>
              <a:t>проекты: </a:t>
            </a:r>
            <a:r>
              <a:rPr lang="en-US" sz="1400" dirty="0">
                <a:solidFill>
                  <a:schemeClr val="bg1"/>
                </a:solidFill>
                <a:hlinkClick r:id="rId3"/>
              </a:rPr>
              <a:t>https://t.me/+</a:t>
            </a:r>
            <a:r>
              <a:rPr lang="en-US" sz="1400" dirty="0" smtClean="0">
                <a:solidFill>
                  <a:schemeClr val="bg1"/>
                </a:solidFill>
                <a:hlinkClick r:id="rId3"/>
              </a:rPr>
              <a:t>IZkWBZdUqYowM2Yy</a:t>
            </a:r>
            <a:endParaRPr lang="ru-RU" sz="1400" dirty="0" smtClean="0">
              <a:solidFill>
                <a:schemeClr val="bg1"/>
              </a:solidFill>
            </a:endParaRPr>
          </a:p>
          <a:p>
            <a:r>
              <a:rPr lang="en-US" sz="1400" dirty="0">
                <a:hlinkClick r:id="rId4"/>
              </a:rPr>
              <a:t>https://vk.com/zab_innovatio</a:t>
            </a:r>
            <a:endParaRPr lang="ru-RU" sz="1400" dirty="0">
              <a:solidFill>
                <a:schemeClr val="bg1"/>
              </a:solidFill>
            </a:endParaRPr>
          </a:p>
          <a:p>
            <a:endParaRPr lang="ru-RU" sz="1400" dirty="0" smtClean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9D5AE49-FCC8-D949-836F-A74AD3355702}"/>
              </a:ext>
            </a:extLst>
          </p:cNvPr>
          <p:cNvSpPr txBox="1"/>
          <p:nvPr/>
        </p:nvSpPr>
        <p:spPr>
          <a:xfrm>
            <a:off x="8114727" y="3126847"/>
            <a:ext cx="3426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Ещенко Мария Игоревна, операционная медицинская сестра, </a:t>
            </a:r>
            <a:r>
              <a:rPr lang="ru-RU" sz="1400" dirty="0" err="1" smtClean="0"/>
              <a:t>самозанятая</a:t>
            </a:r>
            <a:r>
              <a:rPr lang="ru-RU" sz="1400" dirty="0" smtClean="0"/>
              <a:t>, Россия, Забайкальский край, город Чита, 1986 год рождения</a:t>
            </a:r>
            <a:endParaRPr lang="ru-RU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986B73B-7217-4A43-8A68-5F8E11397A44}"/>
              </a:ext>
            </a:extLst>
          </p:cNvPr>
          <p:cNvSpPr txBox="1"/>
          <p:nvPr/>
        </p:nvSpPr>
        <p:spPr>
          <a:xfrm>
            <a:off x="8114727" y="4807261"/>
            <a:ext cx="3426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Шапкина Анна Александровна, операционная </a:t>
            </a:r>
            <a:r>
              <a:rPr lang="ru-RU" sz="1400" dirty="0"/>
              <a:t>медицинская сестра, </a:t>
            </a:r>
            <a:r>
              <a:rPr lang="ru-RU" sz="1400" dirty="0" err="1"/>
              <a:t>самозанятая</a:t>
            </a:r>
            <a:r>
              <a:rPr lang="ru-RU" sz="1400" dirty="0"/>
              <a:t>, Россия, Забайкальский край, город Чита, 1986 год рождения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3A5C35F-2BAF-3D4B-ACCF-DC530FD2EB68}"/>
              </a:ext>
            </a:extLst>
          </p:cNvPr>
          <p:cNvSpPr txBox="1"/>
          <p:nvPr/>
        </p:nvSpPr>
        <p:spPr>
          <a:xfrm>
            <a:off x="584549" y="2590983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A8F5C6B-9DA1-054C-BDF6-066529B98D57}"/>
              </a:ext>
            </a:extLst>
          </p:cNvPr>
          <p:cNvSpPr txBox="1"/>
          <p:nvPr/>
        </p:nvSpPr>
        <p:spPr>
          <a:xfrm>
            <a:off x="6364656" y="2585320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2050" name="Picture 2" descr="C:\Users\Andrew\Downloads\545177240498142866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307" y="3109150"/>
            <a:ext cx="1110559" cy="148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ndrew\Downloads\519295097557548834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287" y="4744875"/>
            <a:ext cx="1349125" cy="1473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ndrew\Downloads\5192950975575488321 (1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5425" y="3008047"/>
            <a:ext cx="1160977" cy="1547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89" y="354660"/>
            <a:ext cx="8786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4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="" xmlns:a16="http://schemas.microsoft.com/office/drawing/2014/main" id="{9F6E69A9-5301-7B4E-92FA-1F8457768E3C}"/>
              </a:ext>
            </a:extLst>
          </p:cNvPr>
          <p:cNvSpPr/>
          <p:nvPr/>
        </p:nvSpPr>
        <p:spPr>
          <a:xfrm>
            <a:off x="540844" y="816325"/>
            <a:ext cx="11232055" cy="5736875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1274273" y="822456"/>
            <a:ext cx="102459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Здоровье </a:t>
            </a:r>
            <a:r>
              <a:rPr lang="ru-RU" dirty="0">
                <a:solidFill>
                  <a:schemeClr val="bg1"/>
                </a:solidFill>
              </a:rPr>
              <a:t>населения является одним из важнейших показателей, определяющих потенциал страны, а также одной из характеристик национальной безопасности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ru-RU" sz="1200" dirty="0" smtClean="0">
              <a:solidFill>
                <a:schemeClr val="bg1"/>
              </a:solidFill>
            </a:endParaRPr>
          </a:p>
          <a:p>
            <a:r>
              <a:rPr lang="ru-RU" dirty="0" smtClean="0">
                <a:solidFill>
                  <a:schemeClr val="bg1"/>
                </a:solidFill>
              </a:rPr>
              <a:t>Профилактика стрессовых </a:t>
            </a:r>
            <a:r>
              <a:rPr lang="ru-RU" dirty="0">
                <a:solidFill>
                  <a:schemeClr val="bg1"/>
                </a:solidFill>
              </a:rPr>
              <a:t>состояний у населения, вызываемых явлениями природного, техногенного, биологического и социального свойства, либо минимизация их последствий – вот главная задача всех органов власти и управления. 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sz="1200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Отрицательное влияние стресса затрагивает все аспекты жизнедеятельности человека: эмоции, поведение, мыслительные способности и физическое здоровье. Если ухудшаются психологическое и эмоциональное состояния человека, то у него появляются депрессивные и тревожные расстройства, человек становится замкнутым, может проявить агрессивность, деструктивное поведение, расстраиваются отношения с окружающими людьми, возникают проблемы в семье, на работе, в обществе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endParaRPr lang="ru-RU" sz="1200" dirty="0" smtClean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Для </a:t>
            </a:r>
            <a:r>
              <a:rPr lang="ru-RU" dirty="0" smtClean="0">
                <a:solidFill>
                  <a:schemeClr val="bg1"/>
                </a:solidFill>
              </a:rPr>
              <a:t>поддержания здоровья человека медицина </a:t>
            </a:r>
            <a:r>
              <a:rPr lang="ru-RU" dirty="0">
                <a:solidFill>
                  <a:schemeClr val="bg1"/>
                </a:solidFill>
              </a:rPr>
              <a:t>наращивает ресурсы и технологии, среди которых важнейшую роль играют </a:t>
            </a:r>
            <a:r>
              <a:rPr lang="ru-RU" dirty="0" err="1">
                <a:solidFill>
                  <a:schemeClr val="bg1"/>
                </a:solidFill>
              </a:rPr>
              <a:t>нанотехнологии</a:t>
            </a:r>
            <a:r>
              <a:rPr lang="ru-RU" dirty="0">
                <a:solidFill>
                  <a:schemeClr val="bg1"/>
                </a:solidFill>
              </a:rPr>
              <a:t>. </a:t>
            </a:r>
          </a:p>
          <a:p>
            <a:endParaRPr lang="ru-RU" sz="1200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Благодаря установке инновационного оздоровительного оборудования 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XXI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века на </a:t>
            </a:r>
            <a:r>
              <a:rPr lang="ru-RU" dirty="0" smtClean="0">
                <a:solidFill>
                  <a:schemeClr val="bg1"/>
                </a:solidFill>
              </a:rPr>
              <a:t>ФАП (</a:t>
            </a:r>
            <a:r>
              <a:rPr lang="ru-RU" dirty="0">
                <a:solidFill>
                  <a:schemeClr val="bg1"/>
                </a:solidFill>
              </a:rPr>
              <a:t>фельдшерско-акушерские </a:t>
            </a:r>
            <a:r>
              <a:rPr lang="ru-RU" dirty="0" smtClean="0">
                <a:solidFill>
                  <a:schemeClr val="bg1"/>
                </a:solidFill>
              </a:rPr>
              <a:t>пункты в формате </a:t>
            </a:r>
            <a:r>
              <a:rPr lang="ru-RU" dirty="0">
                <a:solidFill>
                  <a:schemeClr val="bg1"/>
                </a:solidFill>
              </a:rPr>
              <a:t>кабинета </a:t>
            </a:r>
            <a:r>
              <a:rPr lang="ru-RU" dirty="0" smtClean="0">
                <a:solidFill>
                  <a:schemeClr val="bg1"/>
                </a:solidFill>
              </a:rPr>
              <a:t>физиотерапии) Забайкальского края - любой </a:t>
            </a:r>
            <a:r>
              <a:rPr lang="ru-RU" dirty="0">
                <a:solidFill>
                  <a:schemeClr val="bg1"/>
                </a:solidFill>
              </a:rPr>
              <a:t>сельский населенный пункт </a:t>
            </a:r>
            <a:r>
              <a:rPr lang="ru-RU" dirty="0" smtClean="0">
                <a:solidFill>
                  <a:schemeClr val="bg1"/>
                </a:solidFill>
              </a:rPr>
              <a:t>сможет разрешать </a:t>
            </a:r>
            <a:r>
              <a:rPr lang="ru-RU" dirty="0">
                <a:solidFill>
                  <a:schemeClr val="bg1"/>
                </a:solidFill>
              </a:rPr>
              <a:t>проблемы людей, связанные с эмоциональным перенапряжением, стрессом и физической </a:t>
            </a:r>
            <a:r>
              <a:rPr lang="ru-RU" dirty="0" smtClean="0">
                <a:solidFill>
                  <a:schemeClr val="bg1"/>
                </a:solidFill>
              </a:rPr>
              <a:t>усталостью, а также решать еще множество проблем со здоровьем.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73C306F3-43A5-3A4C-BCD8-D0207E3A747A}"/>
              </a:ext>
            </a:extLst>
          </p:cNvPr>
          <p:cNvSpPr txBox="1"/>
          <p:nvPr/>
        </p:nvSpPr>
        <p:spPr>
          <a:xfrm>
            <a:off x="599089" y="822456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7CF2911-A4F6-6F4B-94D7-5D790B8B48F4}"/>
              </a:ext>
            </a:extLst>
          </p:cNvPr>
          <p:cNvSpPr txBox="1"/>
          <p:nvPr/>
        </p:nvSpPr>
        <p:spPr>
          <a:xfrm>
            <a:off x="599089" y="257516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60AB43A-6FF0-EC46-A91F-70C0BBFB8398}"/>
              </a:ext>
            </a:extLst>
          </p:cNvPr>
          <p:cNvSpPr txBox="1"/>
          <p:nvPr/>
        </p:nvSpPr>
        <p:spPr>
          <a:xfrm>
            <a:off x="620750" y="4950025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="" xmlns:a16="http://schemas.microsoft.com/office/drawing/2014/main" id="{BC2C3183-3BA4-DC45-A563-EB07D8457435}"/>
              </a:ext>
            </a:extLst>
          </p:cNvPr>
          <p:cNvSpPr/>
          <p:nvPr/>
        </p:nvSpPr>
        <p:spPr>
          <a:xfrm>
            <a:off x="292100" y="523827"/>
            <a:ext cx="11582400" cy="6137653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0FA4AC9-FA2A-F546-B98E-179AC30F4925}"/>
              </a:ext>
            </a:extLst>
          </p:cNvPr>
          <p:cNvSpPr txBox="1"/>
          <p:nvPr/>
        </p:nvSpPr>
        <p:spPr>
          <a:xfrm>
            <a:off x="599087" y="62163"/>
            <a:ext cx="8786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4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E56765F-582D-8346-8EDF-C67D0745B7AB}"/>
              </a:ext>
            </a:extLst>
          </p:cNvPr>
          <p:cNvSpPr txBox="1"/>
          <p:nvPr/>
        </p:nvSpPr>
        <p:spPr>
          <a:xfrm>
            <a:off x="569528" y="552116"/>
            <a:ext cx="11156842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В </a:t>
            </a:r>
            <a:r>
              <a:rPr lang="ru-RU" sz="1600" dirty="0">
                <a:solidFill>
                  <a:schemeClr val="bg1"/>
                </a:solidFill>
              </a:rPr>
              <a:t>последние годы в Забайкальском крае наблюдается массовое закрытие медицинских учреждений, включая фельдшерско-акушерские пункты (</a:t>
            </a:r>
            <a:r>
              <a:rPr lang="ru-RU" sz="1600" b="1" dirty="0" err="1">
                <a:solidFill>
                  <a:schemeClr val="bg1"/>
                </a:solidFill>
              </a:rPr>
              <a:t>ФАПы</a:t>
            </a:r>
            <a:r>
              <a:rPr lang="ru-RU" sz="1600" dirty="0">
                <a:solidFill>
                  <a:schemeClr val="bg1"/>
                </a:solidFill>
              </a:rPr>
              <a:t>) и </a:t>
            </a:r>
            <a:r>
              <a:rPr lang="ru-RU" sz="1600" dirty="0" smtClean="0">
                <a:solidFill>
                  <a:schemeClr val="bg1"/>
                </a:solidFill>
              </a:rPr>
              <a:t>районные больницы. Например</a:t>
            </a:r>
            <a:r>
              <a:rPr lang="ru-RU" sz="1600" dirty="0">
                <a:solidFill>
                  <a:schemeClr val="bg1"/>
                </a:solidFill>
              </a:rPr>
              <a:t>, в </a:t>
            </a:r>
            <a:r>
              <a:rPr lang="ru-RU" sz="1600" dirty="0" err="1" smtClean="0">
                <a:solidFill>
                  <a:schemeClr val="bg1"/>
                </a:solidFill>
              </a:rPr>
              <a:t>Газимуро</a:t>
            </a:r>
            <a:r>
              <a:rPr lang="ru-RU" sz="1600" dirty="0" smtClean="0">
                <a:solidFill>
                  <a:schemeClr val="bg1"/>
                </a:solidFill>
              </a:rPr>
              <a:t>-Заводском </a:t>
            </a:r>
            <a:r>
              <a:rPr lang="ru-RU" sz="1600" dirty="0">
                <a:solidFill>
                  <a:schemeClr val="bg1"/>
                </a:solidFill>
              </a:rPr>
              <a:t>районе </a:t>
            </a:r>
            <a:r>
              <a:rPr lang="ru-RU" sz="1600" dirty="0" smtClean="0">
                <a:solidFill>
                  <a:schemeClr val="bg1"/>
                </a:solidFill>
              </a:rPr>
              <a:t>с численностью 8000 человек закрыто </a:t>
            </a:r>
            <a:r>
              <a:rPr lang="ru-RU" sz="1600" dirty="0">
                <a:solidFill>
                  <a:schemeClr val="bg1"/>
                </a:solidFill>
              </a:rPr>
              <a:t>родильное отделение местной больницы, а уволившиеся врачи оставили учреждение без необходимого медицинского обслуживания. </a:t>
            </a:r>
          </a:p>
          <a:p>
            <a:r>
              <a:rPr lang="ru-RU" sz="1600" dirty="0" smtClean="0">
                <a:solidFill>
                  <a:schemeClr val="bg1"/>
                </a:solidFill>
              </a:rPr>
              <a:t>Количество ФАП в районах катастрофически мало и они не справляются с реальными потребностями людей.</a:t>
            </a:r>
          </a:p>
          <a:p>
            <a:endParaRPr lang="ru-RU" sz="900" dirty="0" smtClean="0">
              <a:solidFill>
                <a:schemeClr val="bg1"/>
              </a:solidFill>
            </a:endParaRPr>
          </a:p>
          <a:p>
            <a:r>
              <a:rPr lang="ru-RU" sz="1600" dirty="0" smtClean="0">
                <a:solidFill>
                  <a:schemeClr val="bg1"/>
                </a:solidFill>
              </a:rPr>
              <a:t>Любой сельский населенный пункт неизбежно сталкивается с проблемами: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</a:rPr>
              <a:t>суровые условия проживания,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solidFill>
                  <a:schemeClr val="bg1"/>
                </a:solidFill>
              </a:rPr>
              <a:t>т</a:t>
            </a:r>
            <a:r>
              <a:rPr lang="ru-RU" sz="1600" dirty="0" smtClean="0">
                <a:solidFill>
                  <a:schemeClr val="bg1"/>
                </a:solidFill>
              </a:rPr>
              <a:t>яжесть и напряженность физического труда,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</a:rPr>
              <a:t>удаленность медицинских учреждений (400-500 км до краевого центра),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solidFill>
                  <a:schemeClr val="bg1"/>
                </a:solidFill>
              </a:rPr>
              <a:t>отсутствие программ снятия физического и эмоционального напряжения, усталости и стресса, адаптации участников СВО и членов их семей.</a:t>
            </a:r>
          </a:p>
          <a:p>
            <a:pPr marL="285750" indent="-285750">
              <a:buFontTx/>
              <a:buChar char="-"/>
            </a:pPr>
            <a:endParaRPr lang="ru-RU" sz="900" dirty="0" smtClean="0">
              <a:solidFill>
                <a:schemeClr val="bg1"/>
              </a:solidFill>
            </a:endParaRPr>
          </a:p>
          <a:p>
            <a:r>
              <a:rPr lang="ru-RU" sz="1600" dirty="0" smtClean="0">
                <a:solidFill>
                  <a:schemeClr val="bg1"/>
                </a:solidFill>
              </a:rPr>
              <a:t>В </a:t>
            </a:r>
            <a:r>
              <a:rPr lang="ru-RU" sz="1600" dirty="0">
                <a:solidFill>
                  <a:schemeClr val="bg1"/>
                </a:solidFill>
              </a:rPr>
              <a:t>Забайкальском крае 31 </a:t>
            </a:r>
            <a:r>
              <a:rPr lang="ru-RU" sz="1600" dirty="0" smtClean="0">
                <a:solidFill>
                  <a:schemeClr val="bg1"/>
                </a:solidFill>
              </a:rPr>
              <a:t>муниципальный район, </a:t>
            </a:r>
            <a:r>
              <a:rPr lang="ru-RU" sz="1600" dirty="0">
                <a:solidFill>
                  <a:schemeClr val="bg1"/>
                </a:solidFill>
              </a:rPr>
              <a:t>в которых 45 городских и 330 сельских поселений. Во все районы и многие поселения Забайкалья мной в </a:t>
            </a:r>
            <a:r>
              <a:rPr lang="ru-RU" sz="1600" dirty="0" smtClean="0">
                <a:solidFill>
                  <a:schemeClr val="bg1"/>
                </a:solidFill>
              </a:rPr>
              <a:t>декабре 2024 г – феврале 2025 </a:t>
            </a:r>
            <a:r>
              <a:rPr lang="ru-RU" sz="1600" dirty="0">
                <a:solidFill>
                  <a:schemeClr val="bg1"/>
                </a:solidFill>
              </a:rPr>
              <a:t>г. были отправлены письма в адрес глав администраций районов и поселений с предложением </a:t>
            </a:r>
            <a:r>
              <a:rPr lang="ru-RU" sz="1600" dirty="0" smtClean="0">
                <a:solidFill>
                  <a:schemeClr val="bg1"/>
                </a:solidFill>
              </a:rPr>
              <a:t>рассмотреть использование инновационного оздоровительного оборудования, которое может разрешить </a:t>
            </a:r>
            <a:r>
              <a:rPr lang="ru-RU" sz="1600" dirty="0">
                <a:solidFill>
                  <a:schemeClr val="bg1"/>
                </a:solidFill>
              </a:rPr>
              <a:t>многие проблемы </a:t>
            </a:r>
            <a:r>
              <a:rPr lang="ru-RU" sz="1600" dirty="0" smtClean="0">
                <a:solidFill>
                  <a:schemeClr val="bg1"/>
                </a:solidFill>
              </a:rPr>
              <a:t>людей, проживающих на этих территориях. </a:t>
            </a:r>
            <a:endParaRPr lang="ru-RU" sz="1600" dirty="0">
              <a:solidFill>
                <a:schemeClr val="bg1"/>
              </a:solidFill>
            </a:endParaRPr>
          </a:p>
          <a:p>
            <a:endParaRPr lang="ru-RU" sz="900" dirty="0" smtClean="0">
              <a:solidFill>
                <a:schemeClr val="bg1"/>
              </a:solidFill>
            </a:endParaRPr>
          </a:p>
          <a:p>
            <a:r>
              <a:rPr lang="ru-RU" sz="1600" dirty="0" smtClean="0">
                <a:solidFill>
                  <a:schemeClr val="bg1"/>
                </a:solidFill>
              </a:rPr>
              <a:t>Обратная </a:t>
            </a:r>
            <a:r>
              <a:rPr lang="ru-RU" sz="1600" dirty="0">
                <a:solidFill>
                  <a:schemeClr val="bg1"/>
                </a:solidFill>
              </a:rPr>
              <a:t>связь от глав администраций (до кого смогла дозвониться): </a:t>
            </a:r>
            <a:r>
              <a:rPr lang="ru-RU" sz="1600" dirty="0" smtClean="0">
                <a:solidFill>
                  <a:schemeClr val="bg1"/>
                </a:solidFill>
              </a:rPr>
              <a:t>наличие проблем (большое </a:t>
            </a:r>
            <a:r>
              <a:rPr lang="ru-RU" sz="1600" dirty="0">
                <a:solidFill>
                  <a:schemeClr val="bg1"/>
                </a:solidFill>
              </a:rPr>
              <a:t>количество </a:t>
            </a:r>
            <a:r>
              <a:rPr lang="ru-RU" sz="1600" dirty="0" smtClean="0">
                <a:solidFill>
                  <a:schemeClr val="bg1"/>
                </a:solidFill>
              </a:rPr>
              <a:t>«груз 200 и 300», </a:t>
            </a:r>
            <a:r>
              <a:rPr lang="ru-RU" sz="1600" dirty="0">
                <a:solidFill>
                  <a:schemeClr val="bg1"/>
                </a:solidFill>
              </a:rPr>
              <a:t>вернувшиеся участники СВО, </a:t>
            </a:r>
            <a:r>
              <a:rPr lang="ru-RU" sz="1600" dirty="0" smtClean="0">
                <a:solidFill>
                  <a:schemeClr val="bg1"/>
                </a:solidFill>
              </a:rPr>
              <a:t>психологические </a:t>
            </a:r>
            <a:r>
              <a:rPr lang="ru-RU" sz="1600" dirty="0">
                <a:solidFill>
                  <a:schemeClr val="bg1"/>
                </a:solidFill>
              </a:rPr>
              <a:t>проблемы </a:t>
            </a:r>
            <a:r>
              <a:rPr lang="ru-RU" sz="1600" dirty="0" smtClean="0">
                <a:solidFill>
                  <a:schemeClr val="bg1"/>
                </a:solidFill>
              </a:rPr>
              <a:t>их родственников) объясняет потребность в этом оборудовании.  Отсутствие достаточного финансирования не позволяет приобретение и использование инновационного оздоровительного оборудования для решения этих проблем. </a:t>
            </a:r>
          </a:p>
          <a:p>
            <a:endParaRPr lang="ru-RU" sz="900" dirty="0" smtClean="0">
              <a:solidFill>
                <a:schemeClr val="bg1"/>
              </a:solidFill>
            </a:endParaRPr>
          </a:p>
          <a:p>
            <a:r>
              <a:rPr lang="ru-RU" sz="1600" dirty="0" smtClean="0">
                <a:solidFill>
                  <a:schemeClr val="bg1"/>
                </a:solidFill>
              </a:rPr>
              <a:t>Реализация </a:t>
            </a:r>
            <a:r>
              <a:rPr lang="ru-RU" sz="1600" dirty="0">
                <a:solidFill>
                  <a:schemeClr val="bg1"/>
                </a:solidFill>
              </a:rPr>
              <a:t>проекта </a:t>
            </a:r>
            <a:r>
              <a:rPr lang="ru-RU" sz="1600" dirty="0" smtClean="0">
                <a:solidFill>
                  <a:schemeClr val="bg1"/>
                </a:solidFill>
              </a:rPr>
              <a:t>находится на стадии ИНИЦИАТИВЫ и мы рассматриваем вопросы финансирования медицинских учреждений (</a:t>
            </a:r>
            <a:r>
              <a:rPr lang="ru-RU" sz="1600" dirty="0" err="1" smtClean="0">
                <a:solidFill>
                  <a:schemeClr val="bg1"/>
                </a:solidFill>
              </a:rPr>
              <a:t>ФАПы</a:t>
            </a:r>
            <a:r>
              <a:rPr lang="ru-RU" sz="1600" dirty="0" smtClean="0">
                <a:solidFill>
                  <a:schemeClr val="bg1"/>
                </a:solidFill>
              </a:rPr>
              <a:t>) путем поддержки: государством, благотворителей – меценатов, желающих оставить НАСЛЕДИЕ, сбор пожертвований от самого населения, проживающего на этой территории.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53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0BFE4FB-DBD4-3046-8961-57C86C99613F}"/>
              </a:ext>
            </a:extLst>
          </p:cNvPr>
          <p:cNvSpPr txBox="1"/>
          <p:nvPr/>
        </p:nvSpPr>
        <p:spPr>
          <a:xfrm>
            <a:off x="484790" y="422711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A3FE0D1-C6A5-C04E-AEFC-D4902E28A74D}"/>
              </a:ext>
            </a:extLst>
          </p:cNvPr>
          <p:cNvSpPr txBox="1"/>
          <p:nvPr/>
        </p:nvSpPr>
        <p:spPr>
          <a:xfrm>
            <a:off x="599090" y="1058210"/>
            <a:ext cx="1081821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Население сельского/городского поселения. </a:t>
            </a:r>
          </a:p>
          <a:p>
            <a:endParaRPr lang="ru-RU" sz="2000" dirty="0" smtClean="0"/>
          </a:p>
          <a:p>
            <a:r>
              <a:rPr lang="ru-RU" sz="2000" dirty="0" smtClean="0"/>
              <a:t>Возраст, пол: все люди </a:t>
            </a:r>
            <a:r>
              <a:rPr lang="ru-RU" sz="2000" dirty="0"/>
              <a:t>с 7 до 70 </a:t>
            </a:r>
            <a:r>
              <a:rPr lang="ru-RU" sz="2000" dirty="0" smtClean="0"/>
              <a:t>лет и более </a:t>
            </a:r>
            <a:r>
              <a:rPr lang="ru-RU" sz="2000" dirty="0"/>
              <a:t>— кто не имеет противопоказаний</a:t>
            </a:r>
            <a:r>
              <a:rPr lang="ru-RU" sz="2000" dirty="0" smtClean="0"/>
              <a:t>.</a:t>
            </a:r>
            <a:r>
              <a:rPr lang="en-US" sz="2000" dirty="0" smtClean="0"/>
              <a:t>  </a:t>
            </a:r>
            <a:endParaRPr lang="ru-RU" sz="2000" dirty="0" smtClean="0"/>
          </a:p>
          <a:p>
            <a:r>
              <a:rPr lang="ru-RU" sz="2000" dirty="0" smtClean="0"/>
              <a:t>Детям </a:t>
            </a:r>
            <a:r>
              <a:rPr lang="ru-RU" sz="2000" dirty="0"/>
              <a:t>младше 7 лет – если явная причина нездоровья заключена в застое или блокировке каких-то функций </a:t>
            </a:r>
            <a:r>
              <a:rPr lang="ru-RU" sz="2000" dirty="0" smtClean="0"/>
              <a:t>организма – согласно медицинских показателей.</a:t>
            </a:r>
            <a:r>
              <a:rPr lang="en-US" sz="2000" dirty="0" smtClean="0"/>
              <a:t> </a:t>
            </a:r>
            <a:endParaRPr lang="ru-RU" sz="2000" dirty="0" smtClean="0"/>
          </a:p>
          <a:p>
            <a:r>
              <a:rPr lang="ru-RU" sz="2000" dirty="0" smtClean="0"/>
              <a:t>Взрослым от 25 лет и старше  – </a:t>
            </a:r>
            <a:r>
              <a:rPr lang="ru-RU" sz="2000" dirty="0"/>
              <a:t>если в организме достаточно биопотенциала для </a:t>
            </a:r>
            <a:r>
              <a:rPr lang="ru-RU" sz="2000" dirty="0" smtClean="0"/>
              <a:t>восстановления </a:t>
            </a:r>
            <a:r>
              <a:rPr lang="ru-RU" sz="2000" dirty="0"/>
              <a:t>– согласно медицинских показателей.</a:t>
            </a:r>
            <a:r>
              <a:rPr lang="en-US" sz="2000" dirty="0"/>
              <a:t> </a:t>
            </a:r>
            <a:endParaRPr lang="ru-RU" sz="2000" dirty="0"/>
          </a:p>
          <a:p>
            <a:endParaRPr lang="ru-RU" sz="2000" b="1" dirty="0" smtClean="0">
              <a:cs typeface="Arial" panose="020B0604020202020204" pitchFamily="34" charset="0"/>
            </a:endParaRPr>
          </a:p>
          <a:p>
            <a:r>
              <a:rPr lang="ru-RU" sz="2000" b="1" dirty="0" smtClean="0">
                <a:cs typeface="Arial" panose="020B0604020202020204" pitchFamily="34" charset="0"/>
              </a:rPr>
              <a:t>Истинной </a:t>
            </a:r>
            <a:r>
              <a:rPr lang="ru-RU" sz="2000" b="1" dirty="0">
                <a:cs typeface="Arial" panose="020B0604020202020204" pitchFamily="34" charset="0"/>
              </a:rPr>
              <a:t>причиной всех функциональных заболеваний является нарушение баланса энергии в меридианной системе</a:t>
            </a:r>
            <a:r>
              <a:rPr lang="ru-RU" sz="2000" dirty="0">
                <a:cs typeface="Arial" panose="020B0604020202020204" pitchFamily="34" charset="0"/>
              </a:rPr>
              <a:t>.</a:t>
            </a:r>
            <a:endParaRPr lang="ru-RU" sz="2000" b="1" dirty="0">
              <a:cs typeface="Arial" panose="020B0604020202020204" pitchFamily="34" charset="0"/>
            </a:endParaRPr>
          </a:p>
          <a:p>
            <a:r>
              <a:rPr lang="ru-RU" sz="2000" dirty="0" smtClean="0"/>
              <a:t>Наличие патогенных факторов «холода», «жара», «ветра», «сырости» в теле человека могут быть причинами непроходимости меридианов.</a:t>
            </a:r>
            <a:endParaRPr lang="ru-RU" sz="2000" dirty="0"/>
          </a:p>
          <a:p>
            <a:endParaRPr lang="ru-RU" sz="2000" dirty="0" smtClean="0"/>
          </a:p>
          <a:p>
            <a:r>
              <a:rPr lang="ru-RU" sz="2000" dirty="0" smtClean="0"/>
              <a:t>Социальный </a:t>
            </a:r>
            <a:r>
              <a:rPr lang="ru-RU" sz="2000" dirty="0"/>
              <a:t>статус, уровень образования, занятость или ее отсутствие значения не </a:t>
            </a:r>
            <a:r>
              <a:rPr lang="ru-RU" sz="2000" dirty="0" smtClean="0"/>
              <a:t>имеет – вся категория лиц с 7 до 70 лет являются целевой аудиторией. </a:t>
            </a:r>
          </a:p>
          <a:p>
            <a:endParaRPr lang="ru-RU" sz="2000" dirty="0"/>
          </a:p>
          <a:p>
            <a:r>
              <a:rPr lang="ru-RU" sz="2000" dirty="0" smtClean="0"/>
              <a:t>Помощь </a:t>
            </a:r>
            <a:r>
              <a:rPr lang="ru-RU" sz="2000" dirty="0"/>
              <a:t>необходимо получать всему населению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49E9D96-F053-B14C-97B3-0191C1B7F1A9}"/>
              </a:ext>
            </a:extLst>
          </p:cNvPr>
          <p:cNvSpPr txBox="1"/>
          <p:nvPr/>
        </p:nvSpPr>
        <p:spPr>
          <a:xfrm>
            <a:off x="1029515" y="1378899"/>
            <a:ext cx="1029062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000" u="sng" dirty="0"/>
              <a:t>Инициатива (хорошая, продуманная идея, но проект еще не реализован</a:t>
            </a:r>
            <a:r>
              <a:rPr lang="ru-RU" sz="2000" u="sng" dirty="0" smtClean="0"/>
              <a:t>)</a:t>
            </a:r>
          </a:p>
          <a:p>
            <a:pPr algn="just" fontAlgn="base"/>
            <a:r>
              <a:rPr lang="ru-RU" sz="2000" dirty="0"/>
              <a:t>М</a:t>
            </a:r>
            <a:r>
              <a:rPr lang="ru-RU" sz="2000" dirty="0" smtClean="0"/>
              <a:t>ой проект «</a:t>
            </a:r>
            <a:r>
              <a:rPr lang="ru-RU" sz="2000" dirty="0" err="1" smtClean="0"/>
              <a:t>ФАПы</a:t>
            </a:r>
            <a:r>
              <a:rPr lang="ru-RU" sz="2000" dirty="0" smtClean="0"/>
              <a:t> </a:t>
            </a:r>
            <a:r>
              <a:rPr lang="ru-RU" sz="2000" dirty="0"/>
              <a:t>с инновационным оборудованием для восстановления ресурсов </a:t>
            </a:r>
            <a:r>
              <a:rPr lang="ru-RU" sz="2000" dirty="0" smtClean="0"/>
              <a:t>организма» обоснован на результатах, получаемых людьми, использующих их воздействие на энергетические каналы человека, проект был успешно апробирован и востребован на базе ​Центра </a:t>
            </a:r>
            <a:r>
              <a:rPr lang="ru-RU" sz="2000" dirty="0"/>
              <a:t>реабилитации и восстановления трудовых </a:t>
            </a:r>
            <a:r>
              <a:rPr lang="ru-RU" sz="2000" dirty="0" smtClean="0"/>
              <a:t>ресурсов РЖД г. Чита на сотрудниках разных возрастов.</a:t>
            </a:r>
          </a:p>
          <a:p>
            <a:pPr algn="just" fontAlgn="base"/>
            <a:r>
              <a:rPr lang="ru-RU" sz="2000" dirty="0" smtClean="0"/>
              <a:t>На этом основании проект можно применять в любых организациях, учреждениях, предприятиях. Особая актуальность для отдаленных от краевого центра деревнях и в сельских поселениях. При ограниченных медицинских ресурсах в сельских поселениях, можно лечить только легкие заболевания. Поездка в город (краевой центр) затруднена. Поэтому в большинстве случаев, при болезни, которую невозможно вылечить в больницах, первое средство – ПЕРЕТЕРПЕТЬ. И люди сельской местности вынуждены жить неполноценно и с болью. </a:t>
            </a:r>
          </a:p>
          <a:p>
            <a:pPr algn="just" fontAlgn="base"/>
            <a:r>
              <a:rPr lang="ru-RU" sz="2000" dirty="0" smtClean="0"/>
              <a:t>Создано </a:t>
            </a:r>
            <a:r>
              <a:rPr lang="ru-RU" sz="2000" dirty="0"/>
              <a:t>технологическое </a:t>
            </a:r>
            <a:r>
              <a:rPr lang="ru-RU" sz="2000" dirty="0" smtClean="0"/>
              <a:t>решение, </a:t>
            </a:r>
            <a:r>
              <a:rPr lang="ru-RU" sz="2000" dirty="0"/>
              <a:t>которое </a:t>
            </a:r>
            <a:r>
              <a:rPr lang="ru-RU" sz="2000" dirty="0" smtClean="0"/>
              <a:t>позволяет дать лучшие возможности оздоровления. И медицинские работники будут гордиться, когда увидят, что </a:t>
            </a:r>
            <a:r>
              <a:rPr lang="ru-RU" sz="2000" b="1" dirty="0" smtClean="0"/>
              <a:t>Человек здоров</a:t>
            </a:r>
            <a:r>
              <a:rPr lang="ru-RU" sz="2000" dirty="0" smtClean="0"/>
              <a:t>, ведь ради этой  мечты и цели люди выбрали такую профессию.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="" xmlns:a16="http://schemas.microsoft.com/office/drawing/2014/main" id="{A17177B6-1C68-8E47-9657-8BC211F975BA}"/>
              </a:ext>
            </a:extLst>
          </p:cNvPr>
          <p:cNvSpPr/>
          <p:nvPr/>
        </p:nvSpPr>
        <p:spPr>
          <a:xfrm>
            <a:off x="599090" y="164605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4D0987B-83B4-AA46-BFCD-AB6618EC16FA}"/>
              </a:ext>
            </a:extLst>
          </p:cNvPr>
          <p:cNvSpPr txBox="1"/>
          <p:nvPr/>
        </p:nvSpPr>
        <p:spPr>
          <a:xfrm>
            <a:off x="510190" y="422711"/>
            <a:ext cx="8773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D9C69FB-0247-0B45-B74E-CC7C827B27CE}"/>
              </a:ext>
            </a:extLst>
          </p:cNvPr>
          <p:cNvSpPr txBox="1"/>
          <p:nvPr/>
        </p:nvSpPr>
        <p:spPr>
          <a:xfrm>
            <a:off x="510190" y="1206903"/>
            <a:ext cx="110787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Миссия проекта: Медицина для решения реальных потребностей </a:t>
            </a:r>
            <a:r>
              <a:rPr lang="ru-RU" sz="2000" dirty="0"/>
              <a:t>нашего </a:t>
            </a:r>
            <a:r>
              <a:rPr lang="ru-RU" sz="2000" dirty="0" smtClean="0"/>
              <a:t>народа. Сохранить и приумножить здоровье людей, проживающих в районах и в сельской местности. Люди - главная ценность.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278B6A2-483B-5041-9AAB-37FF081A67F6}"/>
              </a:ext>
            </a:extLst>
          </p:cNvPr>
          <p:cNvSpPr txBox="1"/>
          <p:nvPr/>
        </p:nvSpPr>
        <p:spPr>
          <a:xfrm>
            <a:off x="510190" y="2894744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4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A1ED018C-C8C8-FC47-9904-8EE67C111AE9}"/>
              </a:ext>
            </a:extLst>
          </p:cNvPr>
          <p:cNvSpPr txBox="1"/>
          <p:nvPr/>
        </p:nvSpPr>
        <p:spPr>
          <a:xfrm>
            <a:off x="527413" y="3954330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8D3663EC-3DC1-1547-9D13-5F13AA9CB760}"/>
              </a:ext>
            </a:extLst>
          </p:cNvPr>
          <p:cNvSpPr txBox="1"/>
          <p:nvPr/>
        </p:nvSpPr>
        <p:spPr>
          <a:xfrm>
            <a:off x="573400" y="5301439"/>
            <a:ext cx="61427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503A1142-CF42-E546-891A-29A412372602}"/>
              </a:ext>
            </a:extLst>
          </p:cNvPr>
          <p:cNvSpPr txBox="1"/>
          <p:nvPr/>
        </p:nvSpPr>
        <p:spPr>
          <a:xfrm>
            <a:off x="6119146" y="2790798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7C7FB12-663E-BB45-B0AE-A412BADB16B3}"/>
              </a:ext>
            </a:extLst>
          </p:cNvPr>
          <p:cNvSpPr txBox="1"/>
          <p:nvPr/>
        </p:nvSpPr>
        <p:spPr>
          <a:xfrm>
            <a:off x="6137561" y="380044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6AF7BDC-95D7-3642-91FF-A8B00E650BBC}"/>
              </a:ext>
            </a:extLst>
          </p:cNvPr>
          <p:cNvSpPr txBox="1"/>
          <p:nvPr/>
        </p:nvSpPr>
        <p:spPr>
          <a:xfrm>
            <a:off x="6174827" y="5158076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BA06FC8-20DC-1442-B6F9-1D752E470FFA}"/>
              </a:ext>
            </a:extLst>
          </p:cNvPr>
          <p:cNvSpPr txBox="1"/>
          <p:nvPr/>
        </p:nvSpPr>
        <p:spPr>
          <a:xfrm>
            <a:off x="4706374" y="2225780"/>
            <a:ext cx="24481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5EAEF22A-80F6-934F-814E-7A34502A8484}"/>
              </a:ext>
            </a:extLst>
          </p:cNvPr>
          <p:cNvSpPr txBox="1"/>
          <p:nvPr/>
        </p:nvSpPr>
        <p:spPr>
          <a:xfrm>
            <a:off x="1238107" y="2817799"/>
            <a:ext cx="4692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Успешно апробировать </a:t>
            </a:r>
            <a:r>
              <a:rPr lang="ru-RU" dirty="0"/>
              <a:t>проект на </a:t>
            </a:r>
            <a:r>
              <a:rPr lang="ru-RU" dirty="0" smtClean="0"/>
              <a:t>ФАП сельских/городских  поселений Забайкальского </a:t>
            </a:r>
            <a:r>
              <a:rPr lang="ru-RU" dirty="0"/>
              <a:t>края.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A02AC18-941A-574F-8D29-652E047DEC2E}"/>
              </a:ext>
            </a:extLst>
          </p:cNvPr>
          <p:cNvSpPr txBox="1"/>
          <p:nvPr/>
        </p:nvSpPr>
        <p:spPr>
          <a:xfrm>
            <a:off x="1196466" y="5166364"/>
            <a:ext cx="50589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Дооборудовать </a:t>
            </a:r>
            <a:r>
              <a:rPr lang="ru-RU" dirty="0" err="1"/>
              <a:t>ФАПы</a:t>
            </a:r>
            <a:r>
              <a:rPr lang="ru-RU" dirty="0"/>
              <a:t> Забайкальского края инновационным </a:t>
            </a:r>
            <a:r>
              <a:rPr lang="ru-RU" dirty="0" smtClean="0"/>
              <a:t>оздоровительным оборудованием </a:t>
            </a:r>
            <a:r>
              <a:rPr lang="ru-RU" dirty="0"/>
              <a:t>с целью повышения эмоционального и физического состояния людей в условиях сельской местности.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7009184" y="2842343"/>
            <a:ext cx="4839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Предложить проект на уровне Министерства Здравоохранения Забайкальского края с  данной инициативой.</a:t>
            </a: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13142D69-389E-FA41-B6F5-C90265FC495B}"/>
              </a:ext>
            </a:extLst>
          </p:cNvPr>
          <p:cNvSpPr txBox="1"/>
          <p:nvPr/>
        </p:nvSpPr>
        <p:spPr>
          <a:xfrm>
            <a:off x="7009183" y="5018403"/>
            <a:ext cx="47002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Обратиться жителям сельских/городских поселений к Губернатору Забайкальского края с гражданской инициативой, в том числе, в рамках </a:t>
            </a:r>
            <a:r>
              <a:rPr lang="ru-RU" dirty="0" err="1" smtClean="0"/>
              <a:t>грантовой</a:t>
            </a:r>
            <a:r>
              <a:rPr lang="ru-RU" dirty="0" smtClean="0"/>
              <a:t> поддержки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7009184" y="3818074"/>
            <a:ext cx="4579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Предложить Благотворителям - Меценатам Забайкальского края войти в историю со своим НАСЛЕДИЕМ.</a:t>
            </a:r>
            <a:endParaRPr lang="ru-RU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BEC083BC-A197-F644-8276-D16BE958C6FF}"/>
              </a:ext>
            </a:extLst>
          </p:cNvPr>
          <p:cNvSpPr txBox="1"/>
          <p:nvPr/>
        </p:nvSpPr>
        <p:spPr>
          <a:xfrm>
            <a:off x="1208725" y="3818074"/>
            <a:ext cx="4226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Подключить к реализации проекта Благотворителей - Меценатов Забайкальского края и гражданскую инициативу сельского поселения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137FA73-FDF5-4545-9A83-B81C56B1FB7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Кратко и тезисно описывается суть проекта: что за проект, какая «механика» проекта, из каких инициатив/событий состоит проект, как реализуется либо будет реализовываться проекта</a:t>
            </a: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="" xmlns:a16="http://schemas.microsoft.com/office/drawing/2014/main" id="{A94B22EA-478D-ED42-A6D1-AF33314DED96}"/>
              </a:ext>
            </a:extLst>
          </p:cNvPr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Человек </a:t>
            </a:r>
            <a:r>
              <a:rPr lang="ru-RU" sz="2000" dirty="0"/>
              <a:t>и его здоровье должны находиться в центре системы здравоохранения. </a:t>
            </a:r>
            <a:r>
              <a:rPr lang="ru-RU" sz="2000" dirty="0" smtClean="0"/>
              <a:t>Продлить </a:t>
            </a:r>
            <a:r>
              <a:rPr lang="ru-RU" sz="2000" dirty="0"/>
              <a:t>жизнь человека, сделать ее полноценной и </a:t>
            </a:r>
            <a:r>
              <a:rPr lang="ru-RU" sz="2000" dirty="0" smtClean="0"/>
              <a:t>насыщенной, а результат </a:t>
            </a:r>
            <a:r>
              <a:rPr lang="ru-RU" sz="2000" dirty="0"/>
              <a:t>- здоровый </a:t>
            </a:r>
            <a:r>
              <a:rPr lang="ru-RU" sz="2000" dirty="0" smtClean="0"/>
              <a:t>человек.</a:t>
            </a:r>
            <a:endParaRPr lang="ru-RU" sz="2000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="" xmlns:a16="http://schemas.microsoft.com/office/drawing/2014/main" id="{BEB46AAA-30A5-DB41-83AD-72BC9CB91D2F}"/>
              </a:ext>
            </a:extLst>
          </p:cNvPr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</a:rPr>
              <a:t>Предложить Благотворителям - </a:t>
            </a:r>
            <a:r>
              <a:rPr lang="ru-RU" sz="2000" dirty="0" smtClean="0">
                <a:solidFill>
                  <a:schemeClr val="bg1"/>
                </a:solidFill>
              </a:rPr>
              <a:t>Меценатам </a:t>
            </a:r>
            <a:r>
              <a:rPr lang="ru-RU" sz="2000" dirty="0">
                <a:solidFill>
                  <a:schemeClr val="bg1"/>
                </a:solidFill>
              </a:rPr>
              <a:t>Забайкальского края </a:t>
            </a:r>
            <a:r>
              <a:rPr lang="ru-RU" sz="2000" dirty="0" smtClean="0">
                <a:solidFill>
                  <a:schemeClr val="bg1"/>
                </a:solidFill>
              </a:rPr>
              <a:t>войти </a:t>
            </a:r>
            <a:r>
              <a:rPr lang="ru-RU" sz="2000" dirty="0">
                <a:solidFill>
                  <a:schemeClr val="bg1"/>
                </a:solidFill>
              </a:rPr>
              <a:t>в историю со своим </a:t>
            </a:r>
            <a:r>
              <a:rPr lang="ru-RU" sz="2000" dirty="0" smtClean="0">
                <a:solidFill>
                  <a:schemeClr val="bg1"/>
                </a:solidFill>
              </a:rPr>
              <a:t>НАСЛЕДИЕМ – подарить возможность здоровой и счастливой жизни своему окружению.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="" xmlns:a16="http://schemas.microsoft.com/office/drawing/2014/main" id="{67F45B01-050D-CE47-83F2-B1A6474A87AF}"/>
              </a:ext>
            </a:extLst>
          </p:cNvPr>
          <p:cNvSpPr/>
          <p:nvPr/>
        </p:nvSpPr>
        <p:spPr>
          <a:xfrm>
            <a:off x="1266718" y="5026300"/>
            <a:ext cx="9658564" cy="126020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bg1"/>
                </a:solidFill>
              </a:rPr>
              <a:t>Смотивировать</a:t>
            </a:r>
            <a:r>
              <a:rPr lang="ru-RU" sz="2000" dirty="0" smtClean="0">
                <a:solidFill>
                  <a:schemeClr val="bg1"/>
                </a:solidFill>
              </a:rPr>
              <a:t> жителей сельских поселений воспользоваться государственными программами для реализации заявленного оздоровительного проекта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9A60232-FEBC-9240-8017-B07BA7245877}"/>
              </a:ext>
            </a:extLst>
          </p:cNvPr>
          <p:cNvSpPr txBox="1"/>
          <p:nvPr/>
        </p:nvSpPr>
        <p:spPr>
          <a:xfrm>
            <a:off x="599090" y="1311852"/>
            <a:ext cx="107310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Описываются отличительные характеристики проекта с точки зрения его реализации: </a:t>
            </a:r>
            <a:br>
              <a:rPr lang="ru-RU" sz="2000" dirty="0"/>
            </a:br>
            <a:r>
              <a:rPr lang="ru-RU" sz="2000" dirty="0"/>
              <a:t>как происходит запуск проекта, какие используются инструменты, какая последовательность шагов по созданию проекта применяются</a:t>
            </a: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="" xmlns:a16="http://schemas.microsoft.com/office/drawing/2014/main" id="{89879918-B16C-1F4D-A71E-A636346F56B4}"/>
              </a:ext>
            </a:extLst>
          </p:cNvPr>
          <p:cNvSpPr/>
          <p:nvPr/>
        </p:nvSpPr>
        <p:spPr>
          <a:xfrm>
            <a:off x="599089" y="2339267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 smtClean="0"/>
              <a:t>Презентация инновационного оздоровительного оборудования в сельских и городских поселениях</a:t>
            </a:r>
            <a:endParaRPr lang="ru-RU" dirty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="" xmlns:a16="http://schemas.microsoft.com/office/drawing/2014/main" id="{C99722BC-85BA-A140-9E9E-71C5F0D0B7CC}"/>
              </a:ext>
            </a:extLst>
          </p:cNvPr>
          <p:cNvSpPr/>
          <p:nvPr/>
        </p:nvSpPr>
        <p:spPr>
          <a:xfrm>
            <a:off x="5559973" y="2327515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Инструменты:</a:t>
            </a:r>
          </a:p>
          <a:p>
            <a:pPr marL="342900" indent="-342900">
              <a:buAutoNum type="arabicPeriod"/>
            </a:pPr>
            <a:r>
              <a:rPr lang="ru-RU" dirty="0" smtClean="0"/>
              <a:t>Наличие инновационного оздоровительного и презентационного оборудования</a:t>
            </a:r>
          </a:p>
          <a:p>
            <a:pPr marL="342900" indent="-342900">
              <a:buAutoNum type="arabicPeriod"/>
            </a:pPr>
            <a:r>
              <a:rPr lang="ru-RU" dirty="0" smtClean="0"/>
              <a:t>Команда «оздоровительного десанта» с медицинским образованием</a:t>
            </a:r>
            <a:endParaRPr lang="ru-RU" dirty="0"/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="" xmlns:a16="http://schemas.microsoft.com/office/drawing/2014/main" id="{2FEE36DE-3F0A-2C4F-8F97-DC06DFD1A9D9}"/>
              </a:ext>
            </a:extLst>
          </p:cNvPr>
          <p:cNvSpPr/>
          <p:nvPr/>
        </p:nvSpPr>
        <p:spPr>
          <a:xfrm>
            <a:off x="609602" y="4372215"/>
            <a:ext cx="10993820" cy="205879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Последовательность:</a:t>
            </a:r>
          </a:p>
          <a:p>
            <a:r>
              <a:rPr lang="ru-RU" dirty="0"/>
              <a:t>1</a:t>
            </a:r>
            <a:r>
              <a:rPr lang="ru-RU" dirty="0" smtClean="0"/>
              <a:t>. Коммерческое предложение на проведение мастер-классов «Возможности инноваций</a:t>
            </a:r>
            <a:r>
              <a:rPr lang="en-US" dirty="0" smtClean="0"/>
              <a:t> XXI</a:t>
            </a:r>
            <a:r>
              <a:rPr lang="ru-RU" dirty="0" smtClean="0"/>
              <a:t> века».</a:t>
            </a:r>
            <a:endParaRPr lang="ru-RU" dirty="0"/>
          </a:p>
          <a:p>
            <a:r>
              <a:rPr lang="ru-RU" dirty="0"/>
              <a:t>2</a:t>
            </a:r>
            <a:r>
              <a:rPr lang="ru-RU" dirty="0" smtClean="0"/>
              <a:t>. Выездная презентация с командой «оздоровительного десанта».</a:t>
            </a:r>
            <a:endParaRPr lang="ru-RU" dirty="0"/>
          </a:p>
          <a:p>
            <a:r>
              <a:rPr lang="ru-RU" dirty="0"/>
              <a:t>3</a:t>
            </a:r>
            <a:r>
              <a:rPr lang="ru-RU" dirty="0" smtClean="0"/>
              <a:t>. Гражданская инициатива местного населения к </a:t>
            </a:r>
            <a:r>
              <a:rPr lang="ru-RU" dirty="0" err="1" smtClean="0"/>
              <a:t>грантовой</a:t>
            </a:r>
            <a:r>
              <a:rPr lang="ru-RU" dirty="0" smtClean="0"/>
              <a:t> поддержке, к благотворителям-меценатам о желании иметь оздоровительный кабинет физиотерапии на селе.</a:t>
            </a:r>
          </a:p>
          <a:p>
            <a:r>
              <a:rPr lang="ru-RU" dirty="0" smtClean="0"/>
              <a:t>4. Поставка инновационного оздоровительного оборудования  - «под ключ».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6012B77-6744-9940-BDBF-145020A371EA}"/>
              </a:ext>
            </a:extLst>
          </p:cNvPr>
          <p:cNvSpPr txBox="1"/>
          <p:nvPr/>
        </p:nvSpPr>
        <p:spPr>
          <a:xfrm>
            <a:off x="599090" y="1153649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Указывается до 5 основных результатов проекта, которые будут достигнуты в </a:t>
            </a:r>
            <a:r>
              <a:rPr lang="ru-RU" sz="2000" dirty="0" smtClean="0"/>
              <a:t>2025 </a:t>
            </a:r>
            <a:r>
              <a:rPr lang="ru-RU" sz="2000" dirty="0"/>
              <a:t>году </a:t>
            </a:r>
            <a:br>
              <a:rPr lang="ru-RU" sz="2000" dirty="0"/>
            </a:br>
            <a:r>
              <a:rPr lang="ru-RU" sz="2000" dirty="0"/>
              <a:t>и в последующем периоде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="" xmlns:a16="http://schemas.microsoft.com/office/drawing/2014/main" id="{95A6727E-4E54-5049-AD3F-7E4D733BE664}"/>
              </a:ext>
            </a:extLst>
          </p:cNvPr>
          <p:cNvSpPr/>
          <p:nvPr/>
        </p:nvSpPr>
        <p:spPr>
          <a:xfrm>
            <a:off x="785468" y="1941948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="" xmlns:a16="http://schemas.microsoft.com/office/drawing/2014/main" id="{F97F9C59-89C4-ED46-BC9F-0D3E4EABDB46}"/>
              </a:ext>
            </a:extLst>
          </p:cNvPr>
          <p:cNvSpPr/>
          <p:nvPr/>
        </p:nvSpPr>
        <p:spPr>
          <a:xfrm>
            <a:off x="782078" y="258323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="" xmlns:a16="http://schemas.microsoft.com/office/drawing/2014/main" id="{0B50C7FF-C535-C04C-BB21-B8312DB0B06A}"/>
              </a:ext>
            </a:extLst>
          </p:cNvPr>
          <p:cNvSpPr/>
          <p:nvPr/>
        </p:nvSpPr>
        <p:spPr>
          <a:xfrm>
            <a:off x="785468" y="3188039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="" xmlns:a16="http://schemas.microsoft.com/office/drawing/2014/main" id="{1A11A1F6-0531-364A-AD8A-E589334E16B2}"/>
              </a:ext>
            </a:extLst>
          </p:cNvPr>
          <p:cNvSpPr/>
          <p:nvPr/>
        </p:nvSpPr>
        <p:spPr>
          <a:xfrm>
            <a:off x="794219" y="398913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="" xmlns:a16="http://schemas.microsoft.com/office/drawing/2014/main" id="{D73557A0-38A9-CB4B-B14C-F1430907911C}"/>
              </a:ext>
            </a:extLst>
          </p:cNvPr>
          <p:cNvSpPr/>
          <p:nvPr/>
        </p:nvSpPr>
        <p:spPr>
          <a:xfrm>
            <a:off x="794219" y="4693076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88678E1D-1ED6-9A49-824B-A22693BFE844}"/>
              </a:ext>
            </a:extLst>
          </p:cNvPr>
          <p:cNvSpPr txBox="1"/>
          <p:nvPr/>
        </p:nvSpPr>
        <p:spPr>
          <a:xfrm>
            <a:off x="1121906" y="1861535"/>
            <a:ext cx="9685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Запуск Кабинета физиотерапии в сельских населенных пунктах Забайкальского края.</a:t>
            </a:r>
            <a:endParaRPr lang="ru-RU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DC87659-64EE-F442-B024-A538C907FAFE}"/>
              </a:ext>
            </a:extLst>
          </p:cNvPr>
          <p:cNvSpPr txBox="1"/>
          <p:nvPr/>
        </p:nvSpPr>
        <p:spPr>
          <a:xfrm>
            <a:off x="1121906" y="2373778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Успешно проведена апробация проекта на ФАП сельских/городских поселений Забайкальского края.</a:t>
            </a:r>
            <a:endParaRPr lang="ru-RU" sz="2000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D9F775E-F051-4040-A4CF-F5F248A66BCF}"/>
              </a:ext>
            </a:extLst>
          </p:cNvPr>
          <p:cNvSpPr txBox="1"/>
          <p:nvPr/>
        </p:nvSpPr>
        <p:spPr>
          <a:xfrm>
            <a:off x="1096871" y="3095939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Сотрудничество с благотворителями –меценатами Забайкальского края – один их способов финансирования данного проекта.</a:t>
            </a:r>
            <a:endParaRPr lang="ru-RU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52F3FE3-DDDF-F04D-99FC-5558F11755A7}"/>
              </a:ext>
            </a:extLst>
          </p:cNvPr>
          <p:cNvSpPr txBox="1"/>
          <p:nvPr/>
        </p:nvSpPr>
        <p:spPr>
          <a:xfrm>
            <a:off x="726930" y="5267566"/>
            <a:ext cx="10956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Главная цель любой системы здравоохранения заключается в том, чтобы продлить жизнь человека, сделать ее полноценной и насыщенной. Не количество проведенных процедур и назначенных лекарств определяют качество медобслуживания, </a:t>
            </a:r>
            <a:r>
              <a:rPr lang="ru-RU" sz="2000" u="sng" dirty="0"/>
              <a:t>а результат - здоровый человек</a:t>
            </a:r>
            <a:r>
              <a:rPr lang="ru-RU" sz="2000" dirty="0"/>
              <a:t>. Об этом прямо говорит </a:t>
            </a:r>
            <a:r>
              <a:rPr lang="ru-RU" sz="2000" dirty="0" smtClean="0"/>
              <a:t>Президент </a:t>
            </a:r>
            <a:r>
              <a:rPr lang="ru-RU" sz="2000" dirty="0"/>
              <a:t>России Владимир Путин на всех публичных </a:t>
            </a:r>
            <a:r>
              <a:rPr lang="ru-RU" sz="2000" dirty="0" smtClean="0"/>
              <a:t>площадках.</a:t>
            </a:r>
            <a:endParaRPr lang="ru-RU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121906" y="3859611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Поставка </a:t>
            </a:r>
            <a:r>
              <a:rPr lang="ru-RU" sz="2000" dirty="0" smtClean="0"/>
              <a:t>инновационного оборудования в </a:t>
            </a:r>
            <a:r>
              <a:rPr lang="ru-RU" sz="2000" dirty="0" err="1" smtClean="0"/>
              <a:t>ФАПы</a:t>
            </a:r>
            <a:r>
              <a:rPr lang="ru-RU" sz="2000" dirty="0" smtClean="0"/>
              <a:t> Забайкальского края</a:t>
            </a:r>
            <a:r>
              <a:rPr lang="ru-RU" sz="2000" dirty="0"/>
              <a:t>, </a:t>
            </a:r>
            <a:r>
              <a:rPr lang="ru-RU" sz="2000" dirty="0" smtClean="0"/>
              <a:t>в кабинеты </a:t>
            </a:r>
            <a:r>
              <a:rPr lang="ru-RU" sz="2000" dirty="0"/>
              <a:t>физиотерапии в сельских населенных </a:t>
            </a:r>
            <a:r>
              <a:rPr lang="ru-RU" sz="2000" dirty="0" smtClean="0"/>
              <a:t>пунктах, созданных по гражданской инициативе.</a:t>
            </a:r>
            <a:endParaRPr lang="ru-RU" sz="2000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C26DD552-DC4B-A740-A522-4DBB1979DBB7}"/>
              </a:ext>
            </a:extLst>
          </p:cNvPr>
          <p:cNvSpPr txBox="1"/>
          <p:nvPr/>
        </p:nvSpPr>
        <p:spPr>
          <a:xfrm>
            <a:off x="1153484" y="4567497"/>
            <a:ext cx="10324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Возможность реализации проекта в соседних регионах </a:t>
            </a:r>
            <a:r>
              <a:rPr lang="ru-RU" sz="2000" dirty="0"/>
              <a:t>(Иркутская </a:t>
            </a:r>
            <a:r>
              <a:rPr lang="ru-RU" sz="2000" dirty="0" smtClean="0"/>
              <a:t>область, Якутия, Бурятия) и других субъектах Российской Федерации.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2471</TotalTime>
  <Words>1439</Words>
  <Application>Microsoft Office PowerPoint</Application>
  <PresentationFormat>Произвольный</PresentationFormat>
  <Paragraphs>146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Andrew</cp:lastModifiedBy>
  <cp:revision>334</cp:revision>
  <dcterms:created xsi:type="dcterms:W3CDTF">2025-03-26T12:04:55Z</dcterms:created>
  <dcterms:modified xsi:type="dcterms:W3CDTF">2025-04-27T10:45:03Z</dcterms:modified>
</cp:coreProperties>
</file>