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9" r:id="rId1"/>
  </p:sldMasterIdLst>
  <p:notesMasterIdLst>
    <p:notesMasterId r:id="rId16"/>
  </p:notesMasterIdLst>
  <p:sldIdLst>
    <p:sldId id="256" r:id="rId2"/>
    <p:sldId id="259" r:id="rId3"/>
    <p:sldId id="276" r:id="rId4"/>
    <p:sldId id="277" r:id="rId5"/>
    <p:sldId id="278" r:id="rId6"/>
    <p:sldId id="279" r:id="rId7"/>
    <p:sldId id="265" r:id="rId8"/>
    <p:sldId id="281" r:id="rId9"/>
    <p:sldId id="264" r:id="rId10"/>
    <p:sldId id="274" r:id="rId11"/>
    <p:sldId id="283" r:id="rId12"/>
    <p:sldId id="284" r:id="rId13"/>
    <p:sldId id="282" r:id="rId14"/>
    <p:sldId id="280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05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83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54;&#1085;&#1082;&#1086;&#1087;&#1088;&#1086;&#1077;&#1082;&#1090;-2024\&#1040;&#1085;&#1072;&#1083;&#1080;&#1090;&#1080;&#1082;&#1072;%20&#1087;&#1086;%20&#1087;&#1088;&#1086;&#1077;&#1082;&#1090;&#1072;&#1084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&#1054;&#1085;&#1082;&#1086;&#1087;&#1088;&#1086;&#1077;&#1082;&#1090;-2024\&#1040;&#1085;&#1072;&#1083;&#1080;&#1090;&#1080;&#1082;&#1072;%20&#1087;&#1086;%20&#1087;&#1088;&#1086;&#1077;&#1082;&#1090;&#1072;&#1084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диаграммы!$A$5</c:f>
              <c:strCache>
                <c:ptCount val="1"/>
                <c:pt idx="0">
                  <c:v>Российская Федерация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7.7777777777777779E-2"/>
                  <c:y val="-2.31481481481481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9B5-4B9D-91B7-16CCC2851E17}"/>
                </c:ext>
              </c:extLst>
            </c:dLbl>
            <c:dLbl>
              <c:idx val="1"/>
              <c:layout>
                <c:manualLayout>
                  <c:x val="-0.1"/>
                  <c:y val="-4.629629629629629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B5-4B9D-91B7-16CCC2851E17}"/>
                </c:ext>
              </c:extLst>
            </c:dLbl>
            <c:dLbl>
              <c:idx val="2"/>
              <c:layout>
                <c:manualLayout>
                  <c:x val="-0.10555555555555556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9B5-4B9D-91B7-16CCC2851E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диаграммы!$B$4:$D$4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диаграммы!$B$5:$D$5</c:f>
              <c:numCache>
                <c:formatCode>General</c:formatCode>
                <c:ptCount val="3"/>
                <c:pt idx="0">
                  <c:v>1440100</c:v>
                </c:pt>
                <c:pt idx="1">
                  <c:v>1484100</c:v>
                </c:pt>
                <c:pt idx="2">
                  <c:v>1593800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9B5-4B9D-91B7-16CCC2851E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80889616"/>
        <c:axId val="480887096"/>
        <c:axId val="0"/>
      </c:bar3DChart>
      <c:catAx>
        <c:axId val="48088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0887096"/>
        <c:crosses val="autoZero"/>
        <c:auto val="1"/>
        <c:lblAlgn val="ctr"/>
        <c:lblOffset val="100"/>
        <c:noMultiLvlLbl val="0"/>
      </c:catAx>
      <c:valAx>
        <c:axId val="480887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088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диаграммы!$A$10</c:f>
              <c:strCache>
                <c:ptCount val="1"/>
                <c:pt idx="0">
                  <c:v>Челябинская область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0.10555555555555556"/>
                  <c:y val="-2.6666666666666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005E-4EA7-BDA1-A85911570B85}"/>
                </c:ext>
              </c:extLst>
            </c:dLbl>
            <c:dLbl>
              <c:idx val="1"/>
              <c:layout>
                <c:manualLayout>
                  <c:x val="-0.10833333333333338"/>
                  <c:y val="-3.1111111111111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05E-4EA7-BDA1-A85911570B85}"/>
                </c:ext>
              </c:extLst>
            </c:dLbl>
            <c:dLbl>
              <c:idx val="2"/>
              <c:layout>
                <c:manualLayout>
                  <c:x val="-0.13333333333333333"/>
                  <c:y val="-4.444444444444444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05E-4EA7-BDA1-A85911570B8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диаграммы!$B$9:$D$9</c:f>
              <c:numCache>
                <c:formatCode>General</c:formatCode>
                <c:ptCount val="3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</c:numCache>
            </c:numRef>
          </c:cat>
          <c:val>
            <c:numRef>
              <c:f>диаграммы!$B$10:$D$10</c:f>
              <c:numCache>
                <c:formatCode>General</c:formatCode>
                <c:ptCount val="3"/>
                <c:pt idx="0">
                  <c:v>35111</c:v>
                </c:pt>
                <c:pt idx="1">
                  <c:v>36766</c:v>
                </c:pt>
                <c:pt idx="2">
                  <c:v>39196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05E-4EA7-BDA1-A85911570B85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80889616"/>
        <c:axId val="480887096"/>
        <c:axId val="0"/>
      </c:bar3DChart>
      <c:catAx>
        <c:axId val="480889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0887096"/>
        <c:crosses val="autoZero"/>
        <c:auto val="1"/>
        <c:lblAlgn val="ctr"/>
        <c:lblOffset val="100"/>
        <c:noMultiLvlLbl val="0"/>
      </c:catAx>
      <c:valAx>
        <c:axId val="480887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8088961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E0445-901C-4A88-AB93-25BADFAD9446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5C2591-B3D5-4B6D-BF33-27619148AF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37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4188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9702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985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2684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50872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3344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464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08172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BE501-7C99-F7BD-59FD-483B54A527E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D52E518E-ACF6-F202-4EFA-CD00BD667F8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4377C2DE-3D26-5E50-CC9C-0779CAEC1C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5A94A9-D988-9843-3575-83567EFA369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14530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BFF63E-BA1A-C133-1E03-C2E687F522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0FED3E5F-510A-3CBC-37D9-0D9E85E0AF0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3C936478-5089-08D2-7ED9-3D56B25795F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B11CD1-0840-6E1F-555E-5C948C60E2A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60336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DBAE5A-587A-0C4B-0D37-596BDDFC220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351979E-AA9D-A0AE-33CC-7EE9E003DD0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0030B67-B0E6-E419-6802-0EC37BDE17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59E0F320-C93C-3CDE-EE71-425DEF93F18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7220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E0265-46C2-17C1-E732-6B81D55A0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>
            <a:extLst>
              <a:ext uri="{FF2B5EF4-FFF2-40B4-BE49-F238E27FC236}">
                <a16:creationId xmlns:a16="http://schemas.microsoft.com/office/drawing/2014/main" id="{A34A3C0A-EDC5-941C-49FC-28CC2C54BA6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>
            <a:extLst>
              <a:ext uri="{FF2B5EF4-FFF2-40B4-BE49-F238E27FC236}">
                <a16:creationId xmlns:a16="http://schemas.microsoft.com/office/drawing/2014/main" id="{530EA10F-39F1-EB98-8925-7E0B821205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CC1C77C-5F34-9D77-8DF6-C32B4FDF822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D5C2591-B3D5-4B6D-BF33-27619148AF6C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47305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501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1206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4571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3557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114104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6497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0223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079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3268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645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959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4726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98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6723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159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01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48F8A-A13A-4E5A-86B6-A3356C9856DC}" type="datetimeFigureOut">
              <a:rPr lang="ru-RU" smtClean="0"/>
              <a:t>21.07.2024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5A6CF6C5-E029-4011-96B0-B00F7B6A7C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72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0" r:id="rId1"/>
    <p:sldLayoutId id="2147483841" r:id="rId2"/>
    <p:sldLayoutId id="2147483842" r:id="rId3"/>
    <p:sldLayoutId id="2147483843" r:id="rId4"/>
    <p:sldLayoutId id="2147483844" r:id="rId5"/>
    <p:sldLayoutId id="2147483845" r:id="rId6"/>
    <p:sldLayoutId id="2147483846" r:id="rId7"/>
    <p:sldLayoutId id="2147483847" r:id="rId8"/>
    <p:sldLayoutId id="2147483848" r:id="rId9"/>
    <p:sldLayoutId id="2147483849" r:id="rId10"/>
    <p:sldLayoutId id="2147483850" r:id="rId11"/>
    <p:sldLayoutId id="2147483851" r:id="rId12"/>
    <p:sldLayoutId id="2147483852" r:id="rId13"/>
    <p:sldLayoutId id="2147483853" r:id="rId14"/>
    <p:sldLayoutId id="2147483854" r:id="rId15"/>
    <p:sldLayoutId id="214748385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vk.com/zhitdalshe74" TargetMode="External"/><Relationship Id="rId4" Type="http://schemas.openxmlformats.org/officeDocument/2006/relationships/hyperlink" Target="https://jit-dalshe74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kurl.ru/OpyLc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74.rosstat.gov.ru/" TargetMode="External"/><Relationship Id="rId5" Type="http://schemas.openxmlformats.org/officeDocument/2006/relationships/hyperlink" Target="https://rosstat.gov.ru/" TargetMode="External"/><Relationship Id="rId4" Type="http://schemas.openxmlformats.org/officeDocument/2006/relationships/chart" Target="../charts/char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kurl.ru/XQJN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kurl.ru/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EBD2C9-9CBE-A0A1-1502-A40D200F7A8B}"/>
              </a:ext>
            </a:extLst>
          </p:cNvPr>
          <p:cNvSpPr txBox="1"/>
          <p:nvPr/>
        </p:nvSpPr>
        <p:spPr>
          <a:xfrm>
            <a:off x="1043608" y="3167390"/>
            <a:ext cx="9144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ru-RU" sz="2800" b="0" i="0" dirty="0">
                <a:solidFill>
                  <a:srgbClr val="282828"/>
                </a:solidFill>
                <a:effectLst/>
                <a:highlight>
                  <a:srgbClr val="F4F4F4"/>
                </a:highlight>
                <a:latin typeface="PT Sans" panose="020B0503020203020204" pitchFamily="34" charset="-52"/>
              </a:rPr>
              <a:t>Развитие доступной </a:t>
            </a:r>
            <a:r>
              <a:rPr lang="ru-RU" sz="2800" b="0" i="0" dirty="0" err="1">
                <a:solidFill>
                  <a:srgbClr val="282828"/>
                </a:solidFill>
                <a:effectLst/>
                <a:highlight>
                  <a:srgbClr val="F4F4F4"/>
                </a:highlight>
                <a:latin typeface="PT Sans" panose="020B0503020203020204" pitchFamily="34" charset="-52"/>
              </a:rPr>
              <a:t>онкопсихологической</a:t>
            </a:r>
            <a:r>
              <a:rPr lang="ru-RU" sz="2800" b="0" i="0" dirty="0">
                <a:solidFill>
                  <a:srgbClr val="282828"/>
                </a:solidFill>
                <a:effectLst/>
                <a:highlight>
                  <a:srgbClr val="F4F4F4"/>
                </a:highlight>
                <a:latin typeface="PT Sans" panose="020B0503020203020204" pitchFamily="34" charset="-52"/>
              </a:rPr>
              <a:t> помощи</a:t>
            </a:r>
            <a:endParaRPr lang="ru-RU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1B15CB0-B27C-185D-A90B-F9C7ACB52D32}"/>
              </a:ext>
            </a:extLst>
          </p:cNvPr>
          <p:cNvSpPr txBox="1"/>
          <p:nvPr/>
        </p:nvSpPr>
        <p:spPr>
          <a:xfrm>
            <a:off x="964095" y="5979373"/>
            <a:ext cx="9144000" cy="6873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ru-RU" sz="1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Челябинск</a:t>
            </a:r>
          </a:p>
          <a:p>
            <a:pPr indent="450215" algn="ctr">
              <a:spcAft>
                <a:spcPts val="800"/>
              </a:spcAft>
            </a:pPr>
            <a:r>
              <a:rPr lang="ru-RU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2024</a:t>
            </a:r>
            <a:endParaRPr lang="ru-RU" sz="16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5399D2-E34C-6FA9-D8EE-393F01558C15}"/>
              </a:ext>
            </a:extLst>
          </p:cNvPr>
          <p:cNvSpPr txBox="1"/>
          <p:nvPr/>
        </p:nvSpPr>
        <p:spPr>
          <a:xfrm>
            <a:off x="1043608" y="352818"/>
            <a:ext cx="968071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Автономная некоммерческая организация </a:t>
            </a:r>
          </a:p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«Центр социального психологического сопровождения </a:t>
            </a:r>
          </a:p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онкологических пациентов и членов их семей </a:t>
            </a:r>
          </a:p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"ЖИТЬ ДАЛЬШЕ"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3B6FC63-F3A6-4037-103A-77545DCFE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095" y="1450608"/>
            <a:ext cx="2637767" cy="1275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979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F62EE5-E0D0-C538-ED9C-030934A10D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CC662D-CC01-7403-781E-2FEE040258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2575" y="357809"/>
            <a:ext cx="9442172" cy="4787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i="0" dirty="0">
                <a:solidFill>
                  <a:srgbClr val="000000"/>
                </a:solidFill>
                <a:effectLst/>
                <a:latin typeface="-apple-system"/>
              </a:rPr>
              <a:t>Заболеваемость злокачественным новообразованием молочной железы</a:t>
            </a:r>
            <a:br>
              <a:rPr lang="ru-RU" sz="2400" b="1" i="0" dirty="0">
                <a:solidFill>
                  <a:srgbClr val="000000"/>
                </a:solidFill>
                <a:effectLst/>
                <a:latin typeface="-apple-system"/>
              </a:rPr>
            </a:br>
            <a:r>
              <a:rPr lang="ru-RU" sz="2400" b="1" i="0" dirty="0">
                <a:solidFill>
                  <a:srgbClr val="000000"/>
                </a:solidFill>
                <a:effectLst/>
                <a:latin typeface="-apple-system"/>
              </a:rPr>
              <a:t>в Челябинской области*</a:t>
            </a:r>
            <a:endParaRPr lang="ru-RU" sz="2400" b="1" dirty="0"/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AAD918A-891A-379B-E2F4-DC5F0FC80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33061"/>
            <a:ext cx="10305405" cy="5526156"/>
          </a:xfrm>
        </p:spPr>
        <p:txBody>
          <a:bodyPr>
            <a:normAutofit/>
          </a:bodyPr>
          <a:lstStyle/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450215" algn="r">
              <a:lnSpc>
                <a:spcPct val="110000"/>
              </a:lnSpc>
              <a:spcBef>
                <a:spcPts val="0"/>
              </a:spcBef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Доклад Заведующей ОМК и </a:t>
            </a:r>
            <a:r>
              <a:rPr lang="ru-RU" sz="12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канцеррегистром</a:t>
            </a: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ГАУЗ «</a:t>
            </a:r>
            <a:r>
              <a:rPr lang="ru-RU" sz="1200" b="0" i="0" dirty="0">
                <a:solidFill>
                  <a:srgbClr val="333333"/>
                </a:solidFill>
                <a:effectLst/>
                <a:latin typeface="YS Text"/>
              </a:rPr>
              <a:t>Челябинский областной клинический</a:t>
            </a:r>
          </a:p>
          <a:p>
            <a:pPr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200" b="0" i="0" dirty="0">
                <a:solidFill>
                  <a:srgbClr val="333333"/>
                </a:solidFill>
                <a:effectLst/>
                <a:latin typeface="YS Text"/>
              </a:rPr>
              <a:t> центр онкологии и ядерной медицины»</a:t>
            </a:r>
            <a:endParaRPr lang="ru-RU" sz="12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827C58B-89AE-DE50-1DC7-9B55BFA15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426" y="1133061"/>
            <a:ext cx="9200322" cy="4459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59848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7930"/>
            <a:ext cx="9291614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Психологический путеводитель для пациенток с РМЖ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92784AD-87A5-D48D-CE09-457C00F6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33061"/>
            <a:ext cx="9122650" cy="5526156"/>
          </a:xfrm>
        </p:spPr>
        <p:txBody>
          <a:bodyPr>
            <a:normAutofit/>
          </a:bodyPr>
          <a:lstStyle/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Рак молочной железы самый распространенный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28D851AA-18B2-6F30-F33C-63DDED793584}"/>
              </a:ext>
            </a:extLst>
          </p:cNvPr>
          <p:cNvSpPr/>
          <p:nvPr/>
        </p:nvSpPr>
        <p:spPr>
          <a:xfrm>
            <a:off x="5094541" y="1599385"/>
            <a:ext cx="457200" cy="73712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3C0DEE-48A6-486E-326C-F556A243AF06}"/>
              </a:ext>
            </a:extLst>
          </p:cNvPr>
          <p:cNvSpPr txBox="1"/>
          <p:nvPr/>
        </p:nvSpPr>
        <p:spPr>
          <a:xfrm>
            <a:off x="2594113" y="2493303"/>
            <a:ext cx="6102626" cy="34417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Темы брошюры о раке молочной железы (РМЖ)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рак молочной железы (РМЖ). Виды РМЖ.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Причины развития РМЖ.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Профилактика и ранняя диагностика РМЖ.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Пособие о заботе и здоровье груди.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Типы РМЖ.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Диагностика РМЖ.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Лечение РМЖ.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Реабилитация после операции.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после?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Где найти поддержку.</a:t>
            </a:r>
          </a:p>
        </p:txBody>
      </p:sp>
    </p:spTree>
    <p:extLst>
      <p:ext uri="{BB962C8B-B14F-4D97-AF65-F5344CB8AC3E}">
        <p14:creationId xmlns:p14="http://schemas.microsoft.com/office/powerpoint/2010/main" val="1416823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7930"/>
            <a:ext cx="9291614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Преимущества и уникальные особенности проекта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92784AD-87A5-D48D-CE09-457C00F6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72818"/>
            <a:ext cx="9828327" cy="5526156"/>
          </a:xfrm>
        </p:spPr>
        <p:txBody>
          <a:bodyPr>
            <a:normAutofit fontScale="92500" lnSpcReduction="10000"/>
          </a:bodyPr>
          <a:lstStyle/>
          <a:p>
            <a:pPr algn="just">
              <a:buFont typeface="+mj-lt"/>
              <a:buAutoNum type="arabicPeriod"/>
            </a:pPr>
            <a:r>
              <a:rPr lang="ru-RU" sz="19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Максимальная доступность:</a:t>
            </a:r>
            <a:r>
              <a:rPr lang="ru-RU" sz="19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Проект ориентирован на жителей отдаленных территорий Челябинской области, где доступ к психологической помощи ограничен. Уникальность проекта заключается в его способности доставить поддержку и информацию о психологическом благополучии прямо в руки тех, кто оказался в нужде.</a:t>
            </a:r>
          </a:p>
          <a:p>
            <a:pPr algn="just">
              <a:buFont typeface="+mj-lt"/>
              <a:buAutoNum type="arabicPeriod"/>
            </a:pPr>
            <a:r>
              <a:rPr lang="ru-RU" sz="19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Индивидуальный подход:</a:t>
            </a:r>
            <a:r>
              <a:rPr lang="ru-RU" sz="19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Проект предлагает индивидуальные психологические консультации для каждого участника, учитывая их уникальные потребности, эмоциональное состояние и особенности борьбы с онкологическим диагнозом.</a:t>
            </a:r>
          </a:p>
          <a:p>
            <a:pPr algn="just">
              <a:buFont typeface="+mj-lt"/>
              <a:buAutoNum type="arabicPeriod"/>
            </a:pPr>
            <a:r>
              <a:rPr lang="ru-RU" sz="19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Интеграция методов:</a:t>
            </a:r>
            <a:r>
              <a:rPr lang="ru-RU" sz="19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Уникальным аспектом проекта является интеграция методов арт- и телесной терапии в процессе поддержки </a:t>
            </a:r>
            <a:r>
              <a:rPr lang="ru-RU" sz="19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онкопациентов</a:t>
            </a:r>
            <a:r>
              <a:rPr lang="ru-RU" sz="19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 Эти методы позволяют эффективно работать с подавленными эмоциями, напряжением и стрессом, способствуя их высвобождению и исцелению.</a:t>
            </a:r>
          </a:p>
          <a:p>
            <a:pPr algn="just">
              <a:buFont typeface="+mj-lt"/>
              <a:buAutoNum type="arabicPeriod"/>
            </a:pPr>
            <a:r>
              <a:rPr lang="ru-RU" sz="19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Создание путеводителя:</a:t>
            </a:r>
            <a:r>
              <a:rPr lang="ru-RU" sz="19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Проект выпускает психологический путеводитель, который станет надежным источником информации и поддержки для пациентов и их родственников. Этот уникальный ресурс дает возможность получить необходимые знания и рекомендации в любое время.</a:t>
            </a:r>
          </a:p>
          <a:p>
            <a:pPr algn="just">
              <a:buFont typeface="+mj-lt"/>
              <a:buAutoNum type="arabicPeriod"/>
            </a:pPr>
            <a:r>
              <a:rPr lang="ru-RU" sz="19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Широкий охват:</a:t>
            </a:r>
            <a:r>
              <a:rPr lang="ru-RU" sz="19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Проект охватывает 25 территорий области, что позволяет максимально расширить доступ к психологической помощи и поддержке для </a:t>
            </a:r>
            <a:r>
              <a:rPr lang="ru-RU" sz="1900" b="0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онкопациентов</a:t>
            </a:r>
            <a:r>
              <a:rPr lang="ru-RU" sz="1900" b="0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и их семей. Это преимущество делает проект широко доступным и значимым для большого количества людей.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39845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7930"/>
            <a:ext cx="10603578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Ожидаемые результаты проекта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92784AD-87A5-D48D-CE09-457C00F6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33061"/>
            <a:ext cx="10305405" cy="55261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Проект ведёт к улучшению психологического благополучия и качества жизни людей, столкнувшихся с онкологическим диагнозом. Ожидаемые результаты включают в себя:</a:t>
            </a:r>
          </a:p>
          <a:p>
            <a:pPr algn="just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Организована и оказана качественная психологическая поддержка, проведено 1000 индивидуальных консультаций для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онкопациентов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 и их родственников на отдаленных территориях области. Эти консультации направлены на предоставление эмоциональной поддержки и помощи в справлении с психологическими трудностями, связанными с онкологическим диагнозом.</a:t>
            </a:r>
          </a:p>
          <a:p>
            <a:pPr algn="just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380 человек получат доступ к психологической помощи и поддержке, что приведет к улучшению их психологического состояния, уменьшению эмоционального стресса и повышению самоощущения в процессе борьбы с онкологией.</a:t>
            </a:r>
          </a:p>
          <a:p>
            <a:pPr algn="just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Предоставление услуги максимально доступной психологической помощи охватит 25 отдаленных территорий Челябинской области, что обеспечит широкий доступ и возможность получения поддержки для всех, кто в ней нуждается.</a:t>
            </a:r>
          </a:p>
          <a:p>
            <a:pPr algn="just">
              <a:buFont typeface="+mj-lt"/>
              <a:buAutoNum type="arabicPeriod"/>
            </a:pPr>
            <a:r>
              <a:rPr lang="ru-RU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Подготовка и выпуск психологического путеводителя с полезной информацией, рекомендациями и контактами специалистов обеспечит пациентов и их близких необходимыми ресурсами и знаниями для справления с эмоциональными вызовами в период борьбы с онкологическим заболеванием.</a:t>
            </a:r>
          </a:p>
          <a:p>
            <a:pPr algn="l">
              <a:buFont typeface="+mj-lt"/>
              <a:buAutoNum type="arabicPeriod"/>
            </a:pPr>
            <a:endParaRPr lang="ru-RU" b="0" i="0" dirty="0">
              <a:solidFill>
                <a:schemeClr val="tx1"/>
              </a:solidFill>
              <a:effectLst/>
              <a:latin typeface="Helvetica" panose="020B0604020202020204" pitchFamily="34" charset="0"/>
            </a:endParaRPr>
          </a:p>
          <a:p>
            <a:pPr algn="ctr"/>
            <a:r>
              <a:rPr lang="ru-RU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Эти ожидаемые результаты не только способствуют улучшению эмоционального состояния </a:t>
            </a:r>
            <a:r>
              <a:rPr lang="ru-RU" b="0" i="0" dirty="0" err="1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онкопациентов</a:t>
            </a:r>
            <a:r>
              <a:rPr lang="ru-RU" b="0" i="0" dirty="0">
                <a:solidFill>
                  <a:schemeClr val="tx1"/>
                </a:solidFill>
                <a:effectLst/>
                <a:latin typeface="Helvetica" panose="020B0604020202020204" pitchFamily="34" charset="0"/>
              </a:rPr>
              <a:t> и их семей, но и создают основу для создания поддерживающей среды и распространения психологических знаний и ресурсов среди тех, кто находится в трудной жизненной ситуации.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08133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3EEBD2C9-9CBE-A0A1-1502-A40D200F7A8B}"/>
              </a:ext>
            </a:extLst>
          </p:cNvPr>
          <p:cNvSpPr txBox="1"/>
          <p:nvPr/>
        </p:nvSpPr>
        <p:spPr>
          <a:xfrm>
            <a:off x="915229" y="1993463"/>
            <a:ext cx="9144000" cy="15286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ctr">
              <a:spcAft>
                <a:spcPts val="800"/>
              </a:spcAft>
            </a:pPr>
            <a: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Офис</a:t>
            </a:r>
            <a:br>
              <a:rPr lang="ru-RU" sz="20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Челябинск, ул. </a:t>
            </a:r>
            <a:r>
              <a:rPr lang="ru-RU" sz="2000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Бейвеля</a:t>
            </a: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, 22, офисный центр «Сорока», оф.1</a:t>
            </a:r>
          </a:p>
          <a:p>
            <a:pPr indent="450215" algn="ctr">
              <a:spcAft>
                <a:spcPts val="800"/>
              </a:spcAft>
            </a:pPr>
            <a:r>
              <a:rPr lang="ru-RU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администратор: +7 908 939 78 01</a:t>
            </a:r>
            <a:endParaRPr lang="ru-RU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indent="450215" algn="ctr">
              <a:spcAft>
                <a:spcPts val="800"/>
              </a:spcAft>
            </a:pPr>
            <a:r>
              <a:rPr lang="en-US" sz="2000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jit-dalshe74@yandex.ru</a:t>
            </a:r>
            <a:endParaRPr lang="ru-RU" sz="20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5399D2-E34C-6FA9-D8EE-393F01558C15}"/>
              </a:ext>
            </a:extLst>
          </p:cNvPr>
          <p:cNvSpPr txBox="1"/>
          <p:nvPr/>
        </p:nvSpPr>
        <p:spPr>
          <a:xfrm>
            <a:off x="2472604" y="170370"/>
            <a:ext cx="654988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Автономная некоммерческая организация </a:t>
            </a:r>
          </a:p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«Центр социального психологического сопровождения </a:t>
            </a:r>
          </a:p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онкологических пациентов и членов их семей </a:t>
            </a:r>
          </a:p>
          <a:p>
            <a:pPr algn="ctr"/>
            <a:r>
              <a:rPr lang="ru-RU" b="0" i="0" dirty="0">
                <a:solidFill>
                  <a:srgbClr val="0C0E31"/>
                </a:solidFill>
                <a:effectLst/>
                <a:latin typeface="Rubik" panose="02000604000000020004" pitchFamily="2" charset="-79"/>
                <a:cs typeface="Rubik" panose="02000604000000020004" pitchFamily="2" charset="-79"/>
              </a:rPr>
              <a:t>"ЖИТЬ ДАЛЬШЕ"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03B6FC63-F3A6-4037-103A-77545DCFE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8553" y="918047"/>
            <a:ext cx="2637767" cy="127535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834840E-EF28-DB51-36D9-1A9F56126FFE}"/>
              </a:ext>
            </a:extLst>
          </p:cNvPr>
          <p:cNvSpPr txBox="1"/>
          <p:nvPr/>
        </p:nvSpPr>
        <p:spPr>
          <a:xfrm>
            <a:off x="508553" y="4141440"/>
            <a:ext cx="486627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Кабинет доверия</a:t>
            </a:r>
          </a:p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ГАУЗ «Челябинский областной клинический центр онкологии и ядерной медицины»</a:t>
            </a:r>
            <a:b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гор. Челябинск, ул. Блюхера, 42Б,</a:t>
            </a:r>
            <a:br>
              <a:rPr lang="ru-RU" dirty="0"/>
            </a:b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3-й этаж, кабинет 3.46</a:t>
            </a:r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3294AA-59C8-9915-7FB9-F2266420C30B}"/>
              </a:ext>
            </a:extLst>
          </p:cNvPr>
          <p:cNvSpPr txBox="1"/>
          <p:nvPr/>
        </p:nvSpPr>
        <p:spPr>
          <a:xfrm>
            <a:off x="5747547" y="4123470"/>
            <a:ext cx="497677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Кабинет доверия</a:t>
            </a:r>
          </a:p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ЦАОП при ГАУЗ «Городская больница № 2 г. Миасс»</a:t>
            </a:r>
            <a:b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гор. 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Миасс,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Машгородок</a:t>
            </a:r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algn="ctr"/>
            <a:r>
              <a:rPr lang="ru-RU" b="0" i="0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ул. Ильмен Тау, 3/2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8382A9B-7278-7C5A-40DD-03609ACCE6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2379" y="5448300"/>
            <a:ext cx="1409700" cy="1409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231A3C5-74B9-5C34-3CDC-AC80FA616503}"/>
              </a:ext>
            </a:extLst>
          </p:cNvPr>
          <p:cNvSpPr txBox="1"/>
          <p:nvPr/>
        </p:nvSpPr>
        <p:spPr>
          <a:xfrm>
            <a:off x="7097368" y="6310731"/>
            <a:ext cx="2961861" cy="3768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https://jit-dalshe74.ru/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FC3DD10-68E1-8F52-A89E-523B441CDB96}"/>
              </a:ext>
            </a:extLst>
          </p:cNvPr>
          <p:cNvSpPr txBox="1"/>
          <p:nvPr/>
        </p:nvSpPr>
        <p:spPr>
          <a:xfrm>
            <a:off x="915229" y="6300175"/>
            <a:ext cx="331967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https://vk.com/zhitdalshe74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15170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7930"/>
            <a:ext cx="9291614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Нормативно-правовая база проекта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92784AD-87A5-D48D-CE09-457C00F6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133061"/>
            <a:ext cx="9122650" cy="5526156"/>
          </a:xfrm>
        </p:spPr>
        <p:txBody>
          <a:bodyPr>
            <a:normAutofit/>
          </a:bodyPr>
          <a:lstStyle/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Национальный проект «Здравоохранение»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b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Федеральный проект «Борьба с онкологическими заболеваниями»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здравоохранения и социального развития Российской Федерации от 14 октября 2022 г. № 668н «Об утверждении Порядка оказания медицинской помощи при психических расстройствах и расстройствах поведения»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Распоряжение Правительства Челябинской области № 479-рп от 26 июня 2019 года «О региональной программе Челябинской области «Борьба с онкологическими заболеваниями»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i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Приказ Министерства здравоохранения Челябинской области от 27 января 2020 года № 65 «Об открытии и функционировании Центров амбулаторной онкологической помощи в Челябинской области»</a:t>
            </a:r>
            <a:endParaRPr lang="ru-RU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2423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7930"/>
            <a:ext cx="10603578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Цель проекта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92784AD-87A5-D48D-CE09-457C00F6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5252" y="1501623"/>
            <a:ext cx="10207486" cy="5157594"/>
          </a:xfrm>
        </p:spPr>
        <p:txBody>
          <a:bodyPr>
            <a:normAutofit lnSpcReduction="10000"/>
          </a:bodyPr>
          <a:lstStyle/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повышение доступности психологической помощи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для </a:t>
            </a:r>
            <a:r>
              <a:rPr lang="ru-RU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онкопациентов</a:t>
            </a: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их родственников,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проживающих в отдаленных территориях Челябинской области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sz="1000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проведение информационной кампании о возможностях получения психологической помощи для людей с онкологическим диагнозом и их родственников, проживающих в Челябинской области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оказание системной психологической помощи </a:t>
            </a:r>
            <a:r>
              <a:rPr lang="ru-RU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онкопациентам</a:t>
            </a: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находящимся на разных этапах лечения и реабилитации и их родственникам, проживающих в Челябинской области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dirty="0">
              <a:solidFill>
                <a:schemeClr val="tx1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разработка и печать психологического путеводителя для </a:t>
            </a:r>
            <a:r>
              <a:rPr lang="ru-RU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онкопациентов</a:t>
            </a:r>
            <a:endParaRPr lang="ru-RU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3" name="Заголовок 1">
            <a:extLst>
              <a:ext uri="{FF2B5EF4-FFF2-40B4-BE49-F238E27FC236}">
                <a16:creationId xmlns:a16="http://schemas.microsoft.com/office/drawing/2014/main" id="{A44895EE-DDBD-ABF1-7C10-46677D231C5E}"/>
              </a:ext>
            </a:extLst>
          </p:cNvPr>
          <p:cNvSpPr txBox="1">
            <a:spLocks/>
          </p:cNvSpPr>
          <p:nvPr/>
        </p:nvSpPr>
        <p:spPr>
          <a:xfrm>
            <a:off x="528246" y="2594113"/>
            <a:ext cx="10603578" cy="47870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2400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Задачи проекта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F0AC3579-A8FD-B752-55CA-450CDEE8F214}"/>
              </a:ext>
            </a:extLst>
          </p:cNvPr>
          <p:cNvSpPr/>
          <p:nvPr/>
        </p:nvSpPr>
        <p:spPr>
          <a:xfrm>
            <a:off x="5565912" y="764498"/>
            <a:ext cx="457200" cy="73712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8CF4BABC-6051-5A2A-B337-5D7F20F93149}"/>
              </a:ext>
            </a:extLst>
          </p:cNvPr>
          <p:cNvSpPr/>
          <p:nvPr/>
        </p:nvSpPr>
        <p:spPr>
          <a:xfrm>
            <a:off x="5555972" y="3020681"/>
            <a:ext cx="457200" cy="73712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BF5DE9A0-1185-2DCE-D51D-16D9AC133907}"/>
              </a:ext>
            </a:extLst>
          </p:cNvPr>
          <p:cNvSpPr/>
          <p:nvPr/>
        </p:nvSpPr>
        <p:spPr>
          <a:xfrm rot="16200000">
            <a:off x="817298" y="6040977"/>
            <a:ext cx="457200" cy="73712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8" name="Стрелка: вниз 7">
            <a:extLst>
              <a:ext uri="{FF2B5EF4-FFF2-40B4-BE49-F238E27FC236}">
                <a16:creationId xmlns:a16="http://schemas.microsoft.com/office/drawing/2014/main" id="{53960C6D-3F5F-60FC-4C04-C3BEB85FBFAB}"/>
              </a:ext>
            </a:extLst>
          </p:cNvPr>
          <p:cNvSpPr/>
          <p:nvPr/>
        </p:nvSpPr>
        <p:spPr>
          <a:xfrm rot="16200000">
            <a:off x="817298" y="4898793"/>
            <a:ext cx="457200" cy="73712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9" name="Стрелка: вниз 8">
            <a:extLst>
              <a:ext uri="{FF2B5EF4-FFF2-40B4-BE49-F238E27FC236}">
                <a16:creationId xmlns:a16="http://schemas.microsoft.com/office/drawing/2014/main" id="{92AB1EFC-6665-5F0F-45C5-2936D0139F29}"/>
              </a:ext>
            </a:extLst>
          </p:cNvPr>
          <p:cNvSpPr/>
          <p:nvPr/>
        </p:nvSpPr>
        <p:spPr>
          <a:xfrm rot="16200000">
            <a:off x="817297" y="3756608"/>
            <a:ext cx="457200" cy="737125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89184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7930"/>
            <a:ext cx="10603578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Целевая аудитория проекта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92784AD-87A5-D48D-CE09-457C00F6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33061"/>
            <a:ext cx="10305405" cy="5526156"/>
          </a:xfrm>
        </p:spPr>
        <p:txBody>
          <a:bodyPr>
            <a:normAutofit/>
          </a:bodyPr>
          <a:lstStyle/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взрослые </a:t>
            </a:r>
            <a:r>
              <a:rPr lang="ru-RU" b="1" dirty="0" err="1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онкопациенты</a:t>
            </a:r>
            <a:r>
              <a:rPr lang="ru-RU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и их родственники, проживающие в Челябинске и отдаленных районах Челябинской области</a:t>
            </a:r>
            <a:endParaRPr lang="ru-RU" dirty="0"/>
          </a:p>
        </p:txBody>
      </p:sp>
      <p:sp>
        <p:nvSpPr>
          <p:cNvPr id="3" name="Объект 6">
            <a:extLst>
              <a:ext uri="{FF2B5EF4-FFF2-40B4-BE49-F238E27FC236}">
                <a16:creationId xmlns:a16="http://schemas.microsoft.com/office/drawing/2014/main" id="{A80F6AA2-FDEF-3D28-DE8D-331FD74267F9}"/>
              </a:ext>
            </a:extLst>
          </p:cNvPr>
          <p:cNvSpPr txBox="1">
            <a:spLocks/>
          </p:cNvSpPr>
          <p:nvPr/>
        </p:nvSpPr>
        <p:spPr>
          <a:xfrm>
            <a:off x="3091068" y="2193234"/>
            <a:ext cx="7169425" cy="2812775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dirty="0">
                <a:solidFill>
                  <a:srgbClr val="282828"/>
                </a:solidFill>
                <a:latin typeface="PT Sans" panose="020B0503020203020204" pitchFamily="34" charset="-52"/>
              </a:rPr>
              <a:t>«Онкологические заболевания — это обширный и разнородный класс заболеваний. Онкологические пациенты — люди, которые живут в условиях постоянного чрезвычайного эмоционального напряжения, в условиях высокого уровня неопределенности. Ядро переживания онкологического пациента — страх смерти. И в эту же ситуацию попадает семья или близкое окружение онкологического пациента. Особенность онкологических заболеваний еще и в том, что привычный индивидуальный панцирь невротических защит рассыпается в условиях пролонгированного дистресса»</a:t>
            </a:r>
            <a:endParaRPr lang="ru-RU" sz="1500" dirty="0"/>
          </a:p>
        </p:txBody>
      </p:sp>
      <p:sp>
        <p:nvSpPr>
          <p:cNvPr id="4" name="Объект 6">
            <a:extLst>
              <a:ext uri="{FF2B5EF4-FFF2-40B4-BE49-F238E27FC236}">
                <a16:creationId xmlns:a16="http://schemas.microsoft.com/office/drawing/2014/main" id="{7EF643A1-38CB-B596-1A07-636C7F2A0F12}"/>
              </a:ext>
            </a:extLst>
          </p:cNvPr>
          <p:cNvSpPr txBox="1">
            <a:spLocks/>
          </p:cNvSpPr>
          <p:nvPr/>
        </p:nvSpPr>
        <p:spPr>
          <a:xfrm>
            <a:off x="4671390" y="5006009"/>
            <a:ext cx="5589103" cy="143785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Wingdings 3" charset="2"/>
              <a:buNone/>
            </a:pPr>
            <a:r>
              <a:rPr lang="ru-RU" sz="1500" dirty="0">
                <a:solidFill>
                  <a:srgbClr val="282828"/>
                </a:solidFill>
                <a:latin typeface="PT Sans" panose="020B0503020203020204" pitchFamily="34" charset="-52"/>
              </a:rPr>
              <a:t>из доклада М. В. </a:t>
            </a:r>
            <a:r>
              <a:rPr lang="ru-RU" sz="1500" dirty="0" err="1">
                <a:solidFill>
                  <a:srgbClr val="282828"/>
                </a:solidFill>
                <a:latin typeface="PT Sans" panose="020B0503020203020204" pitchFamily="34" charset="-52"/>
              </a:rPr>
              <a:t>Вагайцевой</a:t>
            </a:r>
            <a:r>
              <a:rPr lang="ru-RU" sz="1500" dirty="0">
                <a:solidFill>
                  <a:srgbClr val="282828"/>
                </a:solidFill>
                <a:latin typeface="PT Sans" panose="020B0503020203020204" pitchFamily="34" charset="-52"/>
              </a:rPr>
              <a:t>, </a:t>
            </a:r>
          </a:p>
          <a:p>
            <a:pPr marL="0" indent="0" algn="just">
              <a:buFont typeface="Wingdings 3" charset="2"/>
              <a:buNone/>
            </a:pPr>
            <a:r>
              <a:rPr lang="ru-RU" sz="1500" dirty="0" err="1">
                <a:solidFill>
                  <a:srgbClr val="282828"/>
                </a:solidFill>
                <a:latin typeface="PT Sans" panose="020B0503020203020204" pitchFamily="34" charset="-52"/>
              </a:rPr>
              <a:t>к.п.н</a:t>
            </a:r>
            <a:r>
              <a:rPr lang="ru-RU" sz="1500" dirty="0">
                <a:solidFill>
                  <a:srgbClr val="282828"/>
                </a:solidFill>
                <a:latin typeface="PT Sans" panose="020B0503020203020204" pitchFamily="34" charset="-52"/>
              </a:rPr>
              <a:t>., клинического психолога отд. реабилитации ФГБУ «НМИЦО им. Н.Н. Петрова» Минздрава РФ, медицинского психолога Хосписа №1, директора Ассоциации </a:t>
            </a:r>
            <a:r>
              <a:rPr lang="ru-RU" sz="1500" dirty="0" err="1">
                <a:solidFill>
                  <a:srgbClr val="282828"/>
                </a:solidFill>
                <a:latin typeface="PT Sans" panose="020B0503020203020204" pitchFamily="34" charset="-52"/>
              </a:rPr>
              <a:t>онкопсихологов</a:t>
            </a:r>
            <a:r>
              <a:rPr lang="ru-RU" sz="1500" dirty="0">
                <a:solidFill>
                  <a:srgbClr val="282828"/>
                </a:solidFill>
                <a:latin typeface="PT Sans" panose="020B0503020203020204" pitchFamily="34" charset="-52"/>
              </a:rPr>
              <a:t> Северо-Западного региона</a:t>
            </a:r>
          </a:p>
          <a:p>
            <a:pPr marL="0" indent="0" algn="just">
              <a:buFont typeface="Wingdings 3" charset="2"/>
              <a:buNone/>
            </a:pPr>
            <a:r>
              <a:rPr lang="ru-RU" sz="1500" dirty="0">
                <a:solidFill>
                  <a:srgbClr val="282828"/>
                </a:solidFill>
                <a:latin typeface="PT Sans" panose="020B0503020203020204" pitchFamily="34" charset="-52"/>
              </a:rPr>
              <a:t>опубл. в профессиональном интернет-издании “Психологическая газета”. </a:t>
            </a:r>
            <a:r>
              <a:rPr lang="ru-RU" sz="1500" dirty="0">
                <a:latin typeface="PT Sans" panose="020B0503020203020204" pitchFamily="34" charset="-52"/>
                <a:hlinkClick r:id="rId3"/>
              </a:rPr>
              <a:t>https://kurl.ru/OpyLc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1438021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7930"/>
            <a:ext cx="10603578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Социальная значимость проекта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92784AD-87A5-D48D-CE09-457C00F6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133061"/>
            <a:ext cx="10305405" cy="5526156"/>
          </a:xfrm>
        </p:spPr>
        <p:txBody>
          <a:bodyPr>
            <a:normAutofit/>
          </a:bodyPr>
          <a:lstStyle/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Рост  онкологических заболеваний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E5F3035F-026C-B439-5BF5-A4BA5C7064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09217235"/>
              </p:ext>
            </p:extLst>
          </p:nvPr>
        </p:nvGraphicFramePr>
        <p:xfrm>
          <a:off x="417443" y="1719469"/>
          <a:ext cx="5360505" cy="28823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E5F3035F-026C-B439-5BF5-A4BA5C70646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0559275"/>
              </p:ext>
            </p:extLst>
          </p:nvPr>
        </p:nvGraphicFramePr>
        <p:xfrm>
          <a:off x="5830035" y="3429000"/>
          <a:ext cx="4904226" cy="3091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A89333A3-EBF0-36CD-88BF-CD20B6DC21C7}"/>
              </a:ext>
            </a:extLst>
          </p:cNvPr>
          <p:cNvSpPr txBox="1"/>
          <p:nvPr/>
        </p:nvSpPr>
        <p:spPr>
          <a:xfrm>
            <a:off x="938050" y="5219154"/>
            <a:ext cx="4319289" cy="82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450215" algn="r">
              <a:lnSpc>
                <a:spcPct val="110000"/>
              </a:lnSpc>
              <a:spcBef>
                <a:spcPts val="0"/>
              </a:spcBef>
            </a:pP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данные Министерства здравоохранения РФ,</a:t>
            </a:r>
          </a:p>
          <a:p>
            <a:pPr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расчет Росстата 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https://rosstat.gov.ru/</a:t>
            </a:r>
            <a:r>
              <a:rPr lang="ru-RU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данные Министерства здравоохранения Челябинской области,</a:t>
            </a:r>
          </a:p>
          <a:p>
            <a:pPr indent="0" algn="r">
              <a:lnSpc>
                <a:spcPct val="110000"/>
              </a:lnSpc>
              <a:spcBef>
                <a:spcPts val="0"/>
              </a:spcBef>
              <a:buNone/>
            </a:pP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расчет </a:t>
            </a:r>
            <a:r>
              <a:rPr lang="ru-RU" sz="1100" dirty="0" err="1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Челябинскстата</a:t>
            </a:r>
            <a:r>
              <a:rPr lang="ru-RU" sz="11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https://74.rosstat.gov.ru/</a:t>
            </a:r>
            <a:r>
              <a:rPr lang="ru-RU" sz="1100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1100" dirty="0">
              <a:solidFill>
                <a:schemeClr val="accent2">
                  <a:lumMod val="7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20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7930"/>
            <a:ext cx="10603578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Социальная значимость проекта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бъект 6">
            <a:extLst>
              <a:ext uri="{FF2B5EF4-FFF2-40B4-BE49-F238E27FC236}">
                <a16:creationId xmlns:a16="http://schemas.microsoft.com/office/drawing/2014/main" id="{192784AD-87A5-D48D-CE09-457C00F6B5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2" y="1172817"/>
            <a:ext cx="10305405" cy="5526156"/>
          </a:xfrm>
        </p:spPr>
        <p:txBody>
          <a:bodyPr>
            <a:normAutofit/>
          </a:bodyPr>
          <a:lstStyle/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АНО «Служба «Ясное утро» провели глобальное исследование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о психологической помощи в онкологии.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Близко с онкологическими заболеваниями сталкивается больше половины населения России (56%) — это сами пациенты, их близкие родственники или друзья. </a:t>
            </a:r>
            <a:r>
              <a:rPr lang="ru-RU" b="0" i="0" u="none" strike="noStrike" dirty="0">
                <a:effectLst/>
                <a:latin typeface="PT Sans" panose="020B0503020203020204" pitchFamily="34" charset="-52"/>
                <a:hlinkClick r:id="rId3"/>
              </a:rPr>
              <a:t>https://kurl.ru/XQJNl</a:t>
            </a:r>
            <a:endParaRPr lang="ru-RU" b="0" i="0" u="none" strike="noStrike" dirty="0">
              <a:effectLst/>
              <a:latin typeface="PT Sans" panose="020B0503020203020204" pitchFamily="34" charset="-52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br>
              <a:rPr lang="ru-RU" dirty="0"/>
            </a:br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Собственная практика и проведенные исследования, в том числе, студентами 3 и 4 курсов ЧелГУ, направления «Клиническая (медицинская) психология” на базе ГАУЗ «Челябинский областной клинический центр онкологии и ядерной медицины» в рамках учебно-производственной практики, наглядно показывают, что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0" i="0" dirty="0">
              <a:solidFill>
                <a:srgbClr val="282828"/>
              </a:solidFill>
              <a:effectLst/>
              <a:latin typeface="PT Sans" panose="020B0503020203020204" pitchFamily="34" charset="-52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большинство пациентов (78%) испытывали повышенный уровень дистресса,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0" i="0" dirty="0">
              <a:solidFill>
                <a:srgbClr val="282828"/>
              </a:solidFill>
              <a:effectLst/>
              <a:latin typeface="PT Sans" panose="020B0503020203020204" pitchFamily="34" charset="-52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42% имели высокий уровень тревоги (по опроснику HADS),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endParaRPr lang="ru-RU" b="0" i="0" dirty="0">
              <a:solidFill>
                <a:srgbClr val="282828"/>
              </a:solidFill>
              <a:effectLst/>
              <a:latin typeface="PT Sans" panose="020B0503020203020204" pitchFamily="34" charset="-52"/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None/>
            </a:pPr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37% клинически выраженные симптомы тревоги (по шкале А. Бэка) при постановке диагноза и прохождении курсов лечений.</a:t>
            </a:r>
            <a:endParaRPr lang="ru-RU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3" name="Стрелка: вниз 2">
            <a:extLst>
              <a:ext uri="{FF2B5EF4-FFF2-40B4-BE49-F238E27FC236}">
                <a16:creationId xmlns:a16="http://schemas.microsoft.com/office/drawing/2014/main" id="{5438348E-1D74-3076-CA2A-DC0605C6E855}"/>
              </a:ext>
            </a:extLst>
          </p:cNvPr>
          <p:cNvSpPr/>
          <p:nvPr/>
        </p:nvSpPr>
        <p:spPr>
          <a:xfrm rot="16200000">
            <a:off x="558278" y="4336167"/>
            <a:ext cx="238110" cy="69426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4" name="Стрелка: вниз 3">
            <a:extLst>
              <a:ext uri="{FF2B5EF4-FFF2-40B4-BE49-F238E27FC236}">
                <a16:creationId xmlns:a16="http://schemas.microsoft.com/office/drawing/2014/main" id="{DBDA9EB2-057C-8EE5-566B-5610C09A92B7}"/>
              </a:ext>
            </a:extLst>
          </p:cNvPr>
          <p:cNvSpPr/>
          <p:nvPr/>
        </p:nvSpPr>
        <p:spPr>
          <a:xfrm rot="16200000">
            <a:off x="558278" y="4934514"/>
            <a:ext cx="238110" cy="69426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Стрелка: вниз 4">
            <a:extLst>
              <a:ext uri="{FF2B5EF4-FFF2-40B4-BE49-F238E27FC236}">
                <a16:creationId xmlns:a16="http://schemas.microsoft.com/office/drawing/2014/main" id="{8252481E-0A96-BF8E-C886-534650226AF6}"/>
              </a:ext>
            </a:extLst>
          </p:cNvPr>
          <p:cNvSpPr/>
          <p:nvPr/>
        </p:nvSpPr>
        <p:spPr>
          <a:xfrm rot="16200000">
            <a:off x="558278" y="5563771"/>
            <a:ext cx="238110" cy="69426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6" name="Стрелка: вниз 5">
            <a:extLst>
              <a:ext uri="{FF2B5EF4-FFF2-40B4-BE49-F238E27FC236}">
                <a16:creationId xmlns:a16="http://schemas.microsoft.com/office/drawing/2014/main" id="{B71CF9C7-994B-901F-BAEB-B6FACE15EA8F}"/>
              </a:ext>
            </a:extLst>
          </p:cNvPr>
          <p:cNvSpPr/>
          <p:nvPr/>
        </p:nvSpPr>
        <p:spPr>
          <a:xfrm rot="16200000">
            <a:off x="558278" y="2065675"/>
            <a:ext cx="238110" cy="694268"/>
          </a:xfrm>
          <a:prstGeom prst="downArrow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68726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70794E-7557-F0B1-D779-77F495B2AE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6">
            <a:extLst>
              <a:ext uri="{FF2B5EF4-FFF2-40B4-BE49-F238E27FC236}">
                <a16:creationId xmlns:a16="http://schemas.microsoft.com/office/drawing/2014/main" id="{7D8469B2-6DF0-E9F6-55FB-0DD641FAFB86}"/>
              </a:ext>
            </a:extLst>
          </p:cNvPr>
          <p:cNvSpPr txBox="1">
            <a:spLocks/>
          </p:cNvSpPr>
          <p:nvPr/>
        </p:nvSpPr>
        <p:spPr>
          <a:xfrm>
            <a:off x="467138" y="1311965"/>
            <a:ext cx="10668001" cy="39657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endParaRPr lang="ru-RU" sz="2400" b="1" dirty="0">
              <a:solidFill>
                <a:schemeClr val="tx1"/>
              </a:solidFill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36B0B216-9658-0305-CB44-1D03E7CDA1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8928299"/>
              </p:ext>
            </p:extLst>
          </p:nvPr>
        </p:nvGraphicFramePr>
        <p:xfrm>
          <a:off x="6768548" y="5773005"/>
          <a:ext cx="5049078" cy="945848"/>
        </p:xfrm>
        <a:graphic>
          <a:graphicData uri="http://schemas.openxmlformats.org/drawingml/2006/table">
            <a:tbl>
              <a:tblPr/>
              <a:tblGrid>
                <a:gridCol w="5049078">
                  <a:extLst>
                    <a:ext uri="{9D8B030D-6E8A-4147-A177-3AD203B41FA5}">
                      <a16:colId xmlns:a16="http://schemas.microsoft.com/office/drawing/2014/main" val="3099976971"/>
                    </a:ext>
                  </a:extLst>
                </a:gridCol>
              </a:tblGrid>
              <a:tr h="945848">
                <a:tc>
                  <a:txBody>
                    <a:bodyPr/>
                    <a:lstStyle/>
                    <a:p>
                      <a:r>
                        <a:rPr lang="ru-RU" sz="12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*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Научно-­исследовательский ­институт ­организации ­здравоохранения­ и­ медицинского менеджмента­ Департамента ­здравоохранения ­города ­Москвы­ (ГБУ ­«НИИОЗММ­ДЗМ»)</a:t>
                      </a:r>
                    </a:p>
                    <a:p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АНО­ «Проект­ СО-действие»­ (Служба­ «Ясное ­утро»)</a:t>
                      </a:r>
                      <a:endParaRPr lang="ru-RU" sz="1200" b="1" dirty="0">
                        <a:solidFill>
                          <a:schemeClr val="accent2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314761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12E24A8E-6871-62AC-697F-A5F69A9D8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911" y="337930"/>
            <a:ext cx="10668001" cy="478708"/>
          </a:xfrm>
        </p:spPr>
        <p:txBody>
          <a:bodyPr>
            <a:noAutofit/>
          </a:bodyPr>
          <a:lstStyle/>
          <a:p>
            <a:pPr algn="ctr">
              <a:spcAft>
                <a:spcPts val="800"/>
              </a:spcAft>
            </a:pPr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Потребность онкологических пациентов и их родственников в психологической помощи*</a:t>
            </a:r>
            <a:endParaRPr lang="ru-RU" sz="2400" b="1" dirty="0">
              <a:solidFill>
                <a:schemeClr val="tx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8A5428C-606C-2E41-EBA4-76D1F213DCFE}"/>
              </a:ext>
            </a:extLst>
          </p:cNvPr>
          <p:cNvSpPr txBox="1"/>
          <p:nvPr/>
        </p:nvSpPr>
        <p:spPr>
          <a:xfrm>
            <a:off x="715617" y="1407340"/>
            <a:ext cx="9650896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base"/>
            <a:r>
              <a:rPr lang="ru-RU" b="0" i="0" dirty="0">
                <a:solidFill>
                  <a:srgbClr val="302F2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84% опрошенных считают, что </a:t>
            </a:r>
            <a:r>
              <a:rPr lang="ru-RU" b="0" i="0" dirty="0" err="1">
                <a:solidFill>
                  <a:srgbClr val="302F2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онкопациентам</a:t>
            </a:r>
            <a:r>
              <a:rPr lang="ru-RU" b="0" i="0" dirty="0">
                <a:solidFill>
                  <a:srgbClr val="302F2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нужна психологическая помощь, </a:t>
            </a:r>
          </a:p>
          <a:p>
            <a:pPr algn="l" fontAlgn="base"/>
            <a:r>
              <a:rPr lang="ru-RU" b="0" i="0" dirty="0">
                <a:solidFill>
                  <a:srgbClr val="302F2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при этом только 7% имели такой опыт. </a:t>
            </a:r>
          </a:p>
          <a:p>
            <a:pPr algn="l" fontAlgn="base"/>
            <a:r>
              <a:rPr lang="ru-RU" b="0" i="0" dirty="0">
                <a:solidFill>
                  <a:srgbClr val="302F2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Желание обратиться за помощью возникло у 16%. </a:t>
            </a:r>
          </a:p>
          <a:p>
            <a:pPr algn="l" fontAlgn="base"/>
            <a:endParaRPr lang="ru-RU" dirty="0">
              <a:solidFill>
                <a:srgbClr val="302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ru-RU" dirty="0">
              <a:solidFill>
                <a:srgbClr val="302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ru-RU" dirty="0">
              <a:solidFill>
                <a:srgbClr val="302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ru-RU" dirty="0">
              <a:solidFill>
                <a:srgbClr val="302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ru-RU" dirty="0">
              <a:solidFill>
                <a:srgbClr val="302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ru-RU" dirty="0">
              <a:solidFill>
                <a:srgbClr val="302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ru-RU" dirty="0">
              <a:solidFill>
                <a:srgbClr val="302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ru-RU" dirty="0">
              <a:solidFill>
                <a:srgbClr val="302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fontAlgn="base"/>
            <a:endParaRPr lang="ru-RU" dirty="0">
              <a:solidFill>
                <a:srgbClr val="302F2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base"/>
            <a:r>
              <a:rPr lang="ru-RU" b="0" i="0" dirty="0">
                <a:solidFill>
                  <a:srgbClr val="302F2D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81% респондентов уверены, что родственникам пациентов тоже нужна помощь психолога, при этом только 16% опрошенных заявили о такой потребности и только 5% имели реальный опыт обращения.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2A2D3B7-E83D-1778-177D-4CD5088FDA5A}"/>
              </a:ext>
            </a:extLst>
          </p:cNvPr>
          <p:cNvSpPr txBox="1"/>
          <p:nvPr/>
        </p:nvSpPr>
        <p:spPr>
          <a:xfrm>
            <a:off x="3101009" y="2344699"/>
            <a:ext cx="6712226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fontAlgn="base"/>
            <a:r>
              <a:rPr lang="ru-RU" i="1" dirty="0">
                <a:solidFill>
                  <a:srgbClr val="302F2D"/>
                </a:solidFill>
                <a:latin typeface="Leksa"/>
              </a:rPr>
              <a:t>«Реально нуждающихся в помощи» больше. В немалой степени такой разнице способствует распространенность </a:t>
            </a:r>
            <a:r>
              <a:rPr lang="ru-RU" i="1" dirty="0" err="1">
                <a:solidFill>
                  <a:srgbClr val="302F2D"/>
                </a:solidFill>
                <a:latin typeface="Leksa"/>
              </a:rPr>
              <a:t>психостигматизирующих</a:t>
            </a:r>
            <a:r>
              <a:rPr lang="ru-RU" i="1" dirty="0">
                <a:solidFill>
                  <a:srgbClr val="302F2D"/>
                </a:solidFill>
                <a:latin typeface="Leksa"/>
              </a:rPr>
              <a:t> установок среди населения: такая помощь для “психов”, “слабых” и в целом бесполезна», </a:t>
            </a:r>
          </a:p>
          <a:p>
            <a:pPr algn="just" fontAlgn="base"/>
            <a:endParaRPr lang="ru-RU" dirty="0">
              <a:solidFill>
                <a:srgbClr val="302F2D"/>
              </a:solidFill>
              <a:latin typeface="Leksa"/>
            </a:endParaRPr>
          </a:p>
          <a:p>
            <a:pPr algn="just" fontAlgn="base"/>
            <a:r>
              <a:rPr lang="ru-RU" sz="1400" dirty="0">
                <a:solidFill>
                  <a:srgbClr val="302F2D"/>
                </a:solidFill>
                <a:latin typeface="Leksa"/>
              </a:rPr>
              <a:t>— считает  Игнат Богдан , н</a:t>
            </a:r>
            <a:r>
              <a:rPr lang="ru-RU" sz="1400" b="0" i="0" dirty="0">
                <a:solidFill>
                  <a:srgbClr val="302F2D"/>
                </a:solidFill>
                <a:effectLst/>
                <a:latin typeface="Leksa"/>
              </a:rPr>
              <a:t>ачальник отдела медико-социологических исследований Научно-исследовательского института организации здравоохранения и медицинского менеджмента </a:t>
            </a:r>
            <a:r>
              <a:rPr lang="ru-RU" sz="1400" b="0" i="0" dirty="0" err="1">
                <a:solidFill>
                  <a:srgbClr val="302F2D"/>
                </a:solidFill>
                <a:effectLst/>
                <a:latin typeface="Leksa"/>
              </a:rPr>
              <a:t>депздрава</a:t>
            </a:r>
            <a:r>
              <a:rPr lang="ru-RU" sz="1400" b="0" i="0" dirty="0">
                <a:solidFill>
                  <a:srgbClr val="302F2D"/>
                </a:solidFill>
                <a:effectLst/>
                <a:latin typeface="Leksa"/>
              </a:rPr>
              <a:t> Москвы </a:t>
            </a:r>
          </a:p>
        </p:txBody>
      </p:sp>
    </p:spTree>
    <p:extLst>
      <p:ext uri="{BB962C8B-B14F-4D97-AF65-F5344CB8AC3E}">
        <p14:creationId xmlns:p14="http://schemas.microsoft.com/office/powerpoint/2010/main" val="5390219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338BCC-DE32-11FA-3BA5-BCA69485E5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3C12A6E-61C7-DECA-A5D2-C52DFE5297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337930"/>
            <a:ext cx="10603578" cy="478708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Социальная значимость проекта</a:t>
            </a:r>
            <a:endParaRPr lang="ru-RU" sz="2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6">
            <a:extLst>
              <a:ext uri="{FF2B5EF4-FFF2-40B4-BE49-F238E27FC236}">
                <a16:creationId xmlns:a16="http://schemas.microsoft.com/office/drawing/2014/main" id="{A80F6AA2-FDEF-3D28-DE8D-331FD74267F9}"/>
              </a:ext>
            </a:extLst>
          </p:cNvPr>
          <p:cNvSpPr txBox="1">
            <a:spLocks/>
          </p:cNvSpPr>
          <p:nvPr/>
        </p:nvSpPr>
        <p:spPr>
          <a:xfrm>
            <a:off x="924339" y="1189382"/>
            <a:ext cx="8935278" cy="3909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«Пациенты с онкологическими заболеваниями подвергаются воздействию множества провоцирующих факторов. </a:t>
            </a:r>
          </a:p>
          <a:p>
            <a:pPr algn="just"/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Сначала диагноз рака сам по себе становится травмирующим событием, которое полностью изменяет течение жизни пациента. </a:t>
            </a:r>
          </a:p>
          <a:p>
            <a:pPr algn="just"/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После постановки диагноза типичные методы лечения рака, включая хирургическое лечение, химиотерапию, лучевую или гормональную терапию, часто бывают интенсивными. </a:t>
            </a:r>
          </a:p>
          <a:p>
            <a:pPr algn="just"/>
            <a:r>
              <a:rPr lang="ru-RU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Это, в свою очередь, приводит к рискам развития симптомов депрессии, которые сопровождаются ощущением беспомощности, безнадежности своего положения и могут вызвать нейроэндокринный дисбаланс». А также известно, что вовремя не устраненная депрессия, ведет к снижению качества жизни и увеличению количества консультаций по вопросам здоровья и риска инфекций.»</a:t>
            </a:r>
            <a:endParaRPr lang="ru-RU" sz="1500" dirty="0"/>
          </a:p>
        </p:txBody>
      </p:sp>
      <p:sp>
        <p:nvSpPr>
          <p:cNvPr id="4" name="Объект 6">
            <a:extLst>
              <a:ext uri="{FF2B5EF4-FFF2-40B4-BE49-F238E27FC236}">
                <a16:creationId xmlns:a16="http://schemas.microsoft.com/office/drawing/2014/main" id="{7EF643A1-38CB-B596-1A07-636C7F2A0F12}"/>
              </a:ext>
            </a:extLst>
          </p:cNvPr>
          <p:cNvSpPr txBox="1">
            <a:spLocks/>
          </p:cNvSpPr>
          <p:nvPr/>
        </p:nvSpPr>
        <p:spPr>
          <a:xfrm>
            <a:off x="5178287" y="5322432"/>
            <a:ext cx="5082206" cy="1121436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1600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статья “</a:t>
            </a:r>
            <a:r>
              <a:rPr lang="ru-RU" sz="1600" b="0" i="0" dirty="0" err="1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Онко</a:t>
            </a:r>
            <a:r>
              <a:rPr lang="ru-RU" sz="1600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-специфические нарушения сна и усталость: тактика психологического обследования и когнитивно-поведенческой терапии” </a:t>
            </a:r>
          </a:p>
          <a:p>
            <a:pPr algn="just"/>
            <a:r>
              <a:rPr lang="ru-RU" sz="1600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Мелехин А.И., </a:t>
            </a:r>
            <a:r>
              <a:rPr lang="ru-RU" sz="1600" b="0" i="0" dirty="0" err="1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к.п.н</a:t>
            </a:r>
            <a:r>
              <a:rPr lang="ru-RU" sz="1600" b="0" i="0" dirty="0">
                <a:solidFill>
                  <a:srgbClr val="282828"/>
                </a:solidFill>
                <a:effectLst/>
                <a:latin typeface="PT Sans" panose="020B0503020203020204" pitchFamily="34" charset="-52"/>
              </a:rPr>
              <a:t>., доцент, клинический психолог, психотерапевт  </a:t>
            </a:r>
            <a:r>
              <a:rPr lang="ru-RU" sz="1600" b="0" i="0" u="none" strike="noStrike" dirty="0">
                <a:effectLst/>
                <a:latin typeface="PT Sans" panose="020B0503020203020204" pitchFamily="34" charset="-52"/>
                <a:hlinkClick r:id="rId3"/>
              </a:rPr>
              <a:t>https://kurl.ru/u</a:t>
            </a:r>
            <a:endParaRPr lang="ru-RU" sz="1500" dirty="0"/>
          </a:p>
        </p:txBody>
      </p:sp>
    </p:spTree>
    <p:extLst>
      <p:ext uri="{BB962C8B-B14F-4D97-AF65-F5344CB8AC3E}">
        <p14:creationId xmlns:p14="http://schemas.microsoft.com/office/powerpoint/2010/main" val="1010049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562492-D6EE-3B0E-C70A-0BBC5A3CDF6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6">
            <a:extLst>
              <a:ext uri="{FF2B5EF4-FFF2-40B4-BE49-F238E27FC236}">
                <a16:creationId xmlns:a16="http://schemas.microsoft.com/office/drawing/2014/main" id="{7B733722-34D6-1B1C-8BDD-10D5D1E072E5}"/>
              </a:ext>
            </a:extLst>
          </p:cNvPr>
          <p:cNvSpPr txBox="1">
            <a:spLocks/>
          </p:cNvSpPr>
          <p:nvPr/>
        </p:nvSpPr>
        <p:spPr>
          <a:xfrm>
            <a:off x="467138" y="914399"/>
            <a:ext cx="10668001" cy="43632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r>
              <a:rPr lang="ru-RU" dirty="0">
                <a:solidFill>
                  <a:schemeClr val="tx1"/>
                </a:solidFill>
              </a:rPr>
              <a:t>Рост онкологических заболеваний в нашей стране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r>
              <a:rPr lang="ru-RU" dirty="0">
                <a:solidFill>
                  <a:schemeClr val="tx1"/>
                </a:solidFill>
              </a:rPr>
              <a:t>актуализирует проблему разработки инновационных форм клинико-психологической помощи,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r>
              <a:rPr lang="ru-RU" dirty="0">
                <a:solidFill>
                  <a:schemeClr val="tx1"/>
                </a:solidFill>
              </a:rPr>
              <a:t>направленных на оптимизацию качества и продолжительности жизни пациентов.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endParaRPr lang="ru-RU" dirty="0">
              <a:solidFill>
                <a:schemeClr val="tx1"/>
              </a:solidFill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Психологическая помощь является важным этапом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в процессе лечения и реабилитации </a:t>
            </a:r>
            <a:r>
              <a:rPr lang="ru-RU" sz="2400" b="1" dirty="0" err="1">
                <a:solidFill>
                  <a:schemeClr val="accent2">
                    <a:lumMod val="75000"/>
                  </a:schemeClr>
                </a:solidFill>
              </a:rPr>
              <a:t>онкопациентов</a:t>
            </a:r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.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endParaRPr lang="ru-RU" sz="1000" b="1" dirty="0">
              <a:solidFill>
                <a:schemeClr val="tx1"/>
              </a:solidFill>
            </a:endParaRPr>
          </a:p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r>
              <a:rPr lang="ru-RU" sz="2400" b="1" dirty="0">
                <a:solidFill>
                  <a:schemeClr val="tx1"/>
                </a:solidFill>
              </a:rPr>
              <a:t>Психологическая защищенность онкологических больных способна благоприятно влиять на прогноз заболевания </a:t>
            </a:r>
          </a:p>
          <a:p>
            <a:pPr indent="0" algn="ctr">
              <a:lnSpc>
                <a:spcPct val="120000"/>
              </a:lnSpc>
              <a:spcBef>
                <a:spcPts val="0"/>
              </a:spcBef>
              <a:buFont typeface="Wingdings 3" charset="2"/>
              <a:buNone/>
            </a:pPr>
            <a:r>
              <a:rPr lang="ru-RU" sz="2400" b="1" dirty="0">
                <a:solidFill>
                  <a:schemeClr val="tx1"/>
                </a:solidFill>
              </a:rPr>
              <a:t>и улучшает качество жизни 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912DA5D4-EDC1-E8F5-6A05-45E256C6C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1768201"/>
              </p:ext>
            </p:extLst>
          </p:nvPr>
        </p:nvGraphicFramePr>
        <p:xfrm>
          <a:off x="467138" y="4870175"/>
          <a:ext cx="5883966" cy="1848678"/>
        </p:xfrm>
        <a:graphic>
          <a:graphicData uri="http://schemas.openxmlformats.org/drawingml/2006/table">
            <a:tbl>
              <a:tblPr/>
              <a:tblGrid>
                <a:gridCol w="5883966">
                  <a:extLst>
                    <a:ext uri="{9D8B030D-6E8A-4147-A177-3AD203B41FA5}">
                      <a16:colId xmlns:a16="http://schemas.microsoft.com/office/drawing/2014/main" val="3099976971"/>
                    </a:ext>
                  </a:extLst>
                </a:gridCol>
              </a:tblGrid>
              <a:tr h="1848678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Качество жизни -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это интегральная характерис­тика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физического, психологическо­го, эмоционального и социального функционирования человека,</a:t>
                      </a:r>
                    </a:p>
                    <a:p>
                      <a:pPr algn="ctr"/>
                      <a:r>
                        <a:rPr lang="ru-RU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effectLst/>
                        </a:rPr>
                        <a:t>осно­ванная на его субъективном воспри­ятии. 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6314761"/>
                  </a:ext>
                </a:extLst>
              </a:tr>
            </a:tbl>
          </a:graphicData>
        </a:graphic>
      </p:graphicFrame>
      <p:sp>
        <p:nvSpPr>
          <p:cNvPr id="7" name="Заголовок 1">
            <a:extLst>
              <a:ext uri="{FF2B5EF4-FFF2-40B4-BE49-F238E27FC236}">
                <a16:creationId xmlns:a16="http://schemas.microsoft.com/office/drawing/2014/main" id="{E943B7FC-2DD8-7D2D-E5FA-582F03192B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7644" y="337930"/>
            <a:ext cx="9263268" cy="478708"/>
          </a:xfrm>
        </p:spPr>
        <p:txBody>
          <a:bodyPr>
            <a:normAutofit/>
          </a:bodyPr>
          <a:lstStyle/>
          <a:p>
            <a:r>
              <a:rPr lang="ru-RU" sz="2400" b="1" i="0" dirty="0">
                <a:solidFill>
                  <a:srgbClr val="000000"/>
                </a:solidFill>
                <a:effectLst/>
                <a:latin typeface="-apple-system"/>
              </a:rPr>
              <a:t>Онкология – это экстремальная ситуация в жизни человека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6880893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435</TotalTime>
  <Words>1534</Words>
  <Application>Microsoft Office PowerPoint</Application>
  <PresentationFormat>Широкоэкранный</PresentationFormat>
  <Paragraphs>174</Paragraphs>
  <Slides>14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10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5" baseType="lpstr">
      <vt:lpstr>-apple-system</vt:lpstr>
      <vt:lpstr>Arial</vt:lpstr>
      <vt:lpstr>Calibri</vt:lpstr>
      <vt:lpstr>Helvetica</vt:lpstr>
      <vt:lpstr>Leksa</vt:lpstr>
      <vt:lpstr>PT Sans</vt:lpstr>
      <vt:lpstr>Rubik</vt:lpstr>
      <vt:lpstr>Trebuchet MS</vt:lpstr>
      <vt:lpstr>Wingdings 3</vt:lpstr>
      <vt:lpstr>YS Text</vt:lpstr>
      <vt:lpstr>Аспект</vt:lpstr>
      <vt:lpstr>Презентация PowerPoint</vt:lpstr>
      <vt:lpstr>Нормативно-правовая база проекта</vt:lpstr>
      <vt:lpstr>Цель проекта</vt:lpstr>
      <vt:lpstr>Целевая аудитория проекта</vt:lpstr>
      <vt:lpstr>Социальная значимость проекта</vt:lpstr>
      <vt:lpstr>Социальная значимость проекта</vt:lpstr>
      <vt:lpstr>Потребность онкологических пациентов и их родственников в психологической помощи*</vt:lpstr>
      <vt:lpstr>Социальная значимость проекта</vt:lpstr>
      <vt:lpstr>Онкология – это экстремальная ситуация в жизни человека</vt:lpstr>
      <vt:lpstr>Заболеваемость злокачественным новообразованием молочной железы в Челябинской области*</vt:lpstr>
      <vt:lpstr>Психологический путеводитель для пациенток с РМЖ</vt:lpstr>
      <vt:lpstr>Преимущества и уникальные особенности проекта</vt:lpstr>
      <vt:lpstr>Ожидаемые результаты проекта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Чубенко Жанна</dc:creator>
  <cp:lastModifiedBy>Чубенко Жанна</cp:lastModifiedBy>
  <cp:revision>20</cp:revision>
  <dcterms:created xsi:type="dcterms:W3CDTF">2024-01-27T19:46:18Z</dcterms:created>
  <dcterms:modified xsi:type="dcterms:W3CDTF">2024-07-21T04:19:45Z</dcterms:modified>
</cp:coreProperties>
</file>