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255" y="2921934"/>
            <a:ext cx="5328745" cy="822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Точка опоры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255" y="5488042"/>
            <a:ext cx="60807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Баклажанская Марина Георгиевна, АНО СС «Оптима»,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Республика Хакасия, город Саяногорск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080" y="4436745"/>
            <a:ext cx="4708525" cy="116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Социальные проекты взаимопомощи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  <a:endParaRPr lang="ru-RU" sz="1400" dirty="0"/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  <a:endParaRPr lang="ru-RU" dirty="0"/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соцсети организации  </a:t>
            </a:r>
            <a:r>
              <a:rPr lang="en-US" altLang="ru-RU" dirty="0"/>
              <a:t>https://vk.com/anossoptima</a:t>
            </a:r>
            <a:r>
              <a:rPr lang="ru-RU" altLang="en-US" dirty="0"/>
              <a:t>,  </a:t>
            </a:r>
            <a:endParaRPr lang="ru-RU" altLang="en-US" dirty="0"/>
          </a:p>
          <a:p>
            <a:r>
              <a:rPr lang="en-US" altLang="ru-RU" dirty="0"/>
              <a:t>https://ok.ru/anosotsial</a:t>
            </a:r>
            <a:endParaRPr lang="en-US" altLang="ru-RU" dirty="0"/>
          </a:p>
          <a:p>
            <a:r>
              <a:rPr lang="ru-RU" altLang="en-US" dirty="0"/>
              <a:t>посты, альбомы, видео</a:t>
            </a:r>
            <a:endParaRPr lang="ru-RU" altLang="en-US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  <a:endParaRPr lang="ru-RU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dirty="0"/>
              <a:t>https://sayanoptima.ru/</a:t>
            </a:r>
            <a:r>
              <a:rPr lang="ru-RU" altLang="en-US" dirty="0"/>
              <a:t>, описание проекта, мероприятия проекта, новости проекта</a:t>
            </a:r>
            <a:endParaRPr lang="ru-RU" altLang="en-US" dirty="0"/>
          </a:p>
        </p:txBody>
      </p:sp>
      <p:sp>
        <p:nvSpPr>
          <p:cNvPr id="12" name="Прямоугольник: скругленные углы 25"/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  <a:endParaRPr lang="ru-RU" dirty="0"/>
          </a:p>
        </p:txBody>
      </p:sp>
      <p:sp>
        <p:nvSpPr>
          <p:cNvPr id="13" name="Прямоугольник: скругленные углы 26"/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СМИ - информационная поддержка проекта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  <a:endParaRPr lang="ru-RU" sz="1400" dirty="0"/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946" y="2099909"/>
            <a:ext cx="35415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 - привлечено 190000 рублей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64946" y="3429000"/>
            <a:ext cx="35415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Материальные - аренда помещения, оргтехника, офисная мебель и т.д.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64946" y="4880581"/>
            <a:ext cx="35415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- поддержка в СМИ за счет  партнеров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0144" y="352078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9906" y="2099909"/>
            <a:ext cx="35415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Оборудование - 150 ед. ТСР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3603625"/>
            <a:ext cx="3541395" cy="747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/>
              <a:t>Организационные - волонтеры организации, волонтеры БФ ЦСП Русала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aklazhanskaiaMarinaGeorgiev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05" y="2990850"/>
            <a:ext cx="1149350" cy="1557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3025" y="3129821"/>
            <a:ext cx="4080922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400" dirty="0">
                <a:sym typeface="+mn-ea"/>
              </a:rPr>
              <a:t>Баклажанская Марина Георгиевна: директор АНО СС «Оптима», Россия, Республика Хакасия, город Саяногорск, 1976 г.р., руководитель Доброцентра, эксперт, автор социальных проектов «Оптимальный патронаж», «Именины бабы Нины», «Сласти бабе Насте», и др.</a:t>
            </a:r>
            <a:endParaRPr lang="ru-RU" sz="1400" dirty="0"/>
          </a:p>
          <a:p>
            <a:pPr indent="0">
              <a:buNone/>
            </a:pPr>
            <a:r>
              <a:rPr lang="en-US" altLang="ru-RU" sz="1400" dirty="0">
                <a:sym typeface="+mn-ea"/>
              </a:rPr>
              <a:t>https://sayanoptima.ru/meta_name_google-site-verification_content_m8mpayrz0vjcdt3snf0pohzcxdbesjs2ljywkitg1by_meta_name_yandex-verification_content_82a/</a:t>
            </a:r>
            <a:endParaRPr lang="en-US" altLang="ru-RU" sz="1400" dirty="0">
              <a:sym typeface="+mn-ea"/>
            </a:endParaRPr>
          </a:p>
          <a:p>
            <a:pPr indent="0">
              <a:buNone/>
            </a:pPr>
            <a:r>
              <a:rPr lang="en-US" altLang="ru-RU" sz="1400" dirty="0"/>
              <a:t>https://vk.com/marina_bak</a:t>
            </a:r>
            <a:endParaRPr lang="en-US" altLang="ru-RU" sz="1400" dirty="0"/>
          </a:p>
          <a:p>
            <a:pPr indent="0">
              <a:buNone/>
            </a:pP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14727" y="3126847"/>
            <a:ext cx="342608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ym typeface="+mn-ea"/>
              </a:rPr>
              <a:t>Семенова Наталья Анатольевна, завотделением социального обслуживания на дому, Россия, Республика Хакасия, город Саяногорск, 1978 г.р., участник проектов АНО СС «Оптима», </a:t>
            </a:r>
            <a:r>
              <a:rPr lang="en-US" altLang="ru-RU" sz="1400" dirty="0"/>
              <a:t>https://vk.com/nataliy.cemenova?from=search</a:t>
            </a:r>
            <a:endParaRPr lang="en-US" alt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4727" y="4807261"/>
            <a:ext cx="3426088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Бутина Анастасия Анатольевна, завотделением социального обслуживания на дому, Россия, Республика Хакасия, город Саяногорск, 1986  г.р. , участник проекта «Точка опоры», </a:t>
            </a:r>
            <a:r>
              <a:rPr lang="en-US" altLang="ru-RU" sz="1400" dirty="0"/>
              <a:t>https://vk.com/id190287817?from=search</a:t>
            </a:r>
            <a:endParaRPr lang="en-US" alt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8519" y="2342698"/>
            <a:ext cx="26396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605" y="2313305"/>
            <a:ext cx="3533140" cy="671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  <a:endParaRPr lang="ru-RU" sz="2000" dirty="0">
              <a:solidFill>
                <a:srgbClr val="B9D04A"/>
              </a:solidFill>
              <a:latin typeface="Playfair Display SemiBold" pitchFamily="2" charset="-52"/>
            </a:endParaRPr>
          </a:p>
        </p:txBody>
      </p:sp>
      <p:pic>
        <p:nvPicPr>
          <p:cNvPr id="3" name="Изображение 2" descr="photo_2025-04-11_13-59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55" y="4730115"/>
            <a:ext cx="1033780" cy="1611630"/>
          </a:xfrm>
          <a:prstGeom prst="rect">
            <a:avLst/>
          </a:prstGeom>
        </p:spPr>
      </p:pic>
      <p:pic>
        <p:nvPicPr>
          <p:cNvPr id="8" name="Изображение 7" descr="345A0281_c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260" y="3206750"/>
            <a:ext cx="1043305" cy="1301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545021"/>
            <a:ext cx="107310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/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0752" y="3558653"/>
            <a:ext cx="9295656" cy="10147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Одна из основных проблем пожилых людей и людей с инвалидностью  и ограниченными возможностями – это отсутствие возможности получить технические средства реабилитации. Это транспортная недоступность, маленькая пенсия, невозможность оформить инвалидность. Да и как оказалось, не только в городе Саяногорске, в самой Республике Хакасия пунктов проката ТСР практически нет, и те на платной основе. Есть «стихийные» и «точечные», при отделениях соцзащиты или в обществах инвалидов, но имеются в недостаточном количестве и работают не на постоянной основе.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5927" y="4560379"/>
            <a:ext cx="92956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chemeClr val="bg1"/>
                </a:solidFill>
              </a:rPr>
              <a:t>Сотрудники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АНО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СС</a:t>
            </a:r>
            <a:r>
              <a:rPr lang="en-US" altLang="ru-RU" sz="1200" dirty="0">
                <a:solidFill>
                  <a:schemeClr val="bg1"/>
                </a:solidFill>
              </a:rPr>
              <a:t> "</a:t>
            </a:r>
            <a:r>
              <a:rPr lang="en-US" altLang="en-US" sz="1200" dirty="0">
                <a:solidFill>
                  <a:schemeClr val="bg1"/>
                </a:solidFill>
              </a:rPr>
              <a:t>Оптима</a:t>
            </a:r>
            <a:r>
              <a:rPr lang="en-US" altLang="ru-RU" sz="1200" dirty="0">
                <a:solidFill>
                  <a:schemeClr val="bg1"/>
                </a:solidFill>
              </a:rPr>
              <a:t>" </a:t>
            </a:r>
            <a:r>
              <a:rPr lang="en-US" altLang="en-US" sz="1200" dirty="0">
                <a:solidFill>
                  <a:schemeClr val="bg1"/>
                </a:solidFill>
              </a:rPr>
              <a:t>провели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анкетирование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среди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жителей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г</a:t>
            </a:r>
            <a:r>
              <a:rPr lang="en-US" altLang="ru-RU" sz="1200" dirty="0">
                <a:solidFill>
                  <a:schemeClr val="bg1"/>
                </a:solidFill>
              </a:rPr>
              <a:t>. </a:t>
            </a:r>
            <a:r>
              <a:rPr lang="en-US" altLang="en-US" sz="1200" dirty="0">
                <a:solidFill>
                  <a:schemeClr val="bg1"/>
                </a:solidFill>
              </a:rPr>
              <a:t>Саяногорска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Бейского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района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Республики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Хакасии</a:t>
            </a:r>
            <a:r>
              <a:rPr lang="en-US" altLang="ru-RU" sz="1200" dirty="0">
                <a:solidFill>
                  <a:schemeClr val="bg1"/>
                </a:solidFill>
              </a:rPr>
              <a:t>. </a:t>
            </a:r>
            <a:r>
              <a:rPr lang="en-US" altLang="en-US" sz="1200" dirty="0">
                <a:solidFill>
                  <a:schemeClr val="bg1"/>
                </a:solidFill>
              </a:rPr>
              <a:t>Из</a:t>
            </a:r>
            <a:r>
              <a:rPr lang="en-US" altLang="ru-RU" sz="1200" dirty="0">
                <a:solidFill>
                  <a:schemeClr val="bg1"/>
                </a:solidFill>
              </a:rPr>
              <a:t> 304 </a:t>
            </a:r>
            <a:r>
              <a:rPr lang="en-US" altLang="en-US" sz="1200" dirty="0">
                <a:solidFill>
                  <a:schemeClr val="bg1"/>
                </a:solidFill>
              </a:rPr>
              <a:t>опрошенных</a:t>
            </a:r>
            <a:r>
              <a:rPr lang="en-US" altLang="ru-RU" sz="1200" dirty="0">
                <a:solidFill>
                  <a:schemeClr val="bg1"/>
                </a:solidFill>
              </a:rPr>
              <a:t> 63,2% </a:t>
            </a:r>
            <a:r>
              <a:rPr lang="en-US" altLang="en-US" sz="1200" dirty="0">
                <a:solidFill>
                  <a:schemeClr val="bg1"/>
                </a:solidFill>
              </a:rPr>
              <a:t>ответили</a:t>
            </a:r>
            <a:r>
              <a:rPr lang="en-US" altLang="ru-RU" sz="1200" dirty="0">
                <a:solidFill>
                  <a:schemeClr val="bg1"/>
                </a:solidFill>
              </a:rPr>
              <a:t>, </a:t>
            </a:r>
            <a:r>
              <a:rPr lang="en-US" altLang="en-US" sz="1200" dirty="0">
                <a:solidFill>
                  <a:schemeClr val="bg1"/>
                </a:solidFill>
              </a:rPr>
              <a:t>что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нуждаются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в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ТСР</a:t>
            </a:r>
            <a:r>
              <a:rPr lang="en-US" altLang="ru-RU" sz="1200" dirty="0">
                <a:solidFill>
                  <a:schemeClr val="bg1"/>
                </a:solidFill>
              </a:rPr>
              <a:t>, </a:t>
            </a:r>
            <a:r>
              <a:rPr lang="en-US" altLang="en-US" sz="1200" dirty="0">
                <a:solidFill>
                  <a:schemeClr val="bg1"/>
                </a:solidFill>
              </a:rPr>
              <a:t>указав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причины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возникших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проблем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получением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ТСР</a:t>
            </a:r>
            <a:r>
              <a:rPr lang="en-US" altLang="ru-RU" sz="1200" dirty="0">
                <a:solidFill>
                  <a:schemeClr val="bg1"/>
                </a:solidFill>
              </a:rPr>
              <a:t> - </a:t>
            </a:r>
            <a:r>
              <a:rPr lang="en-US" altLang="en-US" sz="1200" dirty="0">
                <a:solidFill>
                  <a:schemeClr val="bg1"/>
                </a:solidFill>
              </a:rPr>
              <a:t>оформление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инвалидности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или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сложности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ее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оформлением</a:t>
            </a:r>
            <a:r>
              <a:rPr lang="en-US" altLang="ru-RU" sz="1200" dirty="0">
                <a:solidFill>
                  <a:schemeClr val="bg1"/>
                </a:solidFill>
              </a:rPr>
              <a:t>, </a:t>
            </a:r>
            <a:r>
              <a:rPr lang="en-US" altLang="en-US" sz="1200" dirty="0">
                <a:solidFill>
                  <a:schemeClr val="bg1"/>
                </a:solidFill>
              </a:rPr>
              <a:t>средства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реабилитации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находится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в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ремонте</a:t>
            </a:r>
            <a:r>
              <a:rPr lang="en-US" altLang="ru-RU" sz="1200" dirty="0">
                <a:solidFill>
                  <a:schemeClr val="bg1"/>
                </a:solidFill>
              </a:rPr>
              <a:t>, </a:t>
            </a:r>
            <a:r>
              <a:rPr lang="en-US" altLang="en-US" sz="1200" dirty="0">
                <a:solidFill>
                  <a:schemeClr val="bg1"/>
                </a:solidFill>
              </a:rPr>
              <a:t>получение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травмы</a:t>
            </a:r>
            <a:r>
              <a:rPr lang="en-US" altLang="ru-RU" sz="1200" dirty="0">
                <a:solidFill>
                  <a:schemeClr val="bg1"/>
                </a:solidFill>
              </a:rPr>
              <a:t>, </a:t>
            </a:r>
            <a:r>
              <a:rPr lang="en-US" altLang="en-US" sz="1200" dirty="0">
                <a:solidFill>
                  <a:schemeClr val="bg1"/>
                </a:solidFill>
              </a:rPr>
              <a:t>нет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такого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средства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в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перечне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ТСР</a:t>
            </a:r>
            <a:r>
              <a:rPr lang="en-US" altLang="ru-RU" sz="1200" dirty="0">
                <a:solidFill>
                  <a:schemeClr val="bg1"/>
                </a:solidFill>
              </a:rPr>
              <a:t> (</a:t>
            </a:r>
            <a:r>
              <a:rPr lang="en-US" altLang="en-US" sz="1200" dirty="0">
                <a:solidFill>
                  <a:schemeClr val="bg1"/>
                </a:solidFill>
              </a:rPr>
              <a:t>ответы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по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анкетированию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см</a:t>
            </a:r>
            <a:r>
              <a:rPr lang="en-US" altLang="ru-RU" sz="1200" dirty="0">
                <a:solidFill>
                  <a:schemeClr val="bg1"/>
                </a:solidFill>
              </a:rPr>
              <a:t>. </a:t>
            </a:r>
            <a:r>
              <a:rPr lang="en-US" altLang="en-US" sz="1200" dirty="0">
                <a:solidFill>
                  <a:schemeClr val="bg1"/>
                </a:solidFill>
              </a:rPr>
              <a:t>в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результатх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опр</a:t>
            </a:r>
            <a:r>
              <a:rPr lang="ru-RU" altLang="en-US" sz="1200" dirty="0">
                <a:solidFill>
                  <a:schemeClr val="bg1"/>
                </a:solidFill>
              </a:rPr>
              <a:t>о</a:t>
            </a:r>
            <a:r>
              <a:rPr lang="en-US" altLang="en-US" sz="1200" dirty="0">
                <a:solidFill>
                  <a:schemeClr val="bg1"/>
                </a:solidFill>
              </a:rPr>
              <a:t>са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горожан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и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благополучателй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пункта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проката</a:t>
            </a:r>
            <a:r>
              <a:rPr lang="en-US" altLang="ru-RU" sz="1200" dirty="0">
                <a:solidFill>
                  <a:schemeClr val="bg1"/>
                </a:solidFill>
              </a:rPr>
              <a:t>).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117" y="5390649"/>
            <a:ext cx="929565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Проект реализуется на территории города Саяногорска и Бейского района Республики Хакасия.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090" y="1545021"/>
            <a:ext cx="770762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Основная целевая аудитория проекта:</a:t>
            </a:r>
            <a:endParaRPr lang="ru-RU" sz="2000" dirty="0"/>
          </a:p>
          <a:p>
            <a:r>
              <a:rPr lang="ru-RU" sz="2000" dirty="0"/>
              <a:t> - 70% пожилые люди, пенсионеры от 55 до 90 лет</a:t>
            </a:r>
            <a:endParaRPr lang="ru-RU" sz="2000" dirty="0"/>
          </a:p>
          <a:p>
            <a:r>
              <a:rPr lang="ru-RU" sz="2000" dirty="0"/>
              <a:t>-20 % - люди с инвалидностью от 30 до 70 лет</a:t>
            </a:r>
            <a:endParaRPr lang="ru-RU" sz="2000" dirty="0"/>
          </a:p>
          <a:p>
            <a:r>
              <a:rPr lang="ru-RU" sz="2000" dirty="0"/>
              <a:t>-8 % - работающие люди, получившие травмы и перенесшие операции, от 30 до 55 лет</a:t>
            </a:r>
            <a:endParaRPr lang="ru-RU" sz="2000" dirty="0"/>
          </a:p>
          <a:p>
            <a:r>
              <a:rPr lang="ru-RU" sz="2000" dirty="0"/>
              <a:t>- 2 % - дети, молодежь, от 10 до 18 лет, школьники, студенты.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528" y="3086469"/>
            <a:ext cx="10290624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8" name="Овал 2"/>
          <p:cNvSpPr/>
          <p:nvPr/>
        </p:nvSpPr>
        <p:spPr>
          <a:xfrm>
            <a:off x="707844" y="330909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9090" y="1324418"/>
            <a:ext cx="107310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01123"/>
            <a:ext cx="11078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48" y="4004909"/>
            <a:ext cx="30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82" y="4849361"/>
            <a:ext cx="7010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0204" y="3346730"/>
            <a:ext cx="354152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Поддержание</a:t>
            </a:r>
            <a:r>
              <a:rPr lang="en-US" altLang="ru-RU" sz="1200" dirty="0"/>
              <a:t> </a:t>
            </a:r>
            <a:r>
              <a:rPr lang="en-US" altLang="en-US" sz="1200" dirty="0"/>
              <a:t>физического</a:t>
            </a:r>
            <a:r>
              <a:rPr lang="en-US" altLang="ru-RU" sz="1200" dirty="0"/>
              <a:t>, </a:t>
            </a:r>
            <a:r>
              <a:rPr lang="en-US" altLang="en-US" sz="1200" dirty="0"/>
              <a:t>психологического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социального</a:t>
            </a:r>
            <a:r>
              <a:rPr lang="en-US" altLang="ru-RU" sz="1200" dirty="0"/>
              <a:t> </a:t>
            </a:r>
            <a:r>
              <a:rPr lang="en-US" altLang="en-US" sz="1200" dirty="0"/>
              <a:t>благополучия</a:t>
            </a:r>
            <a:r>
              <a:rPr lang="en-US" altLang="ru-RU" sz="1200" dirty="0"/>
              <a:t> </a:t>
            </a:r>
            <a:r>
              <a:rPr lang="en-US" altLang="en-US" sz="1200" dirty="0"/>
              <a:t>пожилых</a:t>
            </a:r>
            <a:r>
              <a:rPr lang="en-US" altLang="ru-RU" sz="1200" dirty="0"/>
              <a:t> </a:t>
            </a:r>
            <a:r>
              <a:rPr lang="en-US" altLang="en-US" sz="1200" dirty="0"/>
              <a:t>граждан</a:t>
            </a:r>
            <a:r>
              <a:rPr lang="en-US" altLang="ru-RU" sz="1200" dirty="0"/>
              <a:t>, </a:t>
            </a:r>
            <a:r>
              <a:rPr lang="en-US" altLang="en-US" sz="1200" dirty="0"/>
              <a:t>граждан</a:t>
            </a:r>
            <a:r>
              <a:rPr lang="en-US" altLang="ru-RU" sz="1200" dirty="0"/>
              <a:t>, </a:t>
            </a:r>
            <a:r>
              <a:rPr lang="en-US" altLang="en-US" sz="1200" dirty="0"/>
              <a:t>перенесших</a:t>
            </a:r>
            <a:r>
              <a:rPr lang="en-US" altLang="ru-RU" sz="1200" dirty="0"/>
              <a:t> </a:t>
            </a:r>
            <a:r>
              <a:rPr lang="en-US" altLang="en-US" sz="1200" dirty="0"/>
              <a:t>травмы</a:t>
            </a:r>
            <a:r>
              <a:rPr lang="en-US" altLang="ru-RU" sz="1200" dirty="0"/>
              <a:t>, </a:t>
            </a:r>
            <a:r>
              <a:rPr lang="en-US" altLang="en-US" sz="1200" dirty="0"/>
              <a:t>хирургические</a:t>
            </a:r>
            <a:r>
              <a:rPr lang="en-US" altLang="ru-RU" sz="1200" dirty="0"/>
              <a:t> </a:t>
            </a:r>
            <a:r>
              <a:rPr lang="en-US" altLang="en-US" sz="1200" dirty="0"/>
              <a:t>операции</a:t>
            </a:r>
            <a:r>
              <a:rPr lang="en-US" altLang="ru-RU" sz="1200" dirty="0"/>
              <a:t>, </a:t>
            </a:r>
            <a:r>
              <a:rPr lang="en-US" altLang="en-US" sz="1200" dirty="0"/>
              <a:t>страдающих</a:t>
            </a:r>
            <a:r>
              <a:rPr lang="en-US" altLang="ru-RU" sz="1200" dirty="0"/>
              <a:t> </a:t>
            </a:r>
            <a:r>
              <a:rPr lang="en-US" altLang="en-US" sz="1200" dirty="0"/>
              <a:t>заболеваниями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нуждающихся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ТСР</a:t>
            </a:r>
            <a:r>
              <a:rPr lang="en-US" altLang="ru-RU" sz="1200" dirty="0"/>
              <a:t> </a:t>
            </a:r>
            <a:r>
              <a:rPr lang="en-US" altLang="en-US" sz="1200" dirty="0"/>
              <a:t>на</a:t>
            </a:r>
            <a:r>
              <a:rPr lang="en-US" altLang="ru-RU" sz="1200" dirty="0"/>
              <a:t> </a:t>
            </a:r>
            <a:r>
              <a:rPr lang="en-US" altLang="en-US" sz="1200" dirty="0"/>
              <a:t>период</a:t>
            </a:r>
            <a:r>
              <a:rPr lang="en-US" altLang="ru-RU" sz="1200" dirty="0"/>
              <a:t> </a:t>
            </a:r>
            <a:r>
              <a:rPr lang="en-US" altLang="en-US" sz="1200" dirty="0"/>
              <a:t>выздоровления</a:t>
            </a:r>
            <a:r>
              <a:rPr lang="en-US" altLang="ru-RU" sz="1200" dirty="0"/>
              <a:t>, </a:t>
            </a:r>
            <a:r>
              <a:rPr lang="en-US" altLang="en-US" sz="1200" dirty="0"/>
              <a:t>инвалидов</a:t>
            </a:r>
            <a:r>
              <a:rPr lang="en-US" altLang="ru-RU" sz="1200" dirty="0"/>
              <a:t>, </a:t>
            </a:r>
            <a:r>
              <a:rPr lang="en-US" altLang="en-US" sz="1200" dirty="0"/>
              <a:t>имеющих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пользовании</a:t>
            </a:r>
            <a:r>
              <a:rPr lang="en-US" altLang="ru-RU" sz="1200" dirty="0"/>
              <a:t> </a:t>
            </a:r>
            <a:r>
              <a:rPr lang="en-US" altLang="en-US" sz="1200" dirty="0"/>
              <a:t>неисправные</a:t>
            </a:r>
            <a:r>
              <a:rPr lang="en-US" altLang="ru-RU" sz="1200" dirty="0"/>
              <a:t> </a:t>
            </a:r>
            <a:r>
              <a:rPr lang="en-US" altLang="en-US" sz="1200" dirty="0"/>
              <a:t>ТСР</a:t>
            </a:r>
            <a:r>
              <a:rPr lang="en-US" altLang="ru-RU" sz="1200" dirty="0"/>
              <a:t> </a:t>
            </a:r>
            <a:r>
              <a:rPr lang="en-US" altLang="en-US" sz="1200" dirty="0"/>
              <a:t>посредством</a:t>
            </a:r>
            <a:r>
              <a:rPr lang="en-US" altLang="ru-RU" sz="1200" dirty="0"/>
              <a:t> </a:t>
            </a:r>
            <a:r>
              <a:rPr lang="en-US" altLang="en-US" sz="1200" dirty="0"/>
              <a:t>предоставления</a:t>
            </a:r>
            <a:r>
              <a:rPr lang="en-US" altLang="ru-RU" sz="1200" dirty="0"/>
              <a:t> </a:t>
            </a:r>
            <a:r>
              <a:rPr lang="en-US" altLang="en-US" sz="1200" dirty="0"/>
              <a:t>технических</a:t>
            </a:r>
            <a:r>
              <a:rPr lang="en-US" altLang="ru-RU" sz="1200" dirty="0"/>
              <a:t> </a:t>
            </a:r>
            <a:r>
              <a:rPr lang="en-US" altLang="en-US" sz="1200" dirty="0"/>
              <a:t>средств</a:t>
            </a:r>
            <a:r>
              <a:rPr lang="en-US" altLang="ru-RU" sz="1200" dirty="0"/>
              <a:t> </a:t>
            </a:r>
            <a:r>
              <a:rPr lang="en-US" altLang="en-US" sz="1200" dirty="0"/>
              <a:t>реабилитации</a:t>
            </a:r>
            <a:r>
              <a:rPr lang="en-US" altLang="ru-RU" sz="1200" dirty="0"/>
              <a:t>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0204" y="5084110"/>
            <a:ext cx="35415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Открытие новой социальной технологии - пункт проката ТСР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7587" y="3346730"/>
            <a:ext cx="35415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Развивать</a:t>
            </a:r>
            <a:r>
              <a:rPr lang="en-US" altLang="ru-RU" sz="1200" dirty="0"/>
              <a:t> </a:t>
            </a:r>
            <a:r>
              <a:rPr lang="en-US" altLang="en-US" sz="1200" dirty="0"/>
              <a:t>социальную</a:t>
            </a:r>
            <a:r>
              <a:rPr lang="en-US" altLang="ru-RU" sz="1200" dirty="0"/>
              <a:t> </a:t>
            </a:r>
            <a:r>
              <a:rPr lang="en-US" altLang="en-US" sz="1200" dirty="0"/>
              <a:t>технологию</a:t>
            </a:r>
            <a:r>
              <a:rPr lang="en-US" altLang="ru-RU" sz="1200" dirty="0"/>
              <a:t> </a:t>
            </a:r>
            <a:r>
              <a:rPr lang="en-US" altLang="en-US" sz="1200" dirty="0"/>
              <a:t>Пункт</a:t>
            </a:r>
            <a:r>
              <a:rPr lang="en-US" altLang="ru-RU" sz="1200" dirty="0"/>
              <a:t> </a:t>
            </a:r>
            <a:r>
              <a:rPr lang="en-US" altLang="en-US" sz="1200" dirty="0"/>
              <a:t>проката</a:t>
            </a:r>
            <a:r>
              <a:rPr lang="en-US" altLang="ru-RU" sz="1200" dirty="0"/>
              <a:t> </a:t>
            </a:r>
            <a:r>
              <a:rPr lang="en-US" altLang="en-US" sz="1200" dirty="0"/>
              <a:t>ТСР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г</a:t>
            </a:r>
            <a:r>
              <a:rPr lang="en-US" altLang="ru-RU" sz="1200" dirty="0"/>
              <a:t>. </a:t>
            </a:r>
            <a:r>
              <a:rPr lang="en-US" altLang="en-US" sz="1200" dirty="0"/>
              <a:t>Саяногорске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Бейском</a:t>
            </a:r>
            <a:r>
              <a:rPr lang="en-US" altLang="ru-RU" sz="1200" dirty="0"/>
              <a:t> </a:t>
            </a:r>
            <a:r>
              <a:rPr lang="en-US" altLang="en-US" sz="1200" dirty="0"/>
              <a:t>районе</a:t>
            </a:r>
            <a:r>
              <a:rPr lang="en-US" altLang="ru-RU" sz="1200" dirty="0"/>
              <a:t> </a:t>
            </a:r>
            <a:r>
              <a:rPr lang="en-US" altLang="en-US" sz="1200" dirty="0"/>
              <a:t>Республики</a:t>
            </a:r>
            <a:r>
              <a:rPr lang="en-US" altLang="ru-RU" sz="1200" dirty="0"/>
              <a:t> </a:t>
            </a:r>
            <a:r>
              <a:rPr lang="en-US" altLang="en-US" sz="1200" dirty="0"/>
              <a:t>Хакасия</a:t>
            </a:r>
            <a:r>
              <a:rPr lang="en-US" altLang="ru-RU" sz="1200" dirty="0"/>
              <a:t>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7587" y="4175376"/>
            <a:ext cx="354152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Обеспечить</a:t>
            </a:r>
            <a:r>
              <a:rPr lang="en-US" altLang="ru-RU" sz="1200" dirty="0"/>
              <a:t> </a:t>
            </a:r>
            <a:r>
              <a:rPr lang="en-US" altLang="en-US" sz="1200" dirty="0"/>
              <a:t>информационное</a:t>
            </a:r>
            <a:r>
              <a:rPr lang="en-US" altLang="ru-RU" sz="1200" dirty="0"/>
              <a:t> </a:t>
            </a:r>
            <a:r>
              <a:rPr lang="en-US" altLang="en-US" sz="1200" dirty="0"/>
              <a:t>освещение</a:t>
            </a:r>
            <a:r>
              <a:rPr lang="en-US" altLang="ru-RU" sz="1200" dirty="0"/>
              <a:t> </a:t>
            </a:r>
            <a:r>
              <a:rPr lang="en-US" altLang="en-US" sz="1200" dirty="0"/>
              <a:t>проекта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7587" y="5084110"/>
            <a:ext cx="354152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Обеспечить</a:t>
            </a:r>
            <a:r>
              <a:rPr lang="en-US" altLang="ru-RU" sz="1200" dirty="0"/>
              <a:t> </a:t>
            </a:r>
            <a:r>
              <a:rPr lang="en-US" altLang="en-US" sz="1200" dirty="0"/>
              <a:t>потребность</a:t>
            </a:r>
            <a:r>
              <a:rPr lang="en-US" altLang="ru-RU" sz="1200" dirty="0"/>
              <a:t> </a:t>
            </a:r>
            <a:r>
              <a:rPr lang="en-US" altLang="en-US" sz="1200" dirty="0"/>
              <a:t>пожилых</a:t>
            </a:r>
            <a:r>
              <a:rPr lang="en-US" altLang="ru-RU" sz="1200" dirty="0"/>
              <a:t> </a:t>
            </a:r>
            <a:r>
              <a:rPr lang="en-US" altLang="en-US" sz="1200" dirty="0"/>
              <a:t>граждан</a:t>
            </a:r>
            <a:r>
              <a:rPr lang="en-US" altLang="ru-RU" sz="1200" dirty="0"/>
              <a:t>, </a:t>
            </a:r>
            <a:r>
              <a:rPr lang="en-US" altLang="en-US" sz="1200" dirty="0"/>
              <a:t>граждан</a:t>
            </a:r>
            <a:r>
              <a:rPr lang="en-US" altLang="ru-RU" sz="1200" dirty="0"/>
              <a:t>, </a:t>
            </a:r>
            <a:r>
              <a:rPr lang="en-US" altLang="en-US" sz="1200" dirty="0"/>
              <a:t>перенесших</a:t>
            </a:r>
            <a:r>
              <a:rPr lang="en-US" altLang="ru-RU" sz="1200" dirty="0"/>
              <a:t> </a:t>
            </a:r>
            <a:r>
              <a:rPr lang="en-US" altLang="en-US" sz="1200" dirty="0"/>
              <a:t>травмы</a:t>
            </a:r>
            <a:r>
              <a:rPr lang="en-US" altLang="ru-RU" sz="1200" dirty="0"/>
              <a:t>, </a:t>
            </a:r>
            <a:r>
              <a:rPr lang="en-US" altLang="en-US" sz="1200" dirty="0"/>
              <a:t>хирургические</a:t>
            </a:r>
            <a:r>
              <a:rPr lang="en-US" altLang="ru-RU" sz="1200" dirty="0"/>
              <a:t> </a:t>
            </a:r>
            <a:r>
              <a:rPr lang="en-US" altLang="en-US" sz="1200" dirty="0"/>
              <a:t>операции</a:t>
            </a:r>
            <a:r>
              <a:rPr lang="en-US" altLang="ru-RU" sz="1200" dirty="0"/>
              <a:t>, </a:t>
            </a:r>
            <a:r>
              <a:rPr lang="en-US" altLang="en-US" sz="1200" dirty="0"/>
              <a:t>страдающих</a:t>
            </a:r>
            <a:r>
              <a:rPr lang="en-US" altLang="ru-RU" sz="1200" dirty="0"/>
              <a:t> </a:t>
            </a:r>
            <a:r>
              <a:rPr lang="en-US" altLang="en-US" sz="1200" dirty="0"/>
              <a:t>заболеваниями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нуждающихся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ТСР</a:t>
            </a:r>
            <a:r>
              <a:rPr lang="en-US" altLang="ru-RU" sz="1200" dirty="0"/>
              <a:t> </a:t>
            </a:r>
            <a:r>
              <a:rPr lang="en-US" altLang="en-US" sz="1200" dirty="0"/>
              <a:t>на</a:t>
            </a:r>
            <a:r>
              <a:rPr lang="en-US" altLang="ru-RU" sz="1200" dirty="0"/>
              <a:t> </a:t>
            </a:r>
            <a:r>
              <a:rPr lang="en-US" altLang="en-US" sz="1200" dirty="0"/>
              <a:t>период</a:t>
            </a:r>
            <a:r>
              <a:rPr lang="en-US" altLang="ru-RU" sz="1200" dirty="0"/>
              <a:t> </a:t>
            </a:r>
            <a:r>
              <a:rPr lang="en-US" altLang="en-US" sz="1200" dirty="0"/>
              <a:t>выздоровления</a:t>
            </a:r>
            <a:r>
              <a:rPr lang="en-US" altLang="ru-RU" sz="1200" dirty="0"/>
              <a:t>, </a:t>
            </a:r>
            <a:r>
              <a:rPr lang="en-US" altLang="en-US" sz="1200" dirty="0"/>
              <a:t>инвалидов</a:t>
            </a:r>
            <a:r>
              <a:rPr lang="en-US" altLang="ru-RU" sz="1200" dirty="0"/>
              <a:t>, </a:t>
            </a:r>
            <a:r>
              <a:rPr lang="en-US" altLang="en-US" sz="1200" dirty="0"/>
              <a:t>имеющих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пользовании</a:t>
            </a:r>
            <a:r>
              <a:rPr lang="en-US" altLang="ru-RU" sz="1200" dirty="0"/>
              <a:t> </a:t>
            </a:r>
            <a:r>
              <a:rPr lang="en-US" altLang="en-US" sz="1200" dirty="0"/>
              <a:t>неисправные</a:t>
            </a:r>
            <a:r>
              <a:rPr lang="en-US" altLang="ru-RU" sz="1200" dirty="0"/>
              <a:t> </a:t>
            </a:r>
            <a:r>
              <a:rPr lang="en-US" altLang="en-US" sz="1200" dirty="0"/>
              <a:t>ТСР</a:t>
            </a:r>
            <a:r>
              <a:rPr lang="en-US" altLang="ru-RU" sz="1200" dirty="0"/>
              <a:t> </a:t>
            </a:r>
            <a:r>
              <a:rPr lang="en-US" altLang="en-US" sz="1200" dirty="0"/>
              <a:t>на</a:t>
            </a:r>
            <a:r>
              <a:rPr lang="en-US" altLang="ru-RU" sz="1200" dirty="0"/>
              <a:t> </a:t>
            </a:r>
            <a:r>
              <a:rPr lang="en-US" altLang="en-US" sz="1200" dirty="0"/>
              <a:t>период</a:t>
            </a:r>
            <a:r>
              <a:rPr lang="en-US" altLang="ru-RU" sz="1200" dirty="0"/>
              <a:t> </a:t>
            </a:r>
            <a:r>
              <a:rPr lang="en-US" altLang="en-US" sz="1200" dirty="0"/>
              <a:t>их</a:t>
            </a:r>
            <a:r>
              <a:rPr lang="en-US" altLang="ru-RU" sz="1200" dirty="0"/>
              <a:t> </a:t>
            </a:r>
            <a:r>
              <a:rPr lang="en-US" altLang="en-US" sz="1200" dirty="0"/>
              <a:t>ремонта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технических</a:t>
            </a:r>
            <a:r>
              <a:rPr lang="en-US" altLang="ru-RU" sz="1200" dirty="0"/>
              <a:t> </a:t>
            </a:r>
            <a:r>
              <a:rPr lang="en-US" altLang="en-US" sz="1200" dirty="0"/>
              <a:t>средствах</a:t>
            </a:r>
            <a:r>
              <a:rPr lang="en-US" altLang="ru-RU" sz="1200" dirty="0"/>
              <a:t> </a:t>
            </a:r>
            <a:r>
              <a:rPr lang="en-US" altLang="en-US" sz="1200" dirty="0"/>
              <a:t>реабилитации</a:t>
            </a:r>
            <a:r>
              <a:rPr lang="en-US" altLang="ru-RU" sz="1200" dirty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  <a:endParaRPr lang="ru-RU" sz="2000" dirty="0"/>
          </a:p>
        </p:txBody>
      </p:sp>
      <p:sp>
        <p:nvSpPr>
          <p:cNvPr id="8" name="Прямоугольник: скругленные углы 11"/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Привлечение партнеров проекта</a:t>
            </a:r>
            <a:endParaRPr lang="ru-RU" dirty="0"/>
          </a:p>
        </p:txBody>
      </p:sp>
      <p:sp>
        <p:nvSpPr>
          <p:cNvPr id="9" name="Прямоугольник: скругленные углы 15"/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Приобретение оборудования за счет партнеров, грантов, краудфандинговых платформ</a:t>
            </a:r>
            <a:endParaRPr lang="ru-RU" dirty="0"/>
          </a:p>
        </p:txBody>
      </p:sp>
      <p:sp>
        <p:nvSpPr>
          <p:cNvPr id="10" name="Прямоугольник: скругленные углы 16"/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средствами ТСР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11852"/>
            <a:ext cx="107310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: скругленные углы 6"/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запуска проекта</a:t>
            </a:r>
            <a:endParaRPr lang="ru-RU" dirty="0"/>
          </a:p>
        </p:txBody>
      </p:sp>
      <p:sp>
        <p:nvSpPr>
          <p:cNvPr id="9" name="Прямоугольник: скругленные углы 7"/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  <a:p>
            <a:r>
              <a:rPr lang="ru-RU" dirty="0"/>
              <a:t>Инструменты:</a:t>
            </a:r>
            <a:endParaRPr lang="ru-RU" dirty="0"/>
          </a:p>
          <a:p>
            <a:r>
              <a:rPr lang="ru-RU" dirty="0"/>
              <a:t>1. Исследование существующей проблемы</a:t>
            </a:r>
            <a:endParaRPr lang="ru-RU" dirty="0"/>
          </a:p>
          <a:p>
            <a:r>
              <a:rPr lang="ru-RU" dirty="0"/>
              <a:t>2. Мониторинг собственных ресурсов</a:t>
            </a:r>
            <a:endParaRPr lang="ru-RU" dirty="0"/>
          </a:p>
          <a:p>
            <a:r>
              <a:rPr lang="ru-RU" dirty="0"/>
              <a:t>3. Анализ существующих эффективных решений проблемы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: скругленные углы 8"/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  <a:endParaRPr lang="ru-RU" dirty="0"/>
          </a:p>
          <a:p>
            <a:r>
              <a:rPr lang="ru-RU" dirty="0"/>
              <a:t>1.</a:t>
            </a:r>
            <a:r>
              <a:rPr lang="en-US" altLang="en-US" dirty="0"/>
              <a:t>Привлечение</a:t>
            </a:r>
            <a:r>
              <a:rPr lang="en-US" altLang="ru-RU" dirty="0"/>
              <a:t> </a:t>
            </a:r>
            <a:r>
              <a:rPr lang="en-US" altLang="en-US" dirty="0"/>
              <a:t>партнеров</a:t>
            </a:r>
            <a:r>
              <a:rPr lang="en-US" altLang="ru-RU" dirty="0"/>
              <a:t> </a:t>
            </a:r>
            <a:r>
              <a:rPr lang="en-US" altLang="en-US" dirty="0"/>
              <a:t>к</a:t>
            </a:r>
            <a:r>
              <a:rPr lang="en-US" altLang="ru-RU" dirty="0"/>
              <a:t> </a:t>
            </a:r>
            <a:r>
              <a:rPr lang="en-US" altLang="en-US" dirty="0"/>
              <a:t>проекту</a:t>
            </a:r>
            <a:r>
              <a:rPr lang="en-US" altLang="ru-RU" dirty="0"/>
              <a:t>.</a:t>
            </a:r>
            <a:endParaRPr lang="en-US" altLang="ru-RU" dirty="0"/>
          </a:p>
          <a:p>
            <a:r>
              <a:rPr lang="ru-RU" altLang="en-US" dirty="0"/>
              <a:t>2.</a:t>
            </a:r>
            <a:r>
              <a:rPr lang="en-US" altLang="en-US" dirty="0"/>
              <a:t>Приобретение</a:t>
            </a:r>
            <a:r>
              <a:rPr lang="en-US" altLang="ru-RU" dirty="0"/>
              <a:t> </a:t>
            </a:r>
            <a:r>
              <a:rPr lang="en-US" altLang="en-US" dirty="0"/>
              <a:t>средств</a:t>
            </a:r>
            <a:r>
              <a:rPr lang="en-US" altLang="ru-RU" dirty="0"/>
              <a:t> </a:t>
            </a:r>
            <a:r>
              <a:rPr lang="en-US" altLang="en-US" dirty="0"/>
              <a:t>реабилитации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счет</a:t>
            </a:r>
            <a:r>
              <a:rPr lang="en-US" altLang="ru-RU" dirty="0"/>
              <a:t> </a:t>
            </a:r>
            <a:r>
              <a:rPr lang="en-US" altLang="en-US" dirty="0"/>
              <a:t>грантов</a:t>
            </a:r>
            <a:r>
              <a:rPr lang="en-US" altLang="ru-RU" dirty="0"/>
              <a:t>.</a:t>
            </a:r>
            <a:endParaRPr lang="en-US" altLang="ru-RU" dirty="0"/>
          </a:p>
          <a:p>
            <a:r>
              <a:rPr lang="ru-RU" altLang="en-US" dirty="0"/>
              <a:t>3.</a:t>
            </a:r>
            <a:r>
              <a:rPr lang="en-US" altLang="en-US" dirty="0"/>
              <a:t>Приобретение</a:t>
            </a:r>
            <a:r>
              <a:rPr lang="en-US" altLang="ru-RU" dirty="0"/>
              <a:t> </a:t>
            </a:r>
            <a:r>
              <a:rPr lang="en-US" altLang="en-US" dirty="0"/>
              <a:t>средств</a:t>
            </a:r>
            <a:r>
              <a:rPr lang="en-US" altLang="ru-RU" dirty="0"/>
              <a:t> </a:t>
            </a:r>
            <a:r>
              <a:rPr lang="en-US" altLang="en-US" dirty="0"/>
              <a:t>реабилитации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счет</a:t>
            </a:r>
            <a:r>
              <a:rPr lang="en-US" altLang="ru-RU" dirty="0"/>
              <a:t> </a:t>
            </a:r>
            <a:r>
              <a:rPr lang="en-US" altLang="en-US" dirty="0"/>
              <a:t>краудфандинговых</a:t>
            </a:r>
            <a:r>
              <a:rPr lang="en-US" altLang="ru-RU" dirty="0"/>
              <a:t> </a:t>
            </a:r>
            <a:r>
              <a:rPr lang="en-US" altLang="en-US" dirty="0"/>
              <a:t>платформ</a:t>
            </a:r>
            <a:r>
              <a:rPr lang="en-US" altLang="ru-RU" dirty="0"/>
              <a:t>.</a:t>
            </a:r>
            <a:endParaRPr lang="en-US" altLang="ru-RU" dirty="0"/>
          </a:p>
          <a:p>
            <a:r>
              <a:rPr lang="ru-RU" altLang="en-US" dirty="0"/>
              <a:t>4.</a:t>
            </a:r>
            <a:r>
              <a:rPr lang="en-US" altLang="en-US" dirty="0"/>
              <a:t>Привлечение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обучение</a:t>
            </a:r>
            <a:r>
              <a:rPr lang="en-US" altLang="ru-RU" dirty="0"/>
              <a:t> </a:t>
            </a:r>
            <a:r>
              <a:rPr lang="en-US" altLang="en-US" dirty="0"/>
              <a:t>волонтеров</a:t>
            </a:r>
            <a:r>
              <a:rPr lang="en-US" altLang="ru-RU" dirty="0"/>
              <a:t> (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том</a:t>
            </a:r>
            <a:r>
              <a:rPr lang="en-US" altLang="ru-RU" dirty="0"/>
              <a:t> </a:t>
            </a:r>
            <a:r>
              <a:rPr lang="en-US" altLang="en-US" dirty="0"/>
              <a:t>числе</a:t>
            </a:r>
            <a:r>
              <a:rPr lang="en-US" altLang="ru-RU" dirty="0"/>
              <a:t> </a:t>
            </a:r>
            <a:r>
              <a:rPr lang="en-US" altLang="en-US" dirty="0"/>
              <a:t>автоволонтеров</a:t>
            </a:r>
            <a:r>
              <a:rPr lang="en-US" altLang="ru-RU" dirty="0"/>
              <a:t>)</a:t>
            </a:r>
            <a:endParaRPr lang="en-US" altLang="ru-RU" dirty="0"/>
          </a:p>
          <a:p>
            <a:r>
              <a:rPr lang="ru-RU" altLang="en-US" dirty="0"/>
              <a:t>5.</a:t>
            </a:r>
            <a:r>
              <a:rPr lang="en-US" altLang="en-US" dirty="0"/>
              <a:t>Назначение</a:t>
            </a:r>
            <a:r>
              <a:rPr lang="en-US" altLang="ru-RU" dirty="0"/>
              <a:t> </a:t>
            </a:r>
            <a:r>
              <a:rPr lang="en-US" altLang="en-US" dirty="0"/>
              <a:t>ответственных</a:t>
            </a:r>
            <a:r>
              <a:rPr lang="en-US" altLang="ru-RU" dirty="0"/>
              <a:t> </a:t>
            </a:r>
            <a:r>
              <a:rPr lang="en-US" altLang="en-US" dirty="0"/>
              <a:t>лиц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реализацию</a:t>
            </a:r>
            <a:r>
              <a:rPr lang="en-US" altLang="ru-RU" dirty="0"/>
              <a:t> </a:t>
            </a:r>
            <a:r>
              <a:rPr lang="en-US" altLang="en-US" dirty="0"/>
              <a:t>пункта</a:t>
            </a:r>
            <a:r>
              <a:rPr lang="en-US" altLang="ru-RU" dirty="0"/>
              <a:t> </a:t>
            </a:r>
            <a:r>
              <a:rPr lang="en-US" altLang="en-US" dirty="0"/>
              <a:t>проката</a:t>
            </a:r>
            <a:r>
              <a:rPr lang="en-US" altLang="ru-RU" dirty="0"/>
              <a:t> </a:t>
            </a:r>
            <a:r>
              <a:rPr lang="en-US" altLang="en-US" dirty="0"/>
              <a:t>ТСР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Овал 9"/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/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/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/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6871" y="2219793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500 человек поддержали свое физическое, психологическое здоровье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6871" y="2844500"/>
            <a:ext cx="103246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120 родственников людей, нуждающиехся в средствах ТСР, решили материальные проблемы семьи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6871" y="3469207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150 средств ТСР приобретено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6871" y="4093914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1900000 рублей привлечено на реализацию проекта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170" y="803249"/>
            <a:ext cx="1073106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598805" y="1785620"/>
            <a:ext cx="3482340" cy="25685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Шаги по реализации:</a:t>
            </a:r>
            <a:endParaRPr lang="ru-RU" dirty="0"/>
          </a:p>
          <a:p>
            <a:r>
              <a:rPr lang="ru-RU" dirty="0"/>
              <a:t>запуск пункта проката ТСР</a:t>
            </a:r>
            <a:endParaRPr lang="ru-RU" dirty="0"/>
          </a:p>
          <a:p>
            <a:r>
              <a:rPr lang="ru-RU" dirty="0"/>
              <a:t>привлечение партнеров</a:t>
            </a:r>
            <a:endParaRPr lang="ru-RU" dirty="0"/>
          </a:p>
          <a:p>
            <a:r>
              <a:rPr lang="ru-RU" dirty="0"/>
              <a:t>приобретение оборудования</a:t>
            </a:r>
            <a:endParaRPr lang="ru-RU" dirty="0"/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4418965" y="1517650"/>
            <a:ext cx="7192645" cy="17983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en-US" sz="900" dirty="0"/>
              <a:t>СМИ</a:t>
            </a:r>
            <a:r>
              <a:rPr lang="en-US" altLang="ru-RU" sz="900" dirty="0"/>
              <a:t>: https://vk.com/wall-195120209_1474?w=wall-205585467_5677</a:t>
            </a:r>
            <a:endParaRPr lang="en-US" altLang="ru-RU" sz="900" dirty="0"/>
          </a:p>
          <a:p>
            <a:r>
              <a:rPr lang="en-US" altLang="ru-RU" sz="900" dirty="0"/>
              <a:t>https://vk.com/beiskiyadm?w=wall-203643049_1851</a:t>
            </a:r>
            <a:endParaRPr lang="en-US" altLang="ru-RU" sz="900" dirty="0"/>
          </a:p>
          <a:p>
            <a:r>
              <a:rPr lang="en-US" altLang="ru-RU" sz="900" dirty="0"/>
              <a:t>https://vk.com/wall-147736443_47789</a:t>
            </a:r>
            <a:endParaRPr lang="en-US" altLang="ru-RU" sz="900" dirty="0"/>
          </a:p>
          <a:p>
            <a:r>
              <a:rPr lang="en-US" altLang="ru-RU" sz="900" dirty="0"/>
              <a:t>https://t.me/sayanogorsk_glavnyj/29801</a:t>
            </a:r>
            <a:endParaRPr lang="en-US" altLang="ru-RU" sz="900" dirty="0"/>
          </a:p>
          <a:p>
            <a:r>
              <a:rPr lang="en-US" altLang="ru-RU" sz="900" dirty="0"/>
              <a:t>https://ok.ru/sayanogorskglavnyj/topic/157748704134417</a:t>
            </a:r>
            <a:endParaRPr lang="en-US" altLang="ru-RU" sz="900" dirty="0"/>
          </a:p>
          <a:p>
            <a:r>
              <a:rPr lang="en-US" altLang="ru-RU" sz="900" dirty="0"/>
              <a:t>https://sayan-adm.ru/news/v-sayanogorske-tekhnicheskie-sredstva-reabilitatsii-mozhno-poluchit-besplatno/</a:t>
            </a:r>
            <a:endParaRPr lang="en-US" altLang="ru-RU" sz="900" dirty="0"/>
          </a:p>
          <a:p>
            <a:r>
              <a:rPr lang="en-US" altLang="ru-RU" sz="900" dirty="0"/>
              <a:t>https://vk.com/wall-203643318_9390https://t.me/nko_centr19/5104https://t.me/sayanogorsk_glavnyj/26852https://t.me/abakan_ru/18541https://t.me/sayanogorsk_glavnyj/24341https://ok.ru/group/70000003157193/topic/156946649174217https://ok.ru/sayanogorskglavnyj/topic/157581517079825https://vk.com/center_sb_nko?w=wall-195120209_1474https://m.vk.com/wall-159494097_86957</a:t>
            </a:r>
            <a:endParaRPr lang="en-US" altLang="ru-RU" sz="900" dirty="0"/>
          </a:p>
          <a:p>
            <a:endParaRPr lang="ru-RU" sz="900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данные: </a:t>
            </a:r>
            <a:endParaRPr lang="ru-RU" dirty="0"/>
          </a:p>
          <a:p>
            <a:r>
              <a:rPr lang="ru-RU" dirty="0"/>
              <a:t>-500 человек получили в прокат ТСР</a:t>
            </a:r>
            <a:endParaRPr lang="ru-RU" dirty="0"/>
          </a:p>
          <a:p>
            <a:r>
              <a:rPr lang="ru-RU" dirty="0"/>
              <a:t>-150 ТСР приобретено</a:t>
            </a:r>
            <a:endParaRPr lang="ru-RU" dirty="0"/>
          </a:p>
          <a:p>
            <a:r>
              <a:rPr lang="ru-RU" dirty="0"/>
              <a:t>- 2 территории реализации проекта</a:t>
            </a:r>
            <a:endParaRPr lang="ru-RU" dirty="0"/>
          </a:p>
          <a:p>
            <a:r>
              <a:rPr lang="ru-RU" dirty="0"/>
              <a:t>-открыта новая социальная технология в Республике Хакасия</a:t>
            </a:r>
            <a:endParaRPr lang="ru-RU" dirty="0"/>
          </a:p>
          <a:p>
            <a:endParaRPr lang="ru-RU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4415790" y="3358515"/>
            <a:ext cx="7177405" cy="11036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sz="800" dirty="0"/>
              <a:t>https://vk.com/anossoptima?z=photo-211630330_457240368%2Fwall-211630330_1050</a:t>
            </a:r>
            <a:endParaRPr lang="en-US" altLang="ru-RU" sz="800" dirty="0"/>
          </a:p>
          <a:p>
            <a:r>
              <a:rPr lang="en-US" altLang="ru-RU" sz="800" dirty="0"/>
              <a:t>https://ok.ru/anosotsial/topic/156713145703778</a:t>
            </a:r>
            <a:endParaRPr lang="en-US" altLang="ru-RU" sz="800" dirty="0"/>
          </a:p>
          <a:p>
            <a:r>
              <a:rPr lang="en-US" altLang="ru-RU" sz="800" dirty="0"/>
              <a:t>https://ok.ru/anosotsial/topic/156738615942498</a:t>
            </a:r>
            <a:endParaRPr lang="en-US" altLang="ru-RU" sz="800" dirty="0"/>
          </a:p>
          <a:p>
            <a:r>
              <a:rPr lang="en-US" altLang="ru-RU" sz="800" dirty="0"/>
              <a:t>https://vk.com/anossoptima?z=photo-211630330_457240375%2F4b9a00e9758fb2ab72</a:t>
            </a:r>
            <a:endParaRPr lang="en-US" altLang="ru-RU" sz="800" dirty="0"/>
          </a:p>
          <a:p>
            <a:r>
              <a:rPr lang="en-US" altLang="ru-RU" sz="800" dirty="0"/>
              <a:t>https://vk.com/wall-211630330_1063</a:t>
            </a:r>
            <a:endParaRPr lang="en-US" altLang="ru-RU" sz="800" dirty="0"/>
          </a:p>
          <a:p>
            <a:r>
              <a:rPr lang="en-US" altLang="ru-RU" sz="800" dirty="0"/>
              <a:t>https://ok.ru/anosotsial/topic/156765662715234</a:t>
            </a:r>
            <a:endParaRPr lang="en-US" altLang="ru-RU" sz="800" dirty="0"/>
          </a:p>
          <a:p>
            <a:endParaRPr lang="ru-RU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6944</Words>
  <Application>WPS Presentation</Application>
  <PresentationFormat>Widescreen</PresentationFormat>
  <Paragraphs>194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Playfair Display</vt:lpstr>
      <vt:lpstr>Leokadia Deco</vt:lpstr>
      <vt:lpstr>Playfair Display SemiBold</vt:lpstr>
      <vt:lpstr>Times New Roman</vt:lpstr>
      <vt:lpstr>Dita Sweet</vt:lpstr>
      <vt:lpstr>Calibri</vt:lpstr>
      <vt:lpstr>Microsoft YaHei</vt:lpstr>
      <vt:lpstr>Arial Unicode MS</vt:lpstr>
      <vt:lpstr>Calibri Light</vt:lpstr>
      <vt:lpstr>Yu Gothic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АНО СС Оптима</cp:lastModifiedBy>
  <cp:revision>4</cp:revision>
  <dcterms:created xsi:type="dcterms:W3CDTF">2025-03-26T12:04:00Z</dcterms:created>
  <dcterms:modified xsi:type="dcterms:W3CDTF">2025-04-11T07:36:57Z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9509BC455DFC4CC1BA69AF21CF09A2A6_13</vt:lpwstr>
  </property>
  <property fmtid="{D5CDD505-2E9C-101B-9397-08002B2CF9AE}" pid="3" name="KSOProductBuildVer">
    <vt:lpwstr>1049-12.2.0.20795</vt:lpwstr>
  </property>
</Properties>
</file>