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9" r:id="rId7"/>
    <p:sldId id="265" r:id="rId8"/>
    <p:sldId id="261" r:id="rId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B342"/>
    <a:srgbClr val="EF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43" autoAdjust="0"/>
  </p:normalViewPr>
  <p:slideViewPr>
    <p:cSldViewPr>
      <p:cViewPr varScale="1">
        <p:scale>
          <a:sx n="146" d="100"/>
          <a:sy n="146" d="100"/>
        </p:scale>
        <p:origin x="570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C1A0-5ECC-4616-8080-C9C9678033C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A3377-3832-4759-B7CF-E1354C21AD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C1A0-5ECC-4616-8080-C9C9678033C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A3377-3832-4759-B7CF-E1354C21AD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C1A0-5ECC-4616-8080-C9C9678033C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A3377-3832-4759-B7CF-E1354C21AD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C1A0-5ECC-4616-8080-C9C9678033C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A3377-3832-4759-B7CF-E1354C21AD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C1A0-5ECC-4616-8080-C9C9678033C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A3377-3832-4759-B7CF-E1354C21AD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C1A0-5ECC-4616-8080-C9C9678033C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A3377-3832-4759-B7CF-E1354C21AD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C1A0-5ECC-4616-8080-C9C9678033C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A3377-3832-4759-B7CF-E1354C21AD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C1A0-5ECC-4616-8080-C9C9678033C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A3377-3832-4759-B7CF-E1354C21AD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C1A0-5ECC-4616-8080-C9C9678033C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A3377-3832-4759-B7CF-E1354C21AD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C1A0-5ECC-4616-8080-C9C9678033C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A3377-3832-4759-B7CF-E1354C21AD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C1A0-5ECC-4616-8080-C9C9678033C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1A3377-3832-4759-B7CF-E1354C21AD6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DC1A0-5ECC-4616-8080-C9C9678033C0}" type="datetimeFigureOut">
              <a:rPr lang="ru-RU" smtClean="0"/>
              <a:pPr/>
              <a:t>07.11.2023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1A3377-3832-4759-B7CF-E1354C21AD6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85734"/>
            <a:ext cx="2166936" cy="113547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105487" y="1609940"/>
            <a:ext cx="4752529" cy="711070"/>
          </a:xfrm>
          <a:prstGeom prst="rect">
            <a:avLst/>
          </a:prstGeom>
          <a:solidFill>
            <a:srgbClr val="7FB34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072198" y="500048"/>
            <a:ext cx="264320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ВСЕРОССИЙСКИЙ КОНКУРС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«ТВОЁ ДЕЛО. Молодой </a:t>
            </a:r>
          </a:p>
          <a:p>
            <a:r>
              <a:rPr lang="ru-RU" sz="1400" dirty="0" smtClean="0">
                <a:solidFill>
                  <a:schemeClr val="bg1"/>
                </a:solidFill>
              </a:rPr>
              <a:t>предприниматель России»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34587" y="1561170"/>
            <a:ext cx="50943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Bebas Neue Bold" pitchFamily="34" charset="-52"/>
              </a:rPr>
              <a:t>ЛИГА </a:t>
            </a:r>
          </a:p>
          <a:p>
            <a:pPr algn="ctr"/>
            <a:r>
              <a:rPr lang="ru-RU" sz="2400" dirty="0" smtClean="0">
                <a:latin typeface="Bebas Neue Bold" pitchFamily="34" charset="-52"/>
              </a:rPr>
              <a:t>«</a:t>
            </a:r>
            <a:r>
              <a:rPr lang="ru-RU" sz="2400" b="1" dirty="0" smtClean="0">
                <a:latin typeface="Bebas Neue Bold" pitchFamily="34" charset="-52"/>
              </a:rPr>
              <a:t>Молодой предприниматель</a:t>
            </a:r>
            <a:r>
              <a:rPr lang="ru-RU" sz="2400" dirty="0" smtClean="0">
                <a:latin typeface="Bebas Neue Bold" pitchFamily="34" charset="-52"/>
              </a:rPr>
              <a:t>»</a:t>
            </a:r>
            <a:endParaRPr lang="ru-RU" sz="2400" dirty="0">
              <a:latin typeface="Bebas Neue Bold" pitchFamily="34" charset="-5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5984" y="2714626"/>
            <a:ext cx="4572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«</a:t>
            </a:r>
            <a:r>
              <a:rPr lang="ru-RU" b="1" dirty="0" err="1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Стома</a:t>
            </a:r>
            <a:r>
              <a:rPr lang="ru-RU" b="1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-ВИД»</a:t>
            </a:r>
            <a:endParaRPr lang="ru-RU" sz="1400" dirty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43174" y="4143386"/>
            <a:ext cx="3857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err="1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Колядина</a:t>
            </a:r>
            <a:r>
              <a:rPr lang="ru-RU" sz="12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 Виктория Дмитриевна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ЖЕНСКИЙ БИЗНЕС</a:t>
            </a:r>
            <a:endParaRPr lang="ru-RU" sz="1200" dirty="0">
              <a:solidFill>
                <a:schemeClr val="bg1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286512" y="3214692"/>
            <a:ext cx="2571768" cy="857256"/>
          </a:xfrm>
          <a:prstGeom prst="wedgeRoundRectCallout">
            <a:avLst/>
          </a:prstGeom>
          <a:solidFill>
            <a:srgbClr val="7FB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 descr="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12" y="-500084"/>
            <a:ext cx="3429000" cy="31908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71472" y="428610"/>
            <a:ext cx="1643074" cy="357190"/>
          </a:xfrm>
          <a:prstGeom prst="rect">
            <a:avLst/>
          </a:prstGeom>
          <a:solidFill>
            <a:srgbClr val="7FB34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71472" y="428610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Bebas Neue Bold" pitchFamily="34" charset="-52"/>
              </a:rPr>
              <a:t>Описание проекта</a:t>
            </a:r>
            <a:endParaRPr lang="ru-RU" dirty="0">
              <a:latin typeface="Bebas Neue Bold" pitchFamily="34" charset="-52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08970" y="1349070"/>
            <a:ext cx="4500594" cy="1071570"/>
          </a:xfrm>
          <a:prstGeom prst="round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50000"/>
              </a:lnSpc>
            </a:pPr>
            <a:r>
              <a:rPr lang="ru-RU" sz="1000" dirty="0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Предоставление стоматологической помощи взрослому населению(от 18 лет). Терапевтическая, ортопедическая и хирургическая стоматологическая помощь. </a:t>
            </a:r>
            <a:r>
              <a:rPr lang="ru-RU" sz="1000" dirty="0">
                <a:solidFill>
                  <a:srgbClr val="C00000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Наша фишка – цифровая стоматология без удорожания. А так же циркониевые коронки по цене цельнолитых и металлокерамики.</a:t>
            </a:r>
          </a:p>
        </p:txBody>
      </p:sp>
      <p:pic>
        <p:nvPicPr>
          <p:cNvPr id="12" name="Рисунок 11" descr="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40152" y="-14200"/>
            <a:ext cx="1175604" cy="115013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47475" y="1043948"/>
            <a:ext cx="6596236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1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Идея проекта. </a:t>
            </a:r>
            <a:endParaRPr lang="ru-RU" sz="1000" dirty="0" smtClean="0">
              <a:solidFill>
                <a:srgbClr val="C00000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14" name="Рисунок 13" descr="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3171" y="1112063"/>
            <a:ext cx="214304" cy="210018"/>
          </a:xfrm>
          <a:prstGeom prst="rect">
            <a:avLst/>
          </a:prstGeom>
        </p:spPr>
      </p:pic>
      <p:sp>
        <p:nvSpPr>
          <p:cNvPr id="20" name="Скругленный прямоугольник 19"/>
          <p:cNvSpPr/>
          <p:nvPr/>
        </p:nvSpPr>
        <p:spPr>
          <a:xfrm>
            <a:off x="926861" y="2500310"/>
            <a:ext cx="4464813" cy="797961"/>
          </a:xfrm>
          <a:prstGeom prst="round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/>
            <a:r>
              <a:rPr lang="ru-RU" sz="1000">
                <a:solidFill>
                  <a:prstClr val="black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Предоставление качественных стоматологических услуг по доступной цене нашему населению. </a:t>
            </a:r>
            <a:endParaRPr lang="ru-RU" sz="1000" dirty="0">
              <a:solidFill>
                <a:prstClr val="black"/>
              </a:solidFill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64376" y="2500311"/>
            <a:ext cx="7822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0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Цель проекта. </a:t>
            </a:r>
            <a:endParaRPr lang="ru-RU" sz="10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22" name="Рисунок 21" descr="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48" y="2504608"/>
            <a:ext cx="214304" cy="210018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6429388" y="3371685"/>
            <a:ext cx="2357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На этом слайде опиши:</a:t>
            </a:r>
          </a:p>
          <a:p>
            <a:pPr fontAlgn="base"/>
            <a:r>
              <a:rPr lang="en-US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a. </a:t>
            </a:r>
            <a:r>
              <a:rPr lang="ru-RU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В чём заключается идея;</a:t>
            </a:r>
          </a:p>
          <a:p>
            <a:pPr fontAlgn="base"/>
            <a:r>
              <a:rPr lang="en-US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b. </a:t>
            </a:r>
            <a:r>
              <a:rPr lang="ru-RU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В чем цель проекта;</a:t>
            </a:r>
          </a:p>
          <a:p>
            <a:pPr fontAlgn="base"/>
            <a:r>
              <a:rPr lang="en-US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c. </a:t>
            </a:r>
            <a:r>
              <a:rPr lang="ru-RU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Что будет итоговым продуктом/услугой</a:t>
            </a:r>
            <a:endParaRPr lang="ru-RU" sz="8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84265" y="3298272"/>
            <a:ext cx="4839863" cy="1202303"/>
          </a:xfrm>
          <a:prstGeom prst="round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dirty="0" smtClean="0">
                <a:solidFill>
                  <a:schemeClr val="tx1"/>
                </a:solidFill>
              </a:rPr>
              <a:t>Восстановление функции челюстно-лицевого отдела и эстетики улыбки наших пациентов.</a:t>
            </a:r>
            <a:endParaRPr lang="ru-RU" sz="1000" dirty="0">
              <a:solidFill>
                <a:schemeClr val="tx1"/>
              </a:solidFill>
            </a:endParaRPr>
          </a:p>
        </p:txBody>
      </p:sp>
      <p:pic>
        <p:nvPicPr>
          <p:cNvPr id="16" name="Рисунок 15" descr="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9419" y="3435493"/>
            <a:ext cx="214304" cy="21001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926862" y="3435493"/>
            <a:ext cx="24288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1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Итоговый продукт/услуга</a:t>
            </a:r>
            <a:endParaRPr lang="ru-RU" sz="1100" b="1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23" name="Рисунок 22" descr="fav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9284" y="718658"/>
            <a:ext cx="571504" cy="57150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8.png"/>
          <p:cNvPicPr>
            <a:picLocks noChangeAspect="1"/>
          </p:cNvPicPr>
          <p:nvPr/>
        </p:nvPicPr>
        <p:blipFill>
          <a:blip r:embed="rId2"/>
          <a:srcRect r="34900"/>
          <a:stretch>
            <a:fillRect/>
          </a:stretch>
        </p:blipFill>
        <p:spPr>
          <a:xfrm>
            <a:off x="6643702" y="428610"/>
            <a:ext cx="2500298" cy="357186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71472" y="428610"/>
            <a:ext cx="1714512" cy="357190"/>
          </a:xfrm>
          <a:prstGeom prst="rect">
            <a:avLst/>
          </a:prstGeom>
          <a:solidFill>
            <a:srgbClr val="7FB34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71472" y="428610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Bebas Neue Bold" pitchFamily="34" charset="-52"/>
              </a:rPr>
              <a:t>ЦЕЛЕВАЯ АУДИТОРИЯ</a:t>
            </a:r>
            <a:endParaRPr lang="ru-RU" dirty="0">
              <a:latin typeface="Bebas Neue Bold" pitchFamily="34" charset="-52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71472" y="1142990"/>
            <a:ext cx="3771926" cy="1714512"/>
          </a:xfrm>
          <a:prstGeom prst="round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Взрослое население от 18 </a:t>
            </a:r>
            <a:r>
              <a:rPr lang="ru-RU" dirty="0" smtClean="0">
                <a:solidFill>
                  <a:schemeClr val="tx1"/>
                </a:solidFill>
              </a:rPr>
              <a:t>лет(по статистике 30-40 лет, 55+)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0100" y="1214428"/>
            <a:ext cx="1643074" cy="31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1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ЦА продукта:</a:t>
            </a:r>
            <a:endParaRPr lang="ru-RU" sz="1100" b="1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14" name="Рисунок 13" descr="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1290162"/>
            <a:ext cx="214304" cy="210018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4506524" y="1261306"/>
            <a:ext cx="3771926" cy="1714512"/>
          </a:xfrm>
          <a:prstGeom prst="round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Восстановление жевательной функции, эстетики улыбки, оказание первой стоматологической помощи при острой зубной боли.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29190" y="1214428"/>
            <a:ext cx="164307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1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Потребности ЦА:</a:t>
            </a:r>
            <a:endParaRPr lang="ru-RU" sz="1100" b="1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27" name="Рисунок 26" descr="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1290162"/>
            <a:ext cx="214304" cy="210018"/>
          </a:xfrm>
          <a:prstGeom prst="rect">
            <a:avLst/>
          </a:prstGeom>
        </p:spPr>
      </p:pic>
      <p:sp>
        <p:nvSpPr>
          <p:cNvPr id="31" name="Скругленный прямоугольник 30"/>
          <p:cNvSpPr/>
          <p:nvPr/>
        </p:nvSpPr>
        <p:spPr>
          <a:xfrm>
            <a:off x="571472" y="3000378"/>
            <a:ext cx="3771926" cy="1714512"/>
          </a:xfrm>
          <a:prstGeom prst="round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Наружная реклама, интернет(</a:t>
            </a:r>
            <a:r>
              <a:rPr lang="ru-RU" sz="1400" dirty="0" err="1" smtClean="0">
                <a:solidFill>
                  <a:schemeClr val="tx1"/>
                </a:solidFill>
              </a:rPr>
              <a:t>яндекс.директ</a:t>
            </a:r>
            <a:r>
              <a:rPr lang="ru-RU" sz="1400" dirty="0" smtClean="0">
                <a:solidFill>
                  <a:schemeClr val="tx1"/>
                </a:solidFill>
              </a:rPr>
              <a:t>, </a:t>
            </a:r>
            <a:r>
              <a:rPr lang="ru-RU" sz="1400" dirty="0" err="1" smtClean="0">
                <a:solidFill>
                  <a:schemeClr val="tx1"/>
                </a:solidFill>
              </a:rPr>
              <a:t>вк</a:t>
            </a:r>
            <a:r>
              <a:rPr lang="ru-RU" sz="1400" dirty="0" smtClean="0">
                <a:solidFill>
                  <a:schemeClr val="tx1"/>
                </a:solidFill>
              </a:rPr>
              <a:t>, сайт), «сарафанное радио», смс рассылка, </a:t>
            </a:r>
            <a:r>
              <a:rPr lang="ru-RU" sz="1400" dirty="0" err="1" smtClean="0">
                <a:solidFill>
                  <a:schemeClr val="tx1"/>
                </a:solidFill>
              </a:rPr>
              <a:t>пуш</a:t>
            </a:r>
            <a:r>
              <a:rPr lang="ru-RU" sz="1400" dirty="0" smtClean="0">
                <a:solidFill>
                  <a:schemeClr val="tx1"/>
                </a:solidFill>
              </a:rPr>
              <a:t>-уведомления нашего приложения.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00100" y="3071816"/>
            <a:ext cx="16430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1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Источники трафика:</a:t>
            </a:r>
            <a:endParaRPr lang="ru-RU" sz="1100" b="1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33" name="Рисунок 32" descr="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3147550"/>
            <a:ext cx="214304" cy="210018"/>
          </a:xfrm>
          <a:prstGeom prst="rect">
            <a:avLst/>
          </a:prstGeom>
        </p:spPr>
      </p:pic>
      <p:sp>
        <p:nvSpPr>
          <p:cNvPr id="34" name="Скругленный прямоугольник 33"/>
          <p:cNvSpPr/>
          <p:nvPr/>
        </p:nvSpPr>
        <p:spPr>
          <a:xfrm>
            <a:off x="4554743" y="3223335"/>
            <a:ext cx="3771926" cy="1714512"/>
          </a:xfrm>
          <a:prstGeom prst="round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Честно говоря, его я сильно не считаю, т.к., запуская рекламу в </a:t>
            </a:r>
            <a:r>
              <a:rPr lang="ru-RU" sz="1000" dirty="0" err="1" smtClean="0">
                <a:solidFill>
                  <a:schemeClr val="tx1"/>
                </a:solidFill>
              </a:rPr>
              <a:t>яндексе</a:t>
            </a:r>
            <a:r>
              <a:rPr lang="ru-RU" sz="1000" dirty="0" smtClean="0">
                <a:solidFill>
                  <a:schemeClr val="tx1"/>
                </a:solidFill>
              </a:rPr>
              <a:t>, я могу выбрать разный тариф(зависит от кол-ва рекламных объявлений): на 1 месяц и продлить рекламу через месяц, на 3 месяца и опять продлить. Здесь уходит от 12000 руб. до 36000 руб. В </a:t>
            </a:r>
            <a:r>
              <a:rPr lang="ru-RU" sz="1000" dirty="0" err="1" smtClean="0">
                <a:solidFill>
                  <a:schemeClr val="tx1"/>
                </a:solidFill>
              </a:rPr>
              <a:t>вк</a:t>
            </a:r>
            <a:r>
              <a:rPr lang="ru-RU" sz="1000" dirty="0" smtClean="0">
                <a:solidFill>
                  <a:schemeClr val="tx1"/>
                </a:solidFill>
              </a:rPr>
              <a:t> могу на рекламу закинуть 6000 руб. и они могут израсходоваться за 1 мес., могут за 3 мес. Смс рассылка мне стоила где-то 8000 руб. за месяц. </a:t>
            </a:r>
            <a:r>
              <a:rPr lang="ru-RU" sz="1000" dirty="0" err="1" smtClean="0">
                <a:solidFill>
                  <a:schemeClr val="tx1"/>
                </a:solidFill>
              </a:rPr>
              <a:t>Наружка</a:t>
            </a:r>
            <a:r>
              <a:rPr lang="ru-RU" sz="1000" dirty="0" smtClean="0">
                <a:solidFill>
                  <a:schemeClr val="tx1"/>
                </a:solidFill>
              </a:rPr>
              <a:t>(</a:t>
            </a:r>
            <a:r>
              <a:rPr lang="ru-RU" sz="1000" dirty="0" err="1" smtClean="0">
                <a:solidFill>
                  <a:schemeClr val="tx1"/>
                </a:solidFill>
              </a:rPr>
              <a:t>билборд</a:t>
            </a:r>
            <a:r>
              <a:rPr lang="ru-RU" sz="1000" dirty="0" smtClean="0">
                <a:solidFill>
                  <a:schemeClr val="tx1"/>
                </a:solidFill>
              </a:rPr>
              <a:t>) была в августе, обошлась 12000 руб. как соц. </a:t>
            </a:r>
            <a:r>
              <a:rPr lang="ru-RU" sz="1000" dirty="0">
                <a:solidFill>
                  <a:schemeClr val="tx1"/>
                </a:solidFill>
              </a:rPr>
              <a:t>п</a:t>
            </a:r>
            <a:r>
              <a:rPr lang="ru-RU" sz="1000" dirty="0" smtClean="0">
                <a:solidFill>
                  <a:schemeClr val="tx1"/>
                </a:solidFill>
              </a:rPr>
              <a:t>редпринимателю.</a:t>
            </a:r>
            <a:r>
              <a:rPr lang="ru-RU" sz="1000" dirty="0">
                <a:solidFill>
                  <a:schemeClr val="tx1"/>
                </a:solidFill>
              </a:rPr>
              <a:t> </a:t>
            </a:r>
            <a:r>
              <a:rPr lang="ru-RU" sz="1000" dirty="0" smtClean="0">
                <a:solidFill>
                  <a:schemeClr val="tx1"/>
                </a:solidFill>
              </a:rPr>
              <a:t>За работу нашего приложения ежемесячно платим 12000 руб.</a:t>
            </a:r>
          </a:p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Короче в месяц от 26000 руб. до 74000 руб.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917588" y="2845013"/>
            <a:ext cx="17859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1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Рекламный бюджет:</a:t>
            </a:r>
            <a:endParaRPr lang="ru-RU" sz="1100" b="1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36" name="Рисунок 35" descr="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86" y="2888657"/>
            <a:ext cx="214304" cy="210018"/>
          </a:xfrm>
          <a:prstGeom prst="rect">
            <a:avLst/>
          </a:prstGeom>
        </p:spPr>
      </p:pic>
      <p:sp>
        <p:nvSpPr>
          <p:cNvPr id="38" name="Скругленная прямоугольная выноска 37"/>
          <p:cNvSpPr/>
          <p:nvPr/>
        </p:nvSpPr>
        <p:spPr>
          <a:xfrm>
            <a:off x="6187069" y="47499"/>
            <a:ext cx="2857520" cy="1214446"/>
          </a:xfrm>
          <a:prstGeom prst="wedgeRoundRectCallout">
            <a:avLst/>
          </a:prstGeom>
          <a:solidFill>
            <a:srgbClr val="7FB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/>
          <p:cNvSpPr txBox="1"/>
          <p:nvPr/>
        </p:nvSpPr>
        <p:spPr>
          <a:xfrm>
            <a:off x="6187069" y="348498"/>
            <a:ext cx="271461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На этом слайде опиши:</a:t>
            </a:r>
          </a:p>
          <a:p>
            <a:pPr fontAlgn="base"/>
            <a:r>
              <a:rPr lang="en-US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a. </a:t>
            </a:r>
            <a:r>
              <a:rPr lang="ru-RU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Кому нужен продукт/услуга;</a:t>
            </a:r>
          </a:p>
          <a:p>
            <a:pPr fontAlgn="base"/>
            <a:r>
              <a:rPr lang="en-US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b. </a:t>
            </a:r>
            <a:r>
              <a:rPr lang="ru-RU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Какие потребности есть у целевой аудитории;</a:t>
            </a:r>
          </a:p>
          <a:p>
            <a:pPr fontAlgn="base"/>
            <a:r>
              <a:rPr lang="en-US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c. </a:t>
            </a:r>
            <a:r>
              <a:rPr lang="ru-RU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Какие источники трафика используются</a:t>
            </a:r>
          </a:p>
          <a:p>
            <a:pPr fontAlgn="base"/>
            <a:r>
              <a:rPr lang="en-US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d. </a:t>
            </a:r>
            <a:r>
              <a:rPr lang="ru-RU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Каков рекламный бюджет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1.png"/>
          <p:cNvPicPr>
            <a:picLocks noChangeAspect="1"/>
          </p:cNvPicPr>
          <p:nvPr/>
        </p:nvPicPr>
        <p:blipFill>
          <a:blip r:embed="rId2"/>
          <a:srcRect r="15868"/>
          <a:stretch>
            <a:fillRect/>
          </a:stretch>
        </p:blipFill>
        <p:spPr>
          <a:xfrm>
            <a:off x="6000760" y="1500180"/>
            <a:ext cx="3143240" cy="3476627"/>
          </a:xfrm>
          <a:prstGeom prst="rect">
            <a:avLst/>
          </a:prstGeom>
        </p:spPr>
      </p:pic>
      <p:sp>
        <p:nvSpPr>
          <p:cNvPr id="14" name="Скругленная прямоугольная выноска 13"/>
          <p:cNvSpPr/>
          <p:nvPr/>
        </p:nvSpPr>
        <p:spPr>
          <a:xfrm>
            <a:off x="6143636" y="1785932"/>
            <a:ext cx="2214578" cy="857256"/>
          </a:xfrm>
          <a:prstGeom prst="wedgeRoundRectCallout">
            <a:avLst/>
          </a:prstGeom>
          <a:solidFill>
            <a:srgbClr val="7FB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Рисунок 24" descr="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0958" y="3000378"/>
            <a:ext cx="1358620" cy="132873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71472" y="428610"/>
            <a:ext cx="1285884" cy="357190"/>
          </a:xfrm>
          <a:prstGeom prst="rect">
            <a:avLst/>
          </a:prstGeom>
          <a:solidFill>
            <a:srgbClr val="7FB34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71472" y="428610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Bebas Neue Bold" pitchFamily="34" charset="-52"/>
              </a:rPr>
              <a:t>АНАЛИЗ РЫНКА</a:t>
            </a:r>
            <a:endParaRPr lang="ru-RU" dirty="0">
              <a:latin typeface="Bebas Neue Bold" pitchFamily="34" charset="-5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5786" y="1285866"/>
            <a:ext cx="714380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1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Спрос</a:t>
            </a:r>
            <a:endParaRPr lang="ru-RU" sz="1100" b="1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33" name="Рисунок 32" descr="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1357304"/>
            <a:ext cx="214304" cy="210018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6215074" y="1857370"/>
            <a:ext cx="214314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На этом слайде опиши:</a:t>
            </a:r>
          </a:p>
          <a:p>
            <a:pPr fontAlgn="base"/>
            <a:r>
              <a:rPr lang="en-US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a. </a:t>
            </a:r>
            <a:r>
              <a:rPr lang="ru-RU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Что есть в нише, </a:t>
            </a:r>
          </a:p>
          <a:p>
            <a:pPr fontAlgn="base"/>
            <a:r>
              <a:rPr lang="en-US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b. </a:t>
            </a:r>
            <a:r>
              <a:rPr lang="ru-RU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Есть ли запрос на услугу/продукт, </a:t>
            </a:r>
          </a:p>
          <a:p>
            <a:pPr fontAlgn="base"/>
            <a:r>
              <a:rPr lang="en-US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c. </a:t>
            </a:r>
            <a:r>
              <a:rPr lang="ru-RU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Что есть у конкурентов, в чём </a:t>
            </a:r>
            <a:br>
              <a:rPr lang="ru-RU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lang="ru-RU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будет отличие от конкурентов</a:t>
            </a:r>
          </a:p>
          <a:p>
            <a:endParaRPr lang="ru-RU" dirty="0"/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8354893"/>
              </p:ext>
            </p:extLst>
          </p:nvPr>
        </p:nvGraphicFramePr>
        <p:xfrm>
          <a:off x="857224" y="1785933"/>
          <a:ext cx="5357850" cy="1653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80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98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5892"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solidFill>
                            <a:schemeClr val="tx1"/>
                          </a:solidFill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Конкуренты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2082" marR="62082" marT="31041" marB="310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1100" b="0" i="0" u="none" strike="noStrike" kern="1200" dirty="0" smtClean="0">
                          <a:solidFill>
                            <a:schemeClr val="tx1"/>
                          </a:solidFill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Как предлагают продукт (в чём УТП)</a:t>
                      </a:r>
                      <a:endParaRPr lang="ru-RU" sz="1100" dirty="0">
                        <a:solidFill>
                          <a:schemeClr val="tx1"/>
                        </a:solidFill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 marL="62082" marR="62082" marT="31041" marB="310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2011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Жемчужина</a:t>
                      </a:r>
                      <a:endParaRPr lang="ru-RU" sz="1200" dirty="0"/>
                    </a:p>
                  </a:txBody>
                  <a:tcPr marL="62082" marR="62082" marT="31041" marB="310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Честно</a:t>
                      </a:r>
                      <a:r>
                        <a:rPr lang="ru-RU" sz="1200" baseline="0" dirty="0" smtClean="0"/>
                        <a:t> говоря сколько они существуют( а уже лет 15 точно), ни разу не столкнулась с их уникальностью.</a:t>
                      </a:r>
                      <a:endParaRPr lang="ru-RU" sz="1200" dirty="0"/>
                    </a:p>
                  </a:txBody>
                  <a:tcPr marL="62082" marR="62082" marT="31041" marB="310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2011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Ваша стоматология</a:t>
                      </a:r>
                      <a:endParaRPr lang="ru-RU" sz="1200" dirty="0"/>
                    </a:p>
                  </a:txBody>
                  <a:tcPr marL="62082" marR="62082" marT="31041" marB="310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Работает всего 3 врача(в их числе директор). Берут хорошим отношением к пациентам, душевностью.</a:t>
                      </a:r>
                      <a:endParaRPr lang="ru-RU" sz="1200" dirty="0"/>
                    </a:p>
                  </a:txBody>
                  <a:tcPr marL="62082" marR="62082" marT="31041" marB="3104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994055" y="3579862"/>
            <a:ext cx="4214842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1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Как предполагается отстроиться от конкурентов: 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ru-RU" sz="11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Циркониевые коронки по цене металлокерамики и цельнолитых коронок, гарантия на них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ru-RU" sz="11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Доступная цена на имплантацию</a:t>
            </a:r>
          </a:p>
          <a:p>
            <a:pPr marL="171450" indent="-171450">
              <a:lnSpc>
                <a:spcPct val="150000"/>
              </a:lnSpc>
              <a:buFontTx/>
              <a:buChar char="-"/>
            </a:pPr>
            <a:r>
              <a:rPr lang="ru-RU" sz="11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Качество, за которое отвечает сам директор</a:t>
            </a:r>
            <a:endParaRPr lang="ru-RU" sz="1100" b="1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22" name="Рисунок 21" descr="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4700" y="3647977"/>
            <a:ext cx="214304" cy="21001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12" y="-500084"/>
            <a:ext cx="3429000" cy="3190875"/>
          </a:xfrm>
          <a:prstGeom prst="rect">
            <a:avLst/>
          </a:prstGeom>
        </p:spPr>
      </p:pic>
      <p:sp>
        <p:nvSpPr>
          <p:cNvPr id="15" name="Скругленная прямоугольная выноска 14"/>
          <p:cNvSpPr/>
          <p:nvPr/>
        </p:nvSpPr>
        <p:spPr>
          <a:xfrm>
            <a:off x="6143636" y="1714494"/>
            <a:ext cx="2143140" cy="1214446"/>
          </a:xfrm>
          <a:prstGeom prst="wedgeRoundRectCallout">
            <a:avLst/>
          </a:prstGeom>
          <a:solidFill>
            <a:srgbClr val="7FB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428610"/>
            <a:ext cx="2500330" cy="357190"/>
          </a:xfrm>
          <a:prstGeom prst="rect">
            <a:avLst/>
          </a:prstGeom>
          <a:solidFill>
            <a:srgbClr val="7FB34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71472" y="428611"/>
            <a:ext cx="26432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Bebas Neue Bold" pitchFamily="34" charset="-52"/>
              </a:rPr>
              <a:t>Предполагаемые результаты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dirty="0">
              <a:latin typeface="Bebas Neue Bold" pitchFamily="34" charset="-5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5786" y="1285866"/>
            <a:ext cx="41434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1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Ожидаемые результаты от реализации бизнес идеи:</a:t>
            </a:r>
            <a:endParaRPr lang="ru-RU" sz="1100" b="1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33" name="Рисунок 32" descr="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1285866"/>
            <a:ext cx="214304" cy="210018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6215074" y="1857370"/>
            <a:ext cx="207170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На этом слайде опиши:</a:t>
            </a:r>
          </a:p>
          <a:p>
            <a:pPr fontAlgn="base"/>
            <a:r>
              <a:rPr lang="en-US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a. </a:t>
            </a:r>
            <a:r>
              <a:rPr lang="ru-RU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Какое количество продукта предполагается выпускать </a:t>
            </a:r>
            <a:r>
              <a:rPr lang="en-US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/>
            </a:r>
            <a:br>
              <a:rPr lang="en-US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lang="ru-RU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(какое количество услуг оказывать);</a:t>
            </a:r>
          </a:p>
          <a:p>
            <a:pPr fontAlgn="base"/>
            <a:r>
              <a:rPr lang="en-US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b. </a:t>
            </a:r>
            <a:r>
              <a:rPr lang="ru-RU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Какой оборот;</a:t>
            </a:r>
          </a:p>
          <a:p>
            <a:pPr fontAlgn="base"/>
            <a:r>
              <a:rPr lang="en-US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c. </a:t>
            </a:r>
            <a:r>
              <a:rPr lang="ru-RU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Какая чистая прибыль;</a:t>
            </a:r>
          </a:p>
          <a:p>
            <a:pPr fontAlgn="base"/>
            <a:r>
              <a:rPr lang="en-US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d. </a:t>
            </a:r>
            <a:r>
              <a:rPr lang="ru-RU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Возможно ли масштабирование </a:t>
            </a:r>
          </a:p>
          <a:p>
            <a:r>
              <a:rPr lang="ru-RU" sz="800" dirty="0" smtClean="0"/>
              <a:t/>
            </a:r>
            <a:br>
              <a:rPr lang="ru-RU" sz="800" dirty="0" smtClean="0"/>
            </a:b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42910" y="1714494"/>
            <a:ext cx="5500726" cy="3089504"/>
          </a:xfrm>
          <a:prstGeom prst="round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buAutoNum type="alphaLcPeriod"/>
            </a:pPr>
            <a:r>
              <a:rPr lang="ru-RU" sz="1000" dirty="0" smtClean="0">
                <a:solidFill>
                  <a:schemeClr val="tx1"/>
                </a:solidFill>
              </a:rPr>
              <a:t>Точные цифры здесь сложно написать, как и всё в медицине не точно, да и в нашей стране. Здесь много факторов на которые мы никак не можем повлиять (экономическая ситуация в стране, война на Украине и т.д.). Например, когда 24 февраля 2022 года началась </a:t>
            </a:r>
            <a:r>
              <a:rPr lang="ru-RU" sz="1000" dirty="0" err="1" smtClean="0">
                <a:solidFill>
                  <a:schemeClr val="tx1"/>
                </a:solidFill>
              </a:rPr>
              <a:t>спец.операция</a:t>
            </a:r>
            <a:r>
              <a:rPr lang="ru-RU" sz="1000" dirty="0">
                <a:solidFill>
                  <a:schemeClr val="tx1"/>
                </a:solidFill>
              </a:rPr>
              <a:t> </a:t>
            </a:r>
            <a:r>
              <a:rPr lang="ru-RU" sz="1000" dirty="0" smtClean="0">
                <a:solidFill>
                  <a:schemeClr val="tx1"/>
                </a:solidFill>
              </a:rPr>
              <a:t>на Украине, люди стали очень много вкладывать денег во что-то материальное. От пациентов не было отбоя месяца 2-3. Заработали мы неплохо. Но и потратили тоже слишком много, т.к. начались перебои с поставками медикаментов в страну, искали обходные пути или покупали за цену в 4-5 раз дороже. Потом летом начинается сезон отпусков и мы тоже на работе почти отдыхаем. Хотя когда погода портится, обостряются заболевания, и пациентам бывает опять нет отбоя. Могу точно сказать что в день у нас бывает от 3 до 25 пациентов</a:t>
            </a:r>
            <a:r>
              <a:rPr lang="ru-RU" sz="10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        По подсчётам финансов за октябрь средний чек составляет 4110 руб. за 1 посещение</a:t>
            </a:r>
            <a:r>
              <a:rPr lang="ru-RU" sz="1000" smtClean="0">
                <a:solidFill>
                  <a:schemeClr val="tx1"/>
                </a:solidFill>
              </a:rPr>
              <a:t>.        За </a:t>
            </a:r>
            <a:r>
              <a:rPr lang="ru-RU" sz="1000" dirty="0" smtClean="0">
                <a:solidFill>
                  <a:schemeClr val="tx1"/>
                </a:solidFill>
              </a:rPr>
              <a:t>октябрь у нас было 236 посещений.</a:t>
            </a:r>
            <a:endParaRPr lang="en-US" sz="1000" dirty="0" smtClean="0">
              <a:solidFill>
                <a:schemeClr val="tx1"/>
              </a:solidFill>
            </a:endParaRPr>
          </a:p>
          <a:p>
            <a:pPr marL="228600" indent="-228600">
              <a:buAutoNum type="alphaLcPeriod"/>
            </a:pPr>
            <a:r>
              <a:rPr lang="ru-RU" sz="1000" dirty="0" smtClean="0">
                <a:solidFill>
                  <a:schemeClr val="tx1"/>
                </a:solidFill>
              </a:rPr>
              <a:t>Оборот около 1000000-1500000 в мес.</a:t>
            </a:r>
          </a:p>
          <a:p>
            <a:pPr marL="228600" indent="-228600">
              <a:buAutoNum type="alphaLcPeriod"/>
            </a:pPr>
            <a:r>
              <a:rPr lang="ru-RU" sz="1000" dirty="0" smtClean="0">
                <a:solidFill>
                  <a:schemeClr val="tx1"/>
                </a:solidFill>
              </a:rPr>
              <a:t>0-500000 в мес.</a:t>
            </a:r>
          </a:p>
          <a:p>
            <a:pPr marL="228600" indent="-228600">
              <a:buAutoNum type="alphaLcPeriod"/>
            </a:pPr>
            <a:r>
              <a:rPr lang="ru-RU" sz="1000" dirty="0" smtClean="0">
                <a:solidFill>
                  <a:schemeClr val="tx1"/>
                </a:solidFill>
              </a:rPr>
              <a:t>Да. Но филиалы не хочу. Хочу помещение в 2-3 раза больше. Чтоб пациентов больше принимать и рабочих мест было больше. Чтоб я могла отслеживать каждую работу индивидуально, а не распыляться на весь город.</a:t>
            </a:r>
            <a:endParaRPr lang="ru-RU" sz="1000" dirty="0">
              <a:solidFill>
                <a:schemeClr val="tx1"/>
              </a:solidFill>
            </a:endParaRPr>
          </a:p>
        </p:txBody>
      </p:sp>
      <p:pic>
        <p:nvPicPr>
          <p:cNvPr id="17" name="Рисунок 16" descr="9.png"/>
          <p:cNvPicPr>
            <a:picLocks noChangeAspect="1"/>
          </p:cNvPicPr>
          <p:nvPr/>
        </p:nvPicPr>
        <p:blipFill>
          <a:blip r:embed="rId4"/>
          <a:srcRect r="9795"/>
          <a:stretch>
            <a:fillRect/>
          </a:stretch>
        </p:blipFill>
        <p:spPr>
          <a:xfrm>
            <a:off x="7500958" y="571486"/>
            <a:ext cx="1357322" cy="147160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 descr="8.png"/>
          <p:cNvPicPr>
            <a:picLocks noChangeAspect="1"/>
          </p:cNvPicPr>
          <p:nvPr/>
        </p:nvPicPr>
        <p:blipFill>
          <a:blip r:embed="rId2"/>
          <a:srcRect r="33572"/>
          <a:stretch>
            <a:fillRect/>
          </a:stretch>
        </p:blipFill>
        <p:spPr>
          <a:xfrm>
            <a:off x="6643702" y="1214428"/>
            <a:ext cx="2500298" cy="3500431"/>
          </a:xfrm>
          <a:prstGeom prst="rect">
            <a:avLst/>
          </a:prstGeom>
        </p:spPr>
      </p:pic>
      <p:sp>
        <p:nvSpPr>
          <p:cNvPr id="19" name="Скругленная прямоугольная выноска 18"/>
          <p:cNvSpPr/>
          <p:nvPr/>
        </p:nvSpPr>
        <p:spPr>
          <a:xfrm>
            <a:off x="6286512" y="3214692"/>
            <a:ext cx="2571768" cy="857256"/>
          </a:xfrm>
          <a:prstGeom prst="wedgeRoundRectCallout">
            <a:avLst/>
          </a:prstGeom>
          <a:solidFill>
            <a:srgbClr val="7FB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428610"/>
            <a:ext cx="2214578" cy="357190"/>
          </a:xfrm>
          <a:prstGeom prst="rect">
            <a:avLst/>
          </a:prstGeom>
          <a:solidFill>
            <a:srgbClr val="7FB34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71472" y="428610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Bebas Neue Bold" pitchFamily="34" charset="-52"/>
              </a:rPr>
              <a:t>Финансовое обоснование</a:t>
            </a:r>
            <a:endParaRPr lang="ru-RU" dirty="0">
              <a:latin typeface="Bebas Neue Bold" pitchFamily="34" charset="-52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71472" y="1297937"/>
            <a:ext cx="4500594" cy="1071570"/>
          </a:xfrm>
          <a:prstGeom prst="round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Проекту уже 20 лет. Я </a:t>
            </a:r>
            <a:r>
              <a:rPr lang="ru-RU" sz="1000" dirty="0" err="1" smtClean="0">
                <a:solidFill>
                  <a:schemeClr val="tx1"/>
                </a:solidFill>
              </a:rPr>
              <a:t>правоприемник</a:t>
            </a:r>
            <a:r>
              <a:rPr lang="ru-RU" sz="1000" dirty="0" smtClean="0">
                <a:solidFill>
                  <a:schemeClr val="tx1"/>
                </a:solidFill>
              </a:rPr>
              <a:t> и стала директором 10 лет назад. Сколько денег сюда ушло за 20 лет не сосчитать. Могу только написать что ежемесячно на покупку материалов и оборудования мы тратим от 80000 руб. до 800000 руб. Плюс реклама.</a:t>
            </a:r>
            <a:endParaRPr lang="ru-RU" sz="1000" dirty="0">
              <a:solidFill>
                <a:schemeClr val="tx1"/>
              </a:solidFill>
            </a:endParaRPr>
          </a:p>
        </p:txBody>
      </p:sp>
      <p:pic>
        <p:nvPicPr>
          <p:cNvPr id="12" name="Рисунок 11" descr="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8148" y="785800"/>
            <a:ext cx="1175604" cy="1150132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00100" y="1214428"/>
            <a:ext cx="3214710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1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Бюджет для реализации проекта</a:t>
            </a:r>
            <a:endParaRPr lang="ru-RU" sz="1100" b="1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14" name="Рисунок 13" descr="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48" y="1290162"/>
            <a:ext cx="214304" cy="210018"/>
          </a:xfrm>
          <a:prstGeom prst="rect">
            <a:avLst/>
          </a:prstGeom>
        </p:spPr>
      </p:pic>
      <p:sp>
        <p:nvSpPr>
          <p:cNvPr id="20" name="Скругленный прямоугольник 19"/>
          <p:cNvSpPr/>
          <p:nvPr/>
        </p:nvSpPr>
        <p:spPr>
          <a:xfrm>
            <a:off x="607191" y="2519811"/>
            <a:ext cx="4500594" cy="694881"/>
          </a:xfrm>
          <a:prstGeom prst="round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Проект окупился уже давно, раз мы 20 лет в деле и продолжаем процветать.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00100" y="2500312"/>
            <a:ext cx="29289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1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Прогноз по окупаемости</a:t>
            </a:r>
            <a:endParaRPr lang="ru-RU" sz="1100" b="1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22" name="Рисунок 21" descr="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48" y="2504608"/>
            <a:ext cx="214304" cy="210018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6429388" y="3357568"/>
            <a:ext cx="2357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На этом слайде опиши:</a:t>
            </a:r>
          </a:p>
          <a:p>
            <a:pPr fontAlgn="base"/>
            <a:r>
              <a:rPr lang="en-US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a. </a:t>
            </a:r>
            <a:r>
              <a:rPr lang="ru-RU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Бюджет для реализации проекта, </a:t>
            </a:r>
          </a:p>
          <a:p>
            <a:pPr fontAlgn="base"/>
            <a:r>
              <a:rPr lang="en-US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b. </a:t>
            </a:r>
            <a:r>
              <a:rPr lang="ru-RU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Прогноз по окупаемости, </a:t>
            </a:r>
          </a:p>
          <a:p>
            <a:pPr fontAlgn="base"/>
            <a:r>
              <a:rPr lang="en-US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c. </a:t>
            </a:r>
            <a:r>
              <a:rPr lang="ru-RU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Планируемый оборот и чистая прибыль</a:t>
            </a:r>
            <a:endParaRPr lang="ru-RU" sz="8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71472" y="3643320"/>
            <a:ext cx="4500594" cy="1071570"/>
          </a:xfrm>
          <a:prstGeom prst="round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000">
                <a:solidFill>
                  <a:prstClr val="black"/>
                </a:solidFill>
              </a:rPr>
              <a:t>Бывает что месяц выходит в 0, бывает что прибыль составляет до 500000 руб. Опять же всё зависит от цены закупки материалов и оборудования. </a:t>
            </a:r>
            <a:endParaRPr lang="ru-RU" sz="1000" dirty="0">
              <a:solidFill>
                <a:prstClr val="black"/>
              </a:solidFill>
            </a:endParaRPr>
          </a:p>
        </p:txBody>
      </p:sp>
      <p:pic>
        <p:nvPicPr>
          <p:cNvPr id="16" name="Рисунок 15" descr="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4348" y="3786196"/>
            <a:ext cx="214304" cy="21001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000100" y="3786196"/>
            <a:ext cx="3429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1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Планируемый оборот и чистая прибыль</a:t>
            </a:r>
            <a:endParaRPr lang="ru-RU" sz="1100" b="1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24" name="Рисунок 23" descr="2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1024" y="357172"/>
            <a:ext cx="845583" cy="82867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1.png"/>
          <p:cNvPicPr>
            <a:picLocks noChangeAspect="1"/>
          </p:cNvPicPr>
          <p:nvPr/>
        </p:nvPicPr>
        <p:blipFill>
          <a:blip r:embed="rId2"/>
          <a:srcRect r="35417" b="3731"/>
          <a:stretch>
            <a:fillRect/>
          </a:stretch>
        </p:blipFill>
        <p:spPr>
          <a:xfrm>
            <a:off x="6929454" y="2071684"/>
            <a:ext cx="2214546" cy="3071816"/>
          </a:xfrm>
          <a:prstGeom prst="rect">
            <a:avLst/>
          </a:prstGeom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5715008" y="1357304"/>
            <a:ext cx="2357454" cy="857256"/>
          </a:xfrm>
          <a:prstGeom prst="wedgeRoundRectCallout">
            <a:avLst/>
          </a:prstGeom>
          <a:solidFill>
            <a:srgbClr val="7FB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428610"/>
            <a:ext cx="3714776" cy="357190"/>
          </a:xfrm>
          <a:prstGeom prst="rect">
            <a:avLst/>
          </a:prstGeom>
          <a:solidFill>
            <a:srgbClr val="7FB34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71472" y="428610"/>
            <a:ext cx="3857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Bebas Neue Bold" pitchFamily="34" charset="-52"/>
              </a:rPr>
              <a:t>Перспективы Развития и </a:t>
            </a:r>
            <a:r>
              <a:rPr lang="ru-RU" dirty="0" err="1" smtClean="0">
                <a:latin typeface="Bebas Neue Bold" pitchFamily="34" charset="-52"/>
              </a:rPr>
              <a:t>масштабируемости</a:t>
            </a:r>
            <a:endParaRPr lang="ru-RU" dirty="0">
              <a:latin typeface="Bebas Neue Bold" pitchFamily="34" charset="-5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85786" y="1285866"/>
            <a:ext cx="41434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100" b="1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Как будет развиваться проект?</a:t>
            </a:r>
            <a:endParaRPr lang="ru-RU" sz="1100" b="1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pic>
        <p:nvPicPr>
          <p:cNvPr id="33" name="Рисунок 32" descr="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1285866"/>
            <a:ext cx="214304" cy="210018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5857884" y="1500180"/>
            <a:ext cx="25003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На этом слайде опиши:</a:t>
            </a:r>
          </a:p>
          <a:p>
            <a:pPr fontAlgn="base"/>
            <a:r>
              <a:rPr lang="ru-RU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Как проект может развиваться, </a:t>
            </a:r>
            <a:br>
              <a:rPr lang="ru-RU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lang="ru-RU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возможно ли перенести опыт в другие регионы, открыть филиалы</a:t>
            </a:r>
            <a:endParaRPr lang="ru-RU" sz="8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42910" y="1714494"/>
            <a:ext cx="4500594" cy="2428892"/>
          </a:xfrm>
          <a:prstGeom prst="round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Филиалы открывать не хочу. Больше филиалов, хуже качество работ. Хотелось бы отдельное помещение, квадратурой в 2-3 раза больше в месте с хорошей проходимостью.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Развиваться мне надо лично чтоб быть лидером, чтоб быть примером для моих коллег и привлечению большего количества хороших специалистов.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21" name="Рисунок 20" descr="10.png"/>
          <p:cNvPicPr>
            <a:picLocks noChangeAspect="1"/>
          </p:cNvPicPr>
          <p:nvPr/>
        </p:nvPicPr>
        <p:blipFill>
          <a:blip r:embed="rId4"/>
          <a:srcRect r="5193"/>
          <a:stretch>
            <a:fillRect/>
          </a:stretch>
        </p:blipFill>
        <p:spPr>
          <a:xfrm>
            <a:off x="6429388" y="3357568"/>
            <a:ext cx="1357322" cy="140016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ая прямоугольная выноска 15"/>
          <p:cNvSpPr/>
          <p:nvPr/>
        </p:nvSpPr>
        <p:spPr>
          <a:xfrm>
            <a:off x="6156176" y="47719"/>
            <a:ext cx="2428892" cy="1357322"/>
          </a:xfrm>
          <a:prstGeom prst="wedgeRoundRectCallout">
            <a:avLst/>
          </a:prstGeom>
          <a:solidFill>
            <a:srgbClr val="7FB3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 descr="8.png"/>
          <p:cNvPicPr>
            <a:picLocks noChangeAspect="1"/>
          </p:cNvPicPr>
          <p:nvPr/>
        </p:nvPicPr>
        <p:blipFill>
          <a:blip r:embed="rId2"/>
          <a:srcRect r="24082" b="36735"/>
          <a:stretch>
            <a:fillRect/>
          </a:stretch>
        </p:blipFill>
        <p:spPr>
          <a:xfrm>
            <a:off x="6286512" y="2928940"/>
            <a:ext cx="2857488" cy="221456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71472" y="428610"/>
            <a:ext cx="642942" cy="357190"/>
          </a:xfrm>
          <a:prstGeom prst="rect">
            <a:avLst/>
          </a:prstGeom>
          <a:solidFill>
            <a:srgbClr val="7FB34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71472" y="428610"/>
            <a:ext cx="5800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Bebas Neue Bold" pitchFamily="34" charset="-52"/>
              </a:rPr>
              <a:t>Риски(здесь я напишу какие сейчас бывают риски)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228184" y="159668"/>
            <a:ext cx="20717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На этом слайде опиши:</a:t>
            </a:r>
          </a:p>
          <a:p>
            <a:pPr fontAlgn="base"/>
            <a:r>
              <a:rPr lang="en-US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a. </a:t>
            </a:r>
            <a:r>
              <a:rPr lang="ru-RU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Какие риски могут возникнуть при реализации идеи;</a:t>
            </a:r>
          </a:p>
          <a:p>
            <a:pPr fontAlgn="base"/>
            <a:r>
              <a:rPr lang="en-US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b. </a:t>
            </a:r>
            <a:r>
              <a:rPr lang="ru-RU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Как возникновение рисков повлияет на реализацию проекта;</a:t>
            </a:r>
          </a:p>
          <a:p>
            <a:pPr fontAlgn="base"/>
            <a:r>
              <a:rPr lang="en-US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c. </a:t>
            </a:r>
            <a:r>
              <a:rPr lang="ru-RU" sz="800" dirty="0" smtClean="0">
                <a:latin typeface="Open Sans" pitchFamily="34" charset="0"/>
                <a:ea typeface="Open Sans" pitchFamily="34" charset="0"/>
                <a:cs typeface="Open Sans" pitchFamily="34" charset="0"/>
              </a:rPr>
              <a:t>Как предполагается минимизировать риски.</a:t>
            </a:r>
            <a:endParaRPr lang="ru-RU" sz="800" dirty="0"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759668"/>
              </p:ext>
            </p:extLst>
          </p:nvPr>
        </p:nvGraphicFramePr>
        <p:xfrm>
          <a:off x="571472" y="1285866"/>
          <a:ext cx="7929618" cy="329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2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3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4320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100" b="0" i="0" u="none" strike="noStrike" kern="1200" dirty="0" smtClean="0">
                          <a:solidFill>
                            <a:schemeClr val="tx1"/>
                          </a:solidFill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Риск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b="0" i="0" u="none" strike="noStrike" kern="1200" dirty="0" smtClean="0">
                          <a:solidFill>
                            <a:schemeClr val="tx1"/>
                          </a:solidFill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Как повлияет на реализацию</a:t>
                      </a:r>
                      <a:endParaRPr lang="ru-RU" sz="1100" b="0" dirty="0">
                        <a:solidFill>
                          <a:schemeClr val="tx1"/>
                        </a:solidFill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sz="1100" b="0" i="0" u="none" strike="noStrike" kern="1200" dirty="0" smtClean="0">
                          <a:solidFill>
                            <a:schemeClr val="tx1"/>
                          </a:solidFill>
                          <a:latin typeface="Open Sans" pitchFamily="34" charset="0"/>
                          <a:ea typeface="Open Sans" pitchFamily="34" charset="0"/>
                          <a:cs typeface="Open Sans" pitchFamily="34" charset="0"/>
                        </a:rPr>
                        <a:t>Как минимизировать риск</a:t>
                      </a:r>
                      <a:endParaRPr lang="ru-RU" sz="1100" b="0" dirty="0" smtClean="0">
                        <a:solidFill>
                          <a:schemeClr val="tx1"/>
                        </a:solidFill>
                        <a:latin typeface="Open Sans" pitchFamily="34" charset="0"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Затраты</a:t>
                      </a:r>
                      <a:r>
                        <a:rPr lang="ru-RU" sz="1200" baseline="0" dirty="0" smtClean="0"/>
                        <a:t> на обучение, рекламу, обновление оборудование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Овладевание</a:t>
                      </a:r>
                      <a:r>
                        <a:rPr lang="ru-RU" sz="1200" dirty="0" smtClean="0"/>
                        <a:t> новыми</a:t>
                      </a:r>
                      <a:r>
                        <a:rPr lang="ru-RU" sz="1200" baseline="0" dirty="0" smtClean="0"/>
                        <a:t> техниками работ, привлечение новых пациентов, исправность оборудования.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err="1" smtClean="0"/>
                        <a:t>Участвовуем</a:t>
                      </a:r>
                      <a:r>
                        <a:rPr lang="ru-RU" sz="1200" dirty="0" smtClean="0"/>
                        <a:t> в различных конкурсах, получать гранты, которые</a:t>
                      </a:r>
                      <a:r>
                        <a:rPr lang="ru-RU" sz="1200" baseline="0" dirty="0" smtClean="0"/>
                        <a:t> можно потратить на рекламу, приобретение оборудования, обучение. Стали социальными предпринимателями(нас бесплатно рекламируют, обучают по разным отраслям, познакомили с другими соц. </a:t>
                      </a:r>
                      <a:r>
                        <a:rPr lang="ru-RU" sz="1200" baseline="0" dirty="0" err="1" smtClean="0"/>
                        <a:t>предпренимателями</a:t>
                      </a:r>
                      <a:r>
                        <a:rPr lang="ru-RU" sz="1200" baseline="0" dirty="0" smtClean="0"/>
                        <a:t>)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Потеря квалифицированных кадров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Меньше рейтинг организации и доход.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Пионер-коллегам пример. Быть личностным примером коллегам.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Ухудшение</a:t>
                      </a:r>
                      <a:r>
                        <a:rPr lang="ru-RU" sz="1200" baseline="0" dirty="0" smtClean="0"/>
                        <a:t> качества работ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/>
                        <a:t>Больше затрат на переделки, меньше пациентов.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Контроль</a:t>
                      </a:r>
                      <a:r>
                        <a:rPr lang="ru-RU" sz="1200" baseline="0" dirty="0" smtClean="0"/>
                        <a:t> качества работ </a:t>
                      </a:r>
                      <a:r>
                        <a:rPr lang="ru-RU" sz="1200" baseline="0" smtClean="0"/>
                        <a:t>всех врачей.</a:t>
                      </a:r>
                      <a:endParaRPr lang="ru-RU" sz="1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9" name="Рисунок 8" descr="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2396" y="-71456"/>
            <a:ext cx="1723845" cy="16859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754</TotalTime>
  <Words>980</Words>
  <Application>Microsoft Office PowerPoint</Application>
  <PresentationFormat>Экран (16:9)</PresentationFormat>
  <Paragraphs>98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Bebas Neue Bold</vt:lpstr>
      <vt:lpstr>Calibri</vt:lpstr>
      <vt:lpstr>Open Sans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bugalter</cp:lastModifiedBy>
  <cp:revision>39</cp:revision>
  <dcterms:created xsi:type="dcterms:W3CDTF">2023-08-29T12:18:19Z</dcterms:created>
  <dcterms:modified xsi:type="dcterms:W3CDTF">2023-11-07T08:50:23Z</dcterms:modified>
</cp:coreProperties>
</file>