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6405"/>
  </p:normalViewPr>
  <p:slideViewPr>
    <p:cSldViewPr snapToGrid="0" snapToObjects="1" showGuides="1">
      <p:cViewPr varScale="1">
        <p:scale>
          <a:sx n="59" d="100"/>
          <a:sy n="59" d="100"/>
        </p:scale>
        <p:origin x="72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135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layfair Display" pitchFamily="2" charset="-52"/>
              </a:rPr>
              <a:t>III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международная конференция </a:t>
            </a:r>
          </a:p>
          <a:p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«Регистры доноров костного мозга: сегодня и завтра» и </a:t>
            </a:r>
          </a:p>
          <a:p>
            <a:r>
              <a:rPr lang="en-US" sz="2400" dirty="0">
                <a:solidFill>
                  <a:schemeClr val="bg1"/>
                </a:solidFill>
                <a:latin typeface="Playfair Display" pitchFamily="2" charset="-52"/>
              </a:rPr>
              <a:t>I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международная премия Совпадение </a:t>
            </a:r>
            <a:r>
              <a:rPr lang="en-US" sz="2400" dirty="0">
                <a:solidFill>
                  <a:schemeClr val="bg1"/>
                </a:solidFill>
                <a:latin typeface="Playfair Display" pitchFamily="2" charset="-52"/>
              </a:rPr>
              <a:t>Be Match Award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за достижение в области донорства костного мозга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436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Андрюшкина Анна, </a:t>
            </a:r>
            <a:r>
              <a:rPr lang="ru-RU" sz="2000" dirty="0" err="1">
                <a:solidFill>
                  <a:schemeClr val="bg1"/>
                </a:solidFill>
              </a:rPr>
              <a:t>Герова</a:t>
            </a:r>
            <a:r>
              <a:rPr lang="ru-RU" sz="2000" dirty="0">
                <a:solidFill>
                  <a:schemeClr val="bg1"/>
                </a:solidFill>
              </a:rPr>
              <a:t> Ольга, </a:t>
            </a:r>
            <a:r>
              <a:rPr lang="ru-RU" sz="2000" dirty="0" err="1">
                <a:solidFill>
                  <a:schemeClr val="bg1"/>
                </a:solidFill>
              </a:rPr>
              <a:t>Аниченкова</a:t>
            </a:r>
            <a:r>
              <a:rPr lang="ru-RU" sz="2000" dirty="0">
                <a:solidFill>
                  <a:schemeClr val="bg1"/>
                </a:solidFill>
              </a:rPr>
              <a:t> Анастасия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Национальный РДКМ, Россия, Москва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860751"/>
            <a:ext cx="1065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dirty="0">
                <a:solidFill>
                  <a:srgbClr val="1A0017"/>
                </a:solidFill>
                <a:effectLst/>
                <a:latin typeface="Montserrat" panose="00000500000000000000" pitchFamily="2" charset="-52"/>
              </a:rPr>
              <a:t>Международные проекты укрепления здоровья</a:t>
            </a:r>
            <a:endParaRPr lang="ru-RU" sz="3200" dirty="0">
              <a:solidFill>
                <a:schemeClr val="bg1"/>
              </a:solidFill>
              <a:highlight>
                <a:srgbClr val="FFFF00"/>
              </a:highlight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0" y="1448126"/>
            <a:ext cx="2538746" cy="144635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Социальные сети 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481159"/>
            <a:ext cx="8327620" cy="14133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400" b="1" dirty="0"/>
              <a:t>Telegram-</a:t>
            </a:r>
            <a:r>
              <a:rPr lang="ru-RU" sz="1400" b="1" dirty="0"/>
              <a:t>канал </a:t>
            </a:r>
            <a:r>
              <a:rPr lang="en-US" sz="1400" b="1" dirty="0"/>
              <a:t>Be Match</a:t>
            </a:r>
            <a:r>
              <a:rPr lang="en-US" sz="1400" dirty="0"/>
              <a:t>: </a:t>
            </a:r>
            <a:r>
              <a:rPr lang="ru-RU" sz="1400" dirty="0"/>
              <a:t>основная платформа для оперативного освещения событий проекта, рассказов о донорстве, героях премии и международных новостях.</a:t>
            </a:r>
          </a:p>
          <a:p>
            <a:r>
              <a:rPr lang="ru-RU" sz="1400" b="1" dirty="0"/>
              <a:t>Сайт конференции и премии</a:t>
            </a:r>
            <a:r>
              <a:rPr lang="ru-RU" sz="1400" dirty="0"/>
              <a:t>: информационная база для участников, СМИ и партнёров (анонсы, регистрация, новости).</a:t>
            </a:r>
          </a:p>
          <a:p>
            <a:r>
              <a:rPr lang="ru-RU" sz="1400" b="1" dirty="0"/>
              <a:t>Продвижение через соцсети партнёров</a:t>
            </a:r>
            <a:r>
              <a:rPr lang="ru-RU" sz="1400" dirty="0"/>
              <a:t>: распространение контента через каналы соорганизаторов и бизнес-партнёров.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0" y="3066212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Информационные партнеры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060350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Основной </a:t>
            </a:r>
            <a:r>
              <a:rPr lang="ru-RU" sz="1400" dirty="0" err="1"/>
              <a:t>инфопартнёр</a:t>
            </a:r>
            <a:r>
              <a:rPr lang="ru-RU" sz="1400" dirty="0"/>
              <a:t> — </a:t>
            </a:r>
            <a:r>
              <a:rPr lang="ru-RU" sz="1400" b="1" dirty="0"/>
              <a:t>ИД «Коммерсант»</a:t>
            </a:r>
            <a:r>
              <a:rPr lang="ru-RU" sz="1400" dirty="0"/>
              <a:t> (аудитория — бизнес и широкая общественность).</a:t>
            </a:r>
          </a:p>
          <a:p>
            <a:r>
              <a:rPr lang="ru-RU" sz="1400" dirty="0"/>
              <a:t>Планируется привлечение дополнительных СМИ для публикации новостей, интервью с организаторами и спикерами конференции.</a:t>
            </a:r>
          </a:p>
          <a:p>
            <a:r>
              <a:rPr lang="ru-RU" sz="1400" dirty="0"/>
              <a:t>Формирование пакета анонсов, пресс-релизов и спецпроектов с акцентом на гуманитарную миссию проекта.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0" y="4519697"/>
            <a:ext cx="2538746" cy="172397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Соорганизаторы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75802" y="4545444"/>
            <a:ext cx="8327620" cy="172397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Партнёры проекта (бизнес, НКО, международные организации) будут активно вовлечены в распространение информации через свои корпоративные ресурсы: сайты, внутренние сети, социальные платформы, мероприятия.</a:t>
            </a:r>
          </a:p>
          <a:p>
            <a:endParaRPr lang="ru-RU" sz="1400" dirty="0"/>
          </a:p>
          <a:p>
            <a:r>
              <a:rPr lang="ru-RU" sz="1400" dirty="0"/>
              <a:t>Соорганизаторы выступят дополнительными каналами для информирования целевых аудиторий (медицинское сообщество, волонтёры, благотворительные структуры, международные донорские ассоциации)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1167966" y="1562941"/>
            <a:ext cx="5076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b="1" dirty="0"/>
              <a:t>Финансовые: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Базовое финансирование осуществляется за счёт средств гранты и привлеченных средств Фонда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Поддержка от бизнес-</a:t>
            </a:r>
            <a:r>
              <a:rPr lang="ru-RU" sz="1600" dirty="0" err="1"/>
              <a:t>партнёроа</a:t>
            </a:r>
            <a:r>
              <a:rPr lang="ru-RU" sz="1600" dirty="0"/>
              <a:t>.</a:t>
            </a:r>
          </a:p>
          <a:p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 Организационные: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Профессиональная команда Фонда: менеджеры проектов, медицинские эксперты, специалисты по фандрайзингу и коммуникациям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Налаженные партнёрские отношения с ведущими медицинскими учреждениями, лабораториями, НКО и волонтёрскими сообществами в России и за рубежом.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Поддержка со стороны бизнес-партнеров и государственных структур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452224" y="154056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406064" y="329055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236888" y="157616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6285693" y="4040543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7249666" y="1706291"/>
            <a:ext cx="46313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Информационные: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Разработанная коммуникационная стратегия продвижения темы донорства костного мозга в СМИ и социальных сетях.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Официальные сайты и действующие каналы коммуникации Фонда, включая новый тематический </a:t>
            </a:r>
            <a:r>
              <a:rPr lang="en-US" sz="1600" dirty="0"/>
              <a:t>Telegram-</a:t>
            </a:r>
            <a:r>
              <a:rPr lang="ru-RU" sz="1600" dirty="0"/>
              <a:t>канал </a:t>
            </a:r>
            <a:r>
              <a:rPr lang="en-US" sz="1600" dirty="0"/>
              <a:t>Be Match.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Поддержка крупных федеральных и региональных СМИ.</a:t>
            </a:r>
          </a:p>
          <a:p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Материально-технические: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Логистика мероприятий: договорённости с площадкой, подрядчиками, техническими службами для проведения конференции и церемонии награждения премии «Совпадение»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1913467"/>
            <a:ext cx="1384995" cy="13966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354623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1945794"/>
            <a:ext cx="408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Анна Андрюшкина, генеральный директор Национального регистра доноров костного мозга имени Васи Перевощикова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23025" y="3633049"/>
            <a:ext cx="408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Ольга Герова, медицинский директор</a:t>
            </a:r>
          </a:p>
          <a:p>
            <a:r>
              <a:rPr lang="ru-RU" sz="1400" dirty="0"/>
              <a:t>Национального регистра доноров костного мозга имени Васи Перевощикова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2439605" y="5542548"/>
            <a:ext cx="38643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Аниченкова</a:t>
            </a:r>
            <a:r>
              <a:rPr lang="ru-RU" sz="1400" dirty="0"/>
              <a:t> Анастасия Анатольевна, руководитель отдела  службы внешних коммуникаций</a:t>
            </a:r>
          </a:p>
          <a:p>
            <a:r>
              <a:rPr lang="ru-RU" sz="1400" dirty="0"/>
              <a:t>Национального регистра доноров костного мозга имени Васи Перевощикова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081681" y="2161237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Геранина Людмила, руководитель спецпроектов </a:t>
            </a:r>
          </a:p>
          <a:p>
            <a:r>
              <a:rPr lang="ru-RU" sz="1400" dirty="0"/>
              <a:t>Национального регистра доноров костного мозга имени Васи Перевощикова</a:t>
            </a:r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140695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1471629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1CFA9-A34E-FE06-D6D3-7EA84CE1EAB2}"/>
              </a:ext>
            </a:extLst>
          </p:cNvPr>
          <p:cNvSpPr txBox="1"/>
          <p:nvPr/>
        </p:nvSpPr>
        <p:spPr>
          <a:xfrm>
            <a:off x="8131326" y="3665048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Дербина Татьяна, эксперт службы внешних коммуникаций</a:t>
            </a:r>
          </a:p>
          <a:p>
            <a:r>
              <a:rPr lang="ru-RU" sz="1400" dirty="0"/>
              <a:t>Национального регистра доноров костного мозга имени Васи Перевощикова</a:t>
            </a:r>
          </a:p>
        </p:txBody>
      </p:sp>
      <p:sp>
        <p:nvSpPr>
          <p:cNvPr id="18" name="Овал 44">
            <a:extLst>
              <a:ext uri="{FF2B5EF4-FFF2-40B4-BE49-F238E27FC236}">
                <a16:creationId xmlns:a16="http://schemas.microsoft.com/office/drawing/2014/main" id="{807C1AED-D18A-12F3-CE92-A4C79982C01F}"/>
              </a:ext>
            </a:extLst>
          </p:cNvPr>
          <p:cNvSpPr/>
          <p:nvPr/>
        </p:nvSpPr>
        <p:spPr>
          <a:xfrm>
            <a:off x="718559" y="5263274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8CC4FD-949A-4443-B38A-A678F4C0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6" y="1827049"/>
            <a:ext cx="1306279" cy="16227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DFD521-2161-455E-9253-82C782070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56" y="5322225"/>
            <a:ext cx="1562969" cy="13849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EC6024-7759-473B-8584-D47F7BC4F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28" y="3519453"/>
            <a:ext cx="1438476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246993" y="324270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17776" y="1210238"/>
            <a:ext cx="11085645" cy="544847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48990" y="1273216"/>
            <a:ext cx="9557147" cy="181588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Нехватка доноров костного мозга в России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На сегодняшний день в регистре доноров костного мозга РФ состоят около </a:t>
            </a:r>
            <a:r>
              <a:rPr lang="ru-RU" sz="1600" b="1" dirty="0">
                <a:solidFill>
                  <a:schemeClr val="bg1"/>
                </a:solidFill>
              </a:rPr>
              <a:t>300 тысяч человек</a:t>
            </a:r>
            <a:r>
              <a:rPr lang="ru-RU" sz="1600" dirty="0">
                <a:solidFill>
                  <a:schemeClr val="bg1"/>
                </a:solidFill>
              </a:rPr>
              <a:t>, в то время как, например, в Германии — </a:t>
            </a:r>
            <a:r>
              <a:rPr lang="ru-RU" sz="1600" b="1" dirty="0">
                <a:solidFill>
                  <a:schemeClr val="bg1"/>
                </a:solidFill>
              </a:rPr>
              <a:t>более 11 миллионов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Для эффективной помощи пациентам с лейкозами и другими тяжёлыми заболеваниями требуется кратное увеличение числа зарегистрированных доноров.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Популяризация темы донорства и развитие неродственной трансплантации</a:t>
            </a:r>
            <a:r>
              <a:rPr lang="ru-RU" sz="1600" dirty="0">
                <a:solidFill>
                  <a:schemeClr val="bg1"/>
                </a:solidFill>
              </a:rPr>
              <a:t> остаются одной из ключевых задач здравоохранения и гражданского общества.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94832" y="3178644"/>
            <a:ext cx="9748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Отсутствие международного признания России как лидера в области донорства костного мозга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Несмотря на скромные количественные показатели, Россия благодаря усилиям Национального РДКМ стала </a:t>
            </a:r>
            <a:r>
              <a:rPr lang="ru-RU" sz="1600" b="1" dirty="0">
                <a:solidFill>
                  <a:schemeClr val="bg1"/>
                </a:solidFill>
              </a:rPr>
              <a:t>образцом организации эффективной системы донорства</a:t>
            </a:r>
            <a:r>
              <a:rPr lang="ru-RU" sz="1600" dirty="0">
                <a:solidFill>
                  <a:schemeClr val="bg1"/>
                </a:solidFill>
              </a:rPr>
              <a:t> и уже оказывает методологическую поддержку другим странам (Узбекистан, Кыргызстан и др.).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Однако на международной арене это достижение пока не получило достаточного публичного признания.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Проведение </a:t>
            </a:r>
            <a:r>
              <a:rPr lang="en-US" sz="1600" b="1" dirty="0">
                <a:solidFill>
                  <a:schemeClr val="bg1"/>
                </a:solidFill>
              </a:rPr>
              <a:t>III </a:t>
            </a:r>
            <a:r>
              <a:rPr lang="ru-RU" sz="1600" b="1" dirty="0">
                <a:solidFill>
                  <a:schemeClr val="bg1"/>
                </a:solidFill>
              </a:rPr>
              <a:t>Международной конференции</a:t>
            </a:r>
            <a:r>
              <a:rPr lang="ru-RU" sz="1600" dirty="0">
                <a:solidFill>
                  <a:schemeClr val="bg1"/>
                </a:solidFill>
              </a:rPr>
              <a:t> станет важным шагом к укреплению международного статуса России в гуманитарной сфере.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9495" y="5118199"/>
            <a:ext cx="9295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Необходимость привлечения молодого поколения и корпоративных партнёров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Для эффективного обновления регистра необходимо привлекать доноров </a:t>
            </a:r>
            <a:r>
              <a:rPr lang="ru-RU" sz="1600" b="1" dirty="0">
                <a:solidFill>
                  <a:schemeClr val="bg1"/>
                </a:solidFill>
              </a:rPr>
              <a:t>в возрасте до 35 лет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Формирование позитивного образа донорства через </a:t>
            </a:r>
            <a:r>
              <a:rPr lang="ru-RU" sz="1600" b="1" dirty="0">
                <a:solidFill>
                  <a:schemeClr val="bg1"/>
                </a:solidFill>
              </a:rPr>
              <a:t>премию «Совпадение» / </a:t>
            </a:r>
            <a:r>
              <a:rPr lang="en-US" sz="1600" b="1" dirty="0">
                <a:solidFill>
                  <a:schemeClr val="bg1"/>
                </a:solidFill>
              </a:rPr>
              <a:t>Be Match Award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 сотрудничество с блогерами и корпоративными спонсорами создаст условия для роста донорского движения среди молодёжи и повышения вовлечённости бизнеса в социально значимые проекты.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31262" y="140252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32868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43161" y="511819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522ADFD8-42AD-CA3E-4C66-045D9D1B217F}"/>
              </a:ext>
            </a:extLst>
          </p:cNvPr>
          <p:cNvSpPr txBox="1"/>
          <p:nvPr/>
        </p:nvSpPr>
        <p:spPr>
          <a:xfrm>
            <a:off x="739766" y="1610504"/>
            <a:ext cx="4785441" cy="17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Государственные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структуры</a:t>
            </a:r>
            <a:r>
              <a:rPr lang="en-US" sz="1899" b="1" spc="7" dirty="0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899" b="1" spc="7" dirty="0">
                <a:solidFill>
                  <a:srgbClr val="0F2F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ТОП-</a:t>
            </a:r>
            <a:r>
              <a:rPr lang="en-US" sz="1899" b="1" spc="7" dirty="0" err="1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спикеры</a:t>
            </a:r>
            <a:r>
              <a:rPr lang="en-US" sz="1899" spc="7" dirty="0">
                <a:solidFill>
                  <a:srgbClr val="3275C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из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Минздрава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РФ,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Минэкономразвития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Минпромторга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ФМБА,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Департамент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здравоохранения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Москвы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8842D392-B6F3-9106-12AA-FFA220CE40B8}"/>
              </a:ext>
            </a:extLst>
          </p:cNvPr>
          <p:cNvSpPr txBox="1"/>
          <p:nvPr/>
        </p:nvSpPr>
        <p:spPr>
          <a:xfrm>
            <a:off x="739766" y="3429000"/>
            <a:ext cx="4785441" cy="666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Медицинские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учреждения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1899" b="1" spc="7" dirty="0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ТОП-</a:t>
            </a:r>
            <a:r>
              <a:rPr lang="en-US" sz="1899" b="1" spc="7" dirty="0" err="1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эксперты</a:t>
            </a:r>
            <a:endParaRPr lang="en-US" sz="1899" b="1" spc="7" dirty="0">
              <a:solidFill>
                <a:srgbClr val="3275C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659"/>
              </a:lnSpc>
            </a:pP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трансплантационных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центров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0AB331FF-4369-0165-CB26-34405FA9087D}"/>
              </a:ext>
            </a:extLst>
          </p:cNvPr>
          <p:cNvSpPr txBox="1"/>
          <p:nvPr/>
        </p:nvSpPr>
        <p:spPr>
          <a:xfrm>
            <a:off x="739766" y="4483014"/>
            <a:ext cx="4785441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Международные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партнеры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1899" b="1" spc="7" dirty="0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10+ </a:t>
            </a:r>
            <a:r>
              <a:rPr lang="en-US" sz="1899" b="1" spc="7" dirty="0" err="1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стран</a:t>
            </a:r>
            <a:r>
              <a:rPr lang="en-US" sz="1899" b="1" spc="7" dirty="0">
                <a:solidFill>
                  <a:srgbClr val="0F2F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из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БРИКС, СНГ,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Азии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Африки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Латинской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Америки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7DB8733D-C44E-2245-3D68-F0129AE13D03}"/>
              </a:ext>
            </a:extLst>
          </p:cNvPr>
          <p:cNvSpPr txBox="1"/>
          <p:nvPr/>
        </p:nvSpPr>
        <p:spPr>
          <a:xfrm>
            <a:off x="6560073" y="1610504"/>
            <a:ext cx="4785441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Фармацевтические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компании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899" spc="7" dirty="0">
                <a:solidFill>
                  <a:srgbClr val="A72E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производители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препаратов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оборудования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лаборатории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D7BAAA93-C75D-76AF-7C5D-C59D129CFC7A}"/>
              </a:ext>
            </a:extLst>
          </p:cNvPr>
          <p:cNvSpPr txBox="1"/>
          <p:nvPr/>
        </p:nvSpPr>
        <p:spPr>
          <a:xfrm>
            <a:off x="6560073" y="3006972"/>
            <a:ext cx="4330665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Бизнес-сообщество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1899" b="1" spc="7" dirty="0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ТОП-</a:t>
            </a:r>
            <a:r>
              <a:rPr lang="en-US" sz="1899" b="1" spc="7" dirty="0" err="1">
                <a:solidFill>
                  <a:srgbClr val="3275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корпорации</a:t>
            </a:r>
            <a:r>
              <a:rPr lang="en-US" sz="1899" b="1" spc="7" dirty="0">
                <a:solidFill>
                  <a:srgbClr val="0F2F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страны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инвесторы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ответственный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бизнес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B80DEA8B-54F6-B932-8C12-99A400BE8D2E}"/>
              </a:ext>
            </a:extLst>
          </p:cNvPr>
          <p:cNvSpPr txBox="1"/>
          <p:nvPr/>
        </p:nvSpPr>
        <p:spPr>
          <a:xfrm>
            <a:off x="6560073" y="4534071"/>
            <a:ext cx="4330665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СМИ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  <a:r>
              <a:rPr lang="en-US" sz="1899" b="1" spc="7" dirty="0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99" b="1" spc="7" dirty="0" err="1">
                <a:solidFill>
                  <a:srgbClr val="A72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блогеры</a:t>
            </a:r>
            <a:r>
              <a:rPr lang="en-US" sz="1899" b="1" spc="7" dirty="0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899" spc="7" dirty="0">
                <a:solidFill>
                  <a:srgbClr val="FF575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федеральные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международные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медиа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лидеры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мнений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со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всеми</a:t>
            </a:r>
            <a:r>
              <a:rPr lang="en-US" sz="1899" spc="7" dirty="0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99" spc="7" dirty="0" err="1">
                <a:solidFill>
                  <a:srgbClr val="0F2F41"/>
                </a:solidFill>
                <a:latin typeface="Montserrat"/>
                <a:ea typeface="Montserrat"/>
                <a:cs typeface="Montserrat"/>
                <a:sym typeface="Montserrat"/>
              </a:rPr>
              <a:t>мира</a:t>
            </a:r>
            <a:endParaRPr lang="en-US" sz="1899" spc="7" dirty="0">
              <a:solidFill>
                <a:srgbClr val="0F2F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DADB5F3F-2ADA-9F75-66CB-5D4828FF04E0}"/>
              </a:ext>
            </a:extLst>
          </p:cNvPr>
          <p:cNvSpPr/>
          <p:nvPr/>
        </p:nvSpPr>
        <p:spPr>
          <a:xfrm>
            <a:off x="4361793" y="1785744"/>
            <a:ext cx="7315200" cy="3929594"/>
          </a:xfrm>
          <a:custGeom>
            <a:avLst/>
            <a:gdLst/>
            <a:ahLst/>
            <a:cxnLst/>
            <a:rect l="l" t="t" r="r" b="b"/>
            <a:pathLst>
              <a:path w="7315200" h="3929594">
                <a:moveTo>
                  <a:pt x="0" y="0"/>
                </a:moveTo>
                <a:lnTo>
                  <a:pt x="7315200" y="0"/>
                </a:lnTo>
                <a:lnTo>
                  <a:pt x="7315200" y="3929594"/>
                </a:lnTo>
                <a:lnTo>
                  <a:pt x="0" y="3929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515006" y="1142662"/>
            <a:ext cx="115088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находится на стадии </a:t>
            </a:r>
            <a:r>
              <a:rPr lang="ru-RU" sz="2000" b="1" dirty="0"/>
              <a:t>активной реализации</a:t>
            </a:r>
            <a:r>
              <a:rPr lang="ru-RU" sz="2000" dirty="0"/>
              <a:t>:</a:t>
            </a:r>
            <a:br>
              <a:rPr lang="ru-RU" sz="2000" dirty="0"/>
            </a:br>
            <a:endParaRPr lang="ru-RU" sz="2000" dirty="0"/>
          </a:p>
          <a:p>
            <a:r>
              <a:rPr lang="ru-RU" sz="1600" dirty="0"/>
              <a:t>🔹 </a:t>
            </a:r>
            <a:r>
              <a:rPr lang="ru-RU" sz="1600" b="1" dirty="0"/>
              <a:t>Разработана архитектура проекта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Полностью продумана концепция, структура и программа </a:t>
            </a:r>
            <a:r>
              <a:rPr lang="en-US" sz="1600" dirty="0"/>
              <a:t>III </a:t>
            </a:r>
            <a:r>
              <a:rPr lang="ru-RU" sz="1600" dirty="0"/>
              <a:t>Международной конференции и премии «Совпадение / </a:t>
            </a:r>
            <a:r>
              <a:rPr lang="en-US" sz="1600" dirty="0"/>
              <a:t>Be Match Award».</a:t>
            </a:r>
          </a:p>
          <a:p>
            <a:r>
              <a:rPr lang="ru-RU" sz="1600" dirty="0"/>
              <a:t>🔹 </a:t>
            </a:r>
            <a:r>
              <a:rPr lang="ru-RU" sz="1600" b="1" dirty="0"/>
              <a:t>Сформирована профессиональная команда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Определены и задействованы ответственные за организацию, фандрайзинг, медиа- и </a:t>
            </a:r>
            <a:r>
              <a:rPr lang="en-US" sz="1600" dirty="0"/>
              <a:t>PR-</a:t>
            </a:r>
            <a:r>
              <a:rPr lang="ru-RU" sz="1600" dirty="0"/>
              <a:t>направления.</a:t>
            </a:r>
          </a:p>
          <a:p>
            <a:r>
              <a:rPr lang="ru-RU" sz="1600" dirty="0"/>
              <a:t>🔹 </a:t>
            </a:r>
            <a:r>
              <a:rPr lang="ru-RU" sz="1600" b="1" dirty="0"/>
              <a:t>Определены ресурсы и источники продвижения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Имеется чёткий план привлечения финансовых, организационных и информационных ресурсов.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Разработана стратегия коммуникаций в СМИ и социальных сетях.</a:t>
            </a:r>
          </a:p>
          <a:p>
            <a:r>
              <a:rPr lang="ru-RU" sz="1600" dirty="0"/>
              <a:t>🔹 </a:t>
            </a:r>
            <a:r>
              <a:rPr lang="ru-RU" sz="1600" b="1" dirty="0"/>
              <a:t>Обеспечено международное участие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Получены предварительные подтверждения участия от представителей стран БРИКС, СНГ и международных организаций</a:t>
            </a:r>
            <a:endParaRPr lang="en-US" sz="1600" dirty="0"/>
          </a:p>
          <a:p>
            <a:r>
              <a:rPr lang="ru-RU" sz="1600" dirty="0"/>
              <a:t>🔹 </a:t>
            </a:r>
            <a:r>
              <a:rPr lang="ru-RU" sz="1600" b="1" dirty="0"/>
              <a:t>Проводится активная работа по привлечению партнёров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Ведутся переговоры с потенциальными спонсорами и информационными партнёрами.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Начато сотрудничество с крупными бизнес-структурами и некоммерческими организациями.</a:t>
            </a:r>
          </a:p>
          <a:p>
            <a:r>
              <a:rPr lang="ru-RU" sz="1600" dirty="0"/>
              <a:t>🔹 </a:t>
            </a:r>
            <a:r>
              <a:rPr lang="ru-RU" sz="1600" b="1" dirty="0"/>
              <a:t>Получено внешнее финансирование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Проект получил поддержку Фонда Президентских грантов.</a:t>
            </a:r>
          </a:p>
          <a:p>
            <a:endParaRPr lang="ru-RU" sz="1600" dirty="0"/>
          </a:p>
          <a:p>
            <a:r>
              <a:rPr lang="ru-RU" sz="1600" dirty="0"/>
              <a:t>🔹 </a:t>
            </a:r>
            <a:r>
              <a:rPr lang="ru-RU" sz="1600" b="1" dirty="0"/>
              <a:t>Созданы цифровые коммуникационные площадки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Запущены социальные сети и сайт конференции и премии для продвижения мероприятий и привлечения участников.</a:t>
            </a:r>
          </a:p>
          <a:p>
            <a:pPr>
              <a:spcBef>
                <a:spcPts val="1200"/>
              </a:spcBef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471010" y="362118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463285" y="457535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464761" y="554101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473224" y="362118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472932" y="456770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492256" y="54910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34745" y="1207815"/>
            <a:ext cx="111474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Миссия проекта: «Нанести Россию на карту мирового донорства костного мозга»</a:t>
            </a:r>
          </a:p>
          <a:p>
            <a:endParaRPr lang="ru-RU" sz="2000" dirty="0"/>
          </a:p>
          <a:p>
            <a:r>
              <a:rPr lang="ru-RU" sz="1600" dirty="0"/>
              <a:t>Сегодня Российская Федерация в лице Национального РДКМ является активным участником международного сообщества в сфере донорства костного мозга. Однако в настоящий момент Россия имеет возможность не просто участвовать, а </a:t>
            </a:r>
            <a:r>
              <a:rPr lang="ru-RU" sz="1600" b="1" dirty="0"/>
              <a:t>возглавить процесс развития</a:t>
            </a:r>
            <a:r>
              <a:rPr lang="ru-RU" sz="1600" dirty="0"/>
              <a:t> системы неродственного донорства в пространстве СНГ и стран БРИКС. </a:t>
            </a:r>
          </a:p>
          <a:p>
            <a:r>
              <a:rPr lang="ru-RU" sz="1600" dirty="0"/>
              <a:t>Проект призван использовать этот шанс для того, чтобы: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Повести за собой страны, находящиеся на начальных этапах развития трансплантационной системы.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Стать </a:t>
            </a:r>
            <a:r>
              <a:rPr lang="ru-RU" sz="1600" b="1" dirty="0"/>
              <a:t>образцом построения современной системы неродственного донорства</a:t>
            </a:r>
            <a:r>
              <a:rPr lang="ru-RU" sz="1600" dirty="0"/>
              <a:t> для новых международных партнёров.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 Усилить международное лидерство России в гуманитарной сфере здравоохранения.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138470" y="4660036"/>
            <a:ext cx="450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Собрать за одним столом всех участников экосистемы донорства: государство, бизнес, НКО и медицинское сообщество.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108462" y="3758901"/>
            <a:ext cx="5649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Обеспечить участие максимального числа заинтересованных зарубежных участников: страны БРИКС, СНГ, представители </a:t>
            </a:r>
            <a:r>
              <a:rPr lang="en-US" sz="1600" dirty="0"/>
              <a:t>WMDA </a:t>
            </a:r>
            <a:r>
              <a:rPr lang="ru-RU" sz="1600" dirty="0"/>
              <a:t>и других международных организаций).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097477" y="4662734"/>
            <a:ext cx="520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Обеспечить участие всех 4 целевых аудиторий в мероприятии для совместного обсуждения и выработки стратегий развития донорства костного мозга.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096000" y="5547876"/>
            <a:ext cx="5927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Провести церемонию вручения первой в России премии </a:t>
            </a:r>
            <a:r>
              <a:rPr lang="ru-RU" sz="1600" b="1" dirty="0"/>
              <a:t>«Совпадение» / </a:t>
            </a:r>
            <a:r>
              <a:rPr lang="en-US" sz="1600" b="1" dirty="0"/>
              <a:t>Be Match Award</a:t>
            </a:r>
            <a:r>
              <a:rPr lang="en-US" sz="1600" dirty="0"/>
              <a:t> </a:t>
            </a:r>
            <a:r>
              <a:rPr lang="ru-RU" sz="1600" dirty="0"/>
              <a:t>с привлечением </a:t>
            </a:r>
            <a:r>
              <a:rPr lang="ru-RU" sz="1600" b="1" dirty="0"/>
              <a:t>новых амбассадоров</a:t>
            </a:r>
            <a:r>
              <a:rPr lang="ru-RU" sz="1600" dirty="0"/>
              <a:t> проекта — лидеров мнений, представителей молодёжных сообществ, блогеров и корпоративных партнёров.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79FBE-D669-3B8B-0F4F-390AEF11C3DE}"/>
              </a:ext>
            </a:extLst>
          </p:cNvPr>
          <p:cNvSpPr txBox="1"/>
          <p:nvPr/>
        </p:nvSpPr>
        <p:spPr>
          <a:xfrm>
            <a:off x="1138470" y="3768758"/>
            <a:ext cx="441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Впервые привлечь широкое международное сообщество к участию в конференции.</a:t>
            </a:r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DDD62-9B6A-2998-B027-7D0C0FD681EF}"/>
              </a:ext>
            </a:extLst>
          </p:cNvPr>
          <p:cNvSpPr txBox="1"/>
          <p:nvPr/>
        </p:nvSpPr>
        <p:spPr>
          <a:xfrm>
            <a:off x="1091409" y="5761009"/>
            <a:ext cx="450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«Омолодить» тему донорства костного мозга, сделать её ближе к новой аудитории.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89" y="1197457"/>
            <a:ext cx="11267089" cy="190348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Организация и проведение </a:t>
            </a:r>
            <a:r>
              <a:rPr lang="en-US" b="1" dirty="0"/>
              <a:t>III </a:t>
            </a:r>
            <a:r>
              <a:rPr lang="ru-RU" b="1" dirty="0"/>
              <a:t>Международной конференции </a:t>
            </a:r>
          </a:p>
          <a:p>
            <a:pPr algn="ctr"/>
            <a:r>
              <a:rPr lang="ru-RU" b="1" dirty="0"/>
              <a:t>«Регистры доноров костного мозга: сегодня и завтра»</a:t>
            </a:r>
            <a:endParaRPr lang="ru-RU" dirty="0"/>
          </a:p>
          <a:p>
            <a:r>
              <a:rPr lang="ru-RU" dirty="0"/>
              <a:t>Дата: </a:t>
            </a:r>
            <a:r>
              <a:rPr lang="ru-RU" b="1" dirty="0"/>
              <a:t>11 сентября 2025 года</a:t>
            </a:r>
            <a:endParaRPr lang="ru-RU" dirty="0"/>
          </a:p>
          <a:p>
            <a:r>
              <a:rPr lang="ru-RU" dirty="0"/>
              <a:t>Место проведения: </a:t>
            </a:r>
            <a:r>
              <a:rPr lang="ru-RU" b="1" dirty="0"/>
              <a:t>Аналитический центр при Правительстве Российской Федерации (Москва)</a:t>
            </a:r>
            <a:endParaRPr lang="ru-RU" dirty="0"/>
          </a:p>
          <a:p>
            <a:r>
              <a:rPr lang="ru-RU" dirty="0"/>
              <a:t>Впервые конференция будет проведена с </a:t>
            </a:r>
            <a:r>
              <a:rPr lang="ru-RU" b="1" dirty="0"/>
              <a:t>широкомасштабным участием стран БРИКС</a:t>
            </a:r>
            <a:r>
              <a:rPr lang="ru-RU" dirty="0"/>
              <a:t>, стран СНГ и других международных партнёров, объединив государственные органы, бизнес, НКО и медицинское сообщество.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610812" y="3307989"/>
            <a:ext cx="11267089" cy="153331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Организация и проведение первой международной премии «Совпадение / </a:t>
            </a:r>
            <a:r>
              <a:rPr lang="en-US" b="1" dirty="0"/>
              <a:t>Be Match Award»</a:t>
            </a:r>
            <a:endParaRPr lang="en-US" dirty="0"/>
          </a:p>
          <a:p>
            <a:r>
              <a:rPr lang="ru-RU" dirty="0"/>
              <a:t>Премия будет вручаться представителям всех ключевых участников экосистемы донорства костного мозга: медицинским центрам, донорам, </a:t>
            </a:r>
            <a:r>
              <a:rPr lang="ru-RU" dirty="0" err="1"/>
              <a:t>пациентским</a:t>
            </a:r>
            <a:r>
              <a:rPr lang="ru-RU" dirty="0"/>
              <a:t> организациям, корпоративным партнёрам и волонтёрам.</a:t>
            </a:r>
          </a:p>
          <a:p>
            <a:r>
              <a:rPr lang="ru-RU" dirty="0"/>
              <a:t>Премия способствует популяризации донорства костного мозга и признанию лучших практик в этой области.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599088" y="5037224"/>
            <a:ext cx="11267089" cy="148680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международного сотрудничества и подписание меморандумов</a:t>
            </a:r>
            <a:endParaRPr lang="ru-RU" dirty="0"/>
          </a:p>
          <a:p>
            <a:r>
              <a:rPr lang="ru-RU" dirty="0"/>
              <a:t>По итогам Конференции и Премии планируется подписание </a:t>
            </a:r>
            <a:r>
              <a:rPr lang="ru-RU" b="1" dirty="0"/>
              <a:t>меморандумов о сотрудничестве</a:t>
            </a:r>
            <a:r>
              <a:rPr lang="ru-RU" dirty="0"/>
              <a:t> в сфере донорства костного мозга с ключевыми партнёрами из стран БРИКС и СНГ.</a:t>
            </a:r>
          </a:p>
          <a:p>
            <a:r>
              <a:rPr lang="ru-RU" dirty="0"/>
              <a:t>Это создаст основу для формирования устойчивого международного сотрудничества в области неродственного донорства.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423042" y="1472514"/>
            <a:ext cx="3707472" cy="46002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/>
              <a:t>Проект стартовал в конце 2024 года с формирования архитектуры </a:t>
            </a:r>
            <a:r>
              <a:rPr lang="en-US" sz="1600" dirty="0"/>
              <a:t>III </a:t>
            </a:r>
            <a:r>
              <a:rPr lang="ru-RU" sz="1600" dirty="0"/>
              <a:t>Международной конференции «Регистры доноров костного мозга: сегодня и завтра» и премии «Совпадение / </a:t>
            </a:r>
            <a:r>
              <a:rPr lang="en-US" sz="1600" dirty="0"/>
              <a:t>Be Match Award».</a:t>
            </a:r>
          </a:p>
          <a:p>
            <a:r>
              <a:rPr lang="ru-RU" sz="1600" dirty="0"/>
              <a:t>На первом этапе были определены </a:t>
            </a:r>
            <a:r>
              <a:rPr lang="ru-RU" sz="1600" b="1" dirty="0"/>
              <a:t>ключевые цели, целевые аудитории, партнерские направления </a:t>
            </a:r>
            <a:r>
              <a:rPr lang="ru-RU" sz="1600" dirty="0"/>
              <a:t>и разработан </a:t>
            </a:r>
            <a:r>
              <a:rPr lang="ru-RU" sz="1600" b="1" dirty="0"/>
              <a:t>предварительный план продвижения</a:t>
            </a:r>
            <a:r>
              <a:rPr lang="ru-RU" sz="1600" dirty="0"/>
              <a:t>.</a:t>
            </a:r>
          </a:p>
          <a:p>
            <a:r>
              <a:rPr lang="ru-RU" sz="1600" dirty="0"/>
              <a:t>Запуск сопровождался </a:t>
            </a:r>
            <a:r>
              <a:rPr lang="ru-RU" sz="1600" b="1" dirty="0"/>
              <a:t>формированием рабочей группы проекта, разработкой визуальной айдентики и запуском цифровых площадок для коммуникаций.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4341340" y="1027655"/>
            <a:ext cx="7638444" cy="551051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600" dirty="0"/>
              <a:t>Последовательность: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Старт проекта</a:t>
            </a:r>
            <a:endParaRPr lang="ru-RU" sz="1600" dirty="0"/>
          </a:p>
          <a:p>
            <a:r>
              <a:rPr lang="ru-RU" sz="1600" dirty="0"/>
              <a:t>Определение целей, задач, формата </a:t>
            </a:r>
            <a:r>
              <a:rPr lang="ru-RU" sz="1600" dirty="0" err="1"/>
              <a:t>мероприятий.Сбор</a:t>
            </a:r>
            <a:r>
              <a:rPr lang="ru-RU" sz="1600" dirty="0"/>
              <a:t> команды, распределение ролей.</a:t>
            </a:r>
          </a:p>
          <a:p>
            <a:r>
              <a:rPr lang="ru-RU" sz="1600" b="1" dirty="0"/>
              <a:t>2. Формирование международной повестки</a:t>
            </a:r>
            <a:endParaRPr lang="ru-RU" sz="1600" dirty="0"/>
          </a:p>
          <a:p>
            <a:r>
              <a:rPr lang="ru-RU" sz="1600" dirty="0"/>
              <a:t>Разработка программных документов конференции и </a:t>
            </a:r>
            <a:r>
              <a:rPr lang="ru-RU" sz="1600" dirty="0" err="1"/>
              <a:t>премии.Согласование</a:t>
            </a:r>
            <a:r>
              <a:rPr lang="ru-RU" sz="1600" dirty="0"/>
              <a:t> участия зарубежных гостей и организаций.</a:t>
            </a:r>
          </a:p>
          <a:p>
            <a:r>
              <a:rPr lang="ru-RU" sz="1600" b="1" dirty="0"/>
              <a:t>3. Создание инфраструктуры коммуникации</a:t>
            </a:r>
          </a:p>
          <a:p>
            <a:r>
              <a:rPr lang="ru-RU" sz="1600" dirty="0"/>
              <a:t>Запуск сайта, социальных сетей, </a:t>
            </a:r>
            <a:r>
              <a:rPr lang="en-US" sz="1600" dirty="0"/>
              <a:t>PR-</a:t>
            </a:r>
            <a:r>
              <a:rPr lang="ru-RU" sz="1600" dirty="0" err="1"/>
              <a:t>кампаний.Подготовка</a:t>
            </a:r>
            <a:r>
              <a:rPr lang="ru-RU" sz="1600" dirty="0"/>
              <a:t> медиаплана и контента.</a:t>
            </a:r>
          </a:p>
          <a:p>
            <a:r>
              <a:rPr lang="ru-RU" sz="1600" b="1" dirty="0"/>
              <a:t>4. Привлечение партнёров и финансирования</a:t>
            </a:r>
            <a:endParaRPr lang="ru-RU" sz="1600" dirty="0"/>
          </a:p>
          <a:p>
            <a:r>
              <a:rPr lang="ru-RU" sz="1600" dirty="0"/>
              <a:t>Проведение встреч и переговоров с бизнесом, НКО и госструктурами</a:t>
            </a:r>
          </a:p>
          <a:p>
            <a:r>
              <a:rPr lang="ru-RU" sz="1600" b="1" dirty="0"/>
              <a:t>5. Организация мероприятий</a:t>
            </a:r>
            <a:endParaRPr lang="ru-RU" sz="1600" dirty="0"/>
          </a:p>
          <a:p>
            <a:r>
              <a:rPr lang="ru-RU" sz="1600" dirty="0"/>
              <a:t>Подготовка логистики, площадок, программы форума и церемонии награждения. Работа со спикерами, регистрация участников.</a:t>
            </a:r>
          </a:p>
          <a:p>
            <a:r>
              <a:rPr lang="ru-RU" sz="1600" b="1" dirty="0"/>
              <a:t>6. Проведение мероприятий</a:t>
            </a:r>
            <a:endParaRPr lang="ru-RU" sz="1600" dirty="0"/>
          </a:p>
          <a:p>
            <a:r>
              <a:rPr lang="ru-RU" sz="1600" dirty="0"/>
              <a:t>11 сентября 2025 г. — конференция и премия «Совпадение / </a:t>
            </a:r>
            <a:r>
              <a:rPr lang="en-US" sz="1600" dirty="0"/>
              <a:t>Be Match Award».</a:t>
            </a:r>
          </a:p>
          <a:p>
            <a:r>
              <a:rPr lang="ru-RU" sz="1600" b="1" dirty="0"/>
              <a:t>7; Подведение итогов и развитие партнёрств</a:t>
            </a:r>
            <a:endParaRPr lang="ru-RU" sz="1600" dirty="0"/>
          </a:p>
          <a:p>
            <a:r>
              <a:rPr lang="ru-RU" sz="1600" dirty="0"/>
              <a:t>Подписание меморандумов о </a:t>
            </a:r>
            <a:r>
              <a:rPr lang="ru-RU" sz="1600" dirty="0" err="1"/>
              <a:t>сотрудничестве.Продолжение</a:t>
            </a:r>
            <a:r>
              <a:rPr lang="ru-RU" sz="1600" dirty="0"/>
              <a:t> информационной работы по итогам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133732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3" y="220864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22748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30045" y="450076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3" y="546114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12496" y="1188415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Проведение </a:t>
            </a:r>
            <a:r>
              <a:rPr lang="en-US" b="1" dirty="0"/>
              <a:t>III </a:t>
            </a:r>
            <a:r>
              <a:rPr lang="ru-RU" b="1" dirty="0"/>
              <a:t>Международной конференции и первой в России премии «Совпадение»</a:t>
            </a:r>
            <a:endParaRPr lang="ru-RU" dirty="0"/>
          </a:p>
          <a:p>
            <a:r>
              <a:rPr lang="ru-RU" dirty="0"/>
              <a:t>Более </a:t>
            </a:r>
            <a:r>
              <a:rPr lang="ru-RU" b="1" dirty="0"/>
              <a:t>300 участников</a:t>
            </a:r>
            <a:r>
              <a:rPr lang="ru-RU" dirty="0"/>
              <a:t> из России, стран БРИКС и СНГ (медицинские эксперты, НКО, бизнес).</a:t>
            </a:r>
          </a:p>
          <a:p>
            <a:r>
              <a:rPr lang="ru-RU" dirty="0"/>
              <a:t>Вручение премии лучшим практикам в области донорства костного мозга.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12496" y="2172625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Рост общественного интереса и повышение информированности о донорстве костного мозга</a:t>
            </a:r>
            <a:endParaRPr lang="ru-RU" dirty="0"/>
          </a:p>
          <a:p>
            <a:r>
              <a:rPr lang="ru-RU" dirty="0"/>
              <a:t>Охват проекта через СМИ и социальные сети — не менее </a:t>
            </a:r>
            <a:r>
              <a:rPr lang="ru-RU" b="1" dirty="0"/>
              <a:t>5 миллионов человек</a:t>
            </a:r>
            <a:r>
              <a:rPr lang="ru-RU" dirty="0"/>
              <a:t>.</a:t>
            </a:r>
          </a:p>
          <a:p>
            <a:r>
              <a:rPr lang="ru-RU" dirty="0"/>
              <a:t>Рост числа потенциальных доноров в регистре.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34382" y="3161881"/>
            <a:ext cx="1032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Формирование устойчивого сообщества амбассадоров донорства</a:t>
            </a:r>
            <a:endParaRPr lang="ru-RU" dirty="0"/>
          </a:p>
          <a:p>
            <a:r>
              <a:rPr lang="ru-RU" dirty="0"/>
              <a:t>Запуск постоянной коммуникационной платформы (</a:t>
            </a:r>
            <a:r>
              <a:rPr lang="en-US" dirty="0"/>
              <a:t>Telegram-</a:t>
            </a:r>
            <a:r>
              <a:rPr lang="ru-RU" dirty="0"/>
              <a:t>канал </a:t>
            </a:r>
            <a:r>
              <a:rPr lang="en-US" dirty="0"/>
              <a:t>Be Match</a:t>
            </a:r>
            <a:r>
              <a:rPr lang="ru-RU" dirty="0"/>
              <a:t>.</a:t>
            </a:r>
          </a:p>
          <a:p>
            <a:r>
              <a:rPr lang="ru-RU" dirty="0"/>
              <a:t>Вовлечение </a:t>
            </a:r>
            <a:r>
              <a:rPr lang="ru-RU" b="1" dirty="0"/>
              <a:t>новых амбассадоров</a:t>
            </a:r>
            <a:r>
              <a:rPr lang="ru-RU" dirty="0"/>
              <a:t> из числа волонтёров, представителей бизнеса, медицинского сообщества.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42781" y="4388575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Омоложение темы донорства костного мозга</a:t>
            </a:r>
            <a:endParaRPr lang="ru-RU" dirty="0"/>
          </a:p>
          <a:p>
            <a:r>
              <a:rPr lang="ru-RU" dirty="0"/>
              <a:t>Привлечение молодёжи и формирование нового поколения сторонников донорства через популяризацию темы и привлечение </a:t>
            </a:r>
            <a:r>
              <a:rPr lang="ru-RU" dirty="0" err="1"/>
              <a:t>блоггеров</a:t>
            </a:r>
            <a:r>
              <a:rPr lang="ru-RU" dirty="0"/>
              <a:t> и корпоративных партнеров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34382" y="5477337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Укрепление международного сотрудничества в сфере донорства</a:t>
            </a:r>
            <a:endParaRPr lang="ru-RU" dirty="0"/>
          </a:p>
          <a:p>
            <a:r>
              <a:rPr lang="ru-RU" dirty="0"/>
              <a:t>Установление прочных связей с международными организациями (</a:t>
            </a:r>
            <a:r>
              <a:rPr lang="en-US" dirty="0"/>
              <a:t>WMDA, </a:t>
            </a:r>
            <a:r>
              <a:rPr lang="ru-RU" dirty="0"/>
              <a:t>регистры БРИКС) и развитие совместных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1542684"/>
            <a:ext cx="5321064" cy="234155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Локация мероприятия</a:t>
            </a:r>
            <a:endParaRPr lang="ru-RU" dirty="0"/>
          </a:p>
          <a:p>
            <a:r>
              <a:rPr lang="ru-RU" dirty="0"/>
              <a:t>Забронирована площадка — Аналитический центр при Правительстве РФ </a:t>
            </a:r>
          </a:p>
          <a:p>
            <a:endParaRPr lang="ru-RU" dirty="0"/>
          </a:p>
          <a:p>
            <a:r>
              <a:rPr lang="ru-RU" dirty="0"/>
              <a:t>Конференция и премия «Совпадение / </a:t>
            </a:r>
            <a:r>
              <a:rPr lang="en-US" dirty="0"/>
              <a:t>Be Match Award» </a:t>
            </a:r>
            <a:r>
              <a:rPr lang="ru-RU" dirty="0"/>
              <a:t>состоятся </a:t>
            </a:r>
            <a:r>
              <a:rPr lang="ru-RU" b="1" dirty="0"/>
              <a:t>11 сентября 2025 года</a:t>
            </a:r>
            <a:r>
              <a:rPr lang="ru-RU" dirty="0"/>
              <a:t>.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6096000" y="1456015"/>
            <a:ext cx="5507422" cy="119323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СМИ: Основной </a:t>
            </a:r>
            <a:r>
              <a:rPr lang="ru-RU" dirty="0" err="1"/>
              <a:t>медиапартнёр</a:t>
            </a:r>
            <a:r>
              <a:rPr lang="ru-RU" dirty="0"/>
              <a:t> — </a:t>
            </a:r>
            <a:r>
              <a:rPr lang="ru-RU" b="1" dirty="0"/>
              <a:t>ИД «Коммерсант»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Анонс мероприятия в СМИ запланирован после </a:t>
            </a:r>
            <a:r>
              <a:rPr lang="ru-RU" b="1" dirty="0"/>
              <a:t>10 мая 2025 года</a:t>
            </a:r>
            <a:r>
              <a:rPr lang="ru-RU" dirty="0"/>
              <a:t>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634842" y="3933355"/>
            <a:ext cx="3931640" cy="278095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Партнёрства</a:t>
            </a:r>
          </a:p>
          <a:p>
            <a:r>
              <a:rPr lang="ru-RU" dirty="0"/>
              <a:t>Привлечено </a:t>
            </a:r>
            <a:r>
              <a:rPr lang="ru-RU" b="1" dirty="0"/>
              <a:t>7 партнёров и организаторов</a:t>
            </a:r>
            <a:r>
              <a:rPr lang="ru-RU" dirty="0"/>
              <a:t>.</a:t>
            </a:r>
          </a:p>
          <a:p>
            <a:r>
              <a:rPr lang="ru-RU" dirty="0"/>
              <a:t>Приглашены представители </a:t>
            </a:r>
            <a:r>
              <a:rPr lang="ru-RU" b="1" dirty="0"/>
              <a:t>10 стран-участников</a:t>
            </a:r>
            <a:r>
              <a:rPr lang="ru-RU" dirty="0"/>
              <a:t> конференции.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Финансирование</a:t>
            </a:r>
            <a:endParaRPr lang="ru-RU" dirty="0"/>
          </a:p>
          <a:p>
            <a:r>
              <a:rPr lang="ru-RU" dirty="0"/>
              <a:t>Получен грант, покрывающий </a:t>
            </a:r>
            <a:r>
              <a:rPr lang="ru-RU" b="1" dirty="0"/>
              <a:t>70% бюджета мероприятия</a:t>
            </a:r>
            <a:r>
              <a:rPr lang="ru-RU" dirty="0"/>
              <a:t>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6096001" y="2806593"/>
            <a:ext cx="5560378" cy="10976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Соц. Сети: Запущен </a:t>
            </a:r>
            <a:r>
              <a:rPr lang="en-US" b="1" dirty="0"/>
              <a:t>Telegram-</a:t>
            </a:r>
            <a:r>
              <a:rPr lang="ru-RU" b="1" dirty="0"/>
              <a:t>канал</a:t>
            </a:r>
            <a:r>
              <a:rPr lang="ru-RU" dirty="0"/>
              <a:t> проекта.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Сайт мероприятия готовится к запуску к </a:t>
            </a:r>
            <a:r>
              <a:rPr lang="ru-RU" b="1" dirty="0"/>
              <a:t>1 мая 2025 года</a:t>
            </a:r>
            <a:r>
              <a:rPr lang="ru-RU" dirty="0"/>
              <a:t>.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70DA054E-B1F8-2436-D2B0-8B37A25CD393}"/>
              </a:ext>
            </a:extLst>
          </p:cNvPr>
          <p:cNvSpPr/>
          <p:nvPr/>
        </p:nvSpPr>
        <p:spPr>
          <a:xfrm>
            <a:off x="7372404" y="3754860"/>
            <a:ext cx="1837693" cy="1235400"/>
          </a:xfrm>
          <a:custGeom>
            <a:avLst/>
            <a:gdLst/>
            <a:ahLst/>
            <a:cxnLst/>
            <a:rect l="l" t="t" r="r" b="b"/>
            <a:pathLst>
              <a:path w="3303008" h="2793443">
                <a:moveTo>
                  <a:pt x="0" y="0"/>
                </a:moveTo>
                <a:lnTo>
                  <a:pt x="3303007" y="0"/>
                </a:lnTo>
                <a:lnTo>
                  <a:pt x="3303007" y="2793443"/>
                </a:lnTo>
                <a:lnTo>
                  <a:pt x="0" y="2793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072AB842-2300-90F6-3CA4-90655F524896}"/>
              </a:ext>
            </a:extLst>
          </p:cNvPr>
          <p:cNvSpPr/>
          <p:nvPr/>
        </p:nvSpPr>
        <p:spPr>
          <a:xfrm>
            <a:off x="5107280" y="5389716"/>
            <a:ext cx="1938285" cy="1104870"/>
          </a:xfrm>
          <a:custGeom>
            <a:avLst/>
            <a:gdLst/>
            <a:ahLst/>
            <a:cxnLst/>
            <a:rect l="l" t="t" r="r" b="b"/>
            <a:pathLst>
              <a:path w="3403733" h="1893327">
                <a:moveTo>
                  <a:pt x="0" y="0"/>
                </a:moveTo>
                <a:lnTo>
                  <a:pt x="3403733" y="0"/>
                </a:lnTo>
                <a:lnTo>
                  <a:pt x="3403733" y="1893327"/>
                </a:lnTo>
                <a:lnTo>
                  <a:pt x="0" y="1893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1704F8EE-46C0-F3F9-A3AA-4ECF4A46FCE4}"/>
              </a:ext>
            </a:extLst>
          </p:cNvPr>
          <p:cNvSpPr/>
          <p:nvPr/>
        </p:nvSpPr>
        <p:spPr>
          <a:xfrm>
            <a:off x="9529450" y="3884236"/>
            <a:ext cx="1630921" cy="1064500"/>
          </a:xfrm>
          <a:custGeom>
            <a:avLst/>
            <a:gdLst/>
            <a:ahLst/>
            <a:cxnLst/>
            <a:rect l="l" t="t" r="r" b="b"/>
            <a:pathLst>
              <a:path w="3072472" h="2188616">
                <a:moveTo>
                  <a:pt x="0" y="0"/>
                </a:moveTo>
                <a:lnTo>
                  <a:pt x="3072473" y="0"/>
                </a:lnTo>
                <a:lnTo>
                  <a:pt x="3072473" y="2188615"/>
                </a:lnTo>
                <a:lnTo>
                  <a:pt x="0" y="2188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996" t="-7677" r="-30766"/>
            </a:stretch>
          </a:blipFill>
        </p:spPr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F0C9A6A7-D39A-7AF8-9CBC-20996141C754}"/>
              </a:ext>
            </a:extLst>
          </p:cNvPr>
          <p:cNvSpPr/>
          <p:nvPr/>
        </p:nvSpPr>
        <p:spPr>
          <a:xfrm>
            <a:off x="10267215" y="5509846"/>
            <a:ext cx="839600" cy="709742"/>
          </a:xfrm>
          <a:custGeom>
            <a:avLst/>
            <a:gdLst/>
            <a:ahLst/>
            <a:cxnLst/>
            <a:rect l="l" t="t" r="r" b="b"/>
            <a:pathLst>
              <a:path w="1810498" h="1810498">
                <a:moveTo>
                  <a:pt x="0" y="0"/>
                </a:moveTo>
                <a:lnTo>
                  <a:pt x="1810498" y="0"/>
                </a:lnTo>
                <a:lnTo>
                  <a:pt x="1810498" y="1810498"/>
                </a:lnTo>
                <a:lnTo>
                  <a:pt x="0" y="1810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C56144B8-3E36-82E3-E858-EBD5CFB1FB7F}"/>
              </a:ext>
            </a:extLst>
          </p:cNvPr>
          <p:cNvSpPr/>
          <p:nvPr/>
        </p:nvSpPr>
        <p:spPr>
          <a:xfrm>
            <a:off x="4959031" y="3904242"/>
            <a:ext cx="2330523" cy="841214"/>
          </a:xfrm>
          <a:custGeom>
            <a:avLst/>
            <a:gdLst/>
            <a:ahLst/>
            <a:cxnLst/>
            <a:rect l="l" t="t" r="r" b="b"/>
            <a:pathLst>
              <a:path w="4532610" h="1552419">
                <a:moveTo>
                  <a:pt x="0" y="0"/>
                </a:moveTo>
                <a:lnTo>
                  <a:pt x="4532610" y="0"/>
                </a:lnTo>
                <a:lnTo>
                  <a:pt x="4532610" y="1552419"/>
                </a:lnTo>
                <a:lnTo>
                  <a:pt x="0" y="1552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3BB798B-12A2-D43E-3B7B-220D147B0A86}"/>
              </a:ext>
            </a:extLst>
          </p:cNvPr>
          <p:cNvSpPr/>
          <p:nvPr/>
        </p:nvSpPr>
        <p:spPr>
          <a:xfrm>
            <a:off x="4997665" y="5045975"/>
            <a:ext cx="2469931" cy="288026"/>
          </a:xfrm>
          <a:custGeom>
            <a:avLst/>
            <a:gdLst/>
            <a:ahLst/>
            <a:cxnLst/>
            <a:rect l="l" t="t" r="r" b="b"/>
            <a:pathLst>
              <a:path w="3567012" h="517150">
                <a:moveTo>
                  <a:pt x="0" y="0"/>
                </a:moveTo>
                <a:lnTo>
                  <a:pt x="3567012" y="0"/>
                </a:lnTo>
                <a:lnTo>
                  <a:pt x="3567012" y="517151"/>
                </a:lnTo>
                <a:lnTo>
                  <a:pt x="0" y="5171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60DF7A66-E0DA-F530-9A95-4300075C75E8}"/>
              </a:ext>
            </a:extLst>
          </p:cNvPr>
          <p:cNvSpPr/>
          <p:nvPr/>
        </p:nvSpPr>
        <p:spPr>
          <a:xfrm>
            <a:off x="7786949" y="4930380"/>
            <a:ext cx="1837693" cy="288027"/>
          </a:xfrm>
          <a:custGeom>
            <a:avLst/>
            <a:gdLst/>
            <a:ahLst/>
            <a:cxnLst/>
            <a:rect l="l" t="t" r="r" b="b"/>
            <a:pathLst>
              <a:path w="3372503" h="611266">
                <a:moveTo>
                  <a:pt x="0" y="0"/>
                </a:moveTo>
                <a:lnTo>
                  <a:pt x="3372503" y="0"/>
                </a:lnTo>
                <a:lnTo>
                  <a:pt x="3372503" y="611266"/>
                </a:lnTo>
                <a:lnTo>
                  <a:pt x="0" y="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A9CFFCD7-5909-4218-CEB0-4BCAA23F2D2E}"/>
              </a:ext>
            </a:extLst>
          </p:cNvPr>
          <p:cNvSpPr/>
          <p:nvPr/>
        </p:nvSpPr>
        <p:spPr>
          <a:xfrm>
            <a:off x="7622116" y="5753045"/>
            <a:ext cx="2252550" cy="288027"/>
          </a:xfrm>
          <a:custGeom>
            <a:avLst/>
            <a:gdLst/>
            <a:ahLst/>
            <a:cxnLst/>
            <a:rect l="l" t="t" r="r" b="b"/>
            <a:pathLst>
              <a:path w="3815473" h="534166">
                <a:moveTo>
                  <a:pt x="0" y="0"/>
                </a:moveTo>
                <a:lnTo>
                  <a:pt x="3815472" y="0"/>
                </a:lnTo>
                <a:lnTo>
                  <a:pt x="3815472" y="534166"/>
                </a:lnTo>
                <a:lnTo>
                  <a:pt x="0" y="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1726</Words>
  <Application>Microsoft Office PowerPoint</Application>
  <PresentationFormat>Широкоэкранный</PresentationFormat>
  <Paragraphs>181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Dita Sweet</vt:lpstr>
      <vt:lpstr>Montserrat</vt:lpstr>
      <vt:lpstr>Montserrat Bold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Ольга Герова</cp:lastModifiedBy>
  <cp:revision>22</cp:revision>
  <dcterms:created xsi:type="dcterms:W3CDTF">2025-03-26T12:04:55Z</dcterms:created>
  <dcterms:modified xsi:type="dcterms:W3CDTF">2025-04-27T09:21:33Z</dcterms:modified>
</cp:coreProperties>
</file>