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63" r:id="rId4"/>
    <p:sldId id="279" r:id="rId5"/>
    <p:sldId id="273" r:id="rId6"/>
    <p:sldId id="272"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010"/>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10" d="100"/>
          <a:sy n="110" d="100"/>
        </p:scale>
        <p:origin x="1650" y="78"/>
      </p:cViewPr>
      <p:guideLst>
        <p:guide orient="horz" pos="2123"/>
        <p:guide pos="28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33D331-258D-4BF6-9BB8-1E33A1B7EF3E}" type="doc">
      <dgm:prSet loTypeId="urn:microsoft.com/office/officeart/2005/8/layout/venn2" loCatId="relationship" qsTypeId="urn:microsoft.com/office/officeart/2005/8/quickstyle/simple5#2" qsCatId="simple" csTypeId="urn:microsoft.com/office/officeart/2005/8/colors/colorful1#2" csCatId="colorful" phldr="1"/>
      <dgm:spPr/>
      <dgm:t>
        <a:bodyPr/>
        <a:lstStyle/>
        <a:p>
          <a:endParaRPr lang="ru-RU"/>
        </a:p>
      </dgm:t>
    </dgm:pt>
    <dgm:pt modelId="{4A9BE3AD-FFE5-4395-B691-A3166396B816}">
      <dgm:prSet phldrT="[Текст]" custT="1"/>
      <dgm:spPr>
        <a:scene3d>
          <a:camera prst="orthographicFront"/>
          <a:lightRig rig="threePt" dir="t">
            <a:rot lat="0" lon="0" rev="20400000"/>
          </a:lightRig>
        </a:scene3d>
        <a:sp3d>
          <a:bevelT/>
        </a:sp3d>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Осознание необходимости и убежденности</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21CA4F5-BC5E-4D69-AE1E-FD7393AD66B6}" type="parTrans" cxnId="{138DEA8A-DAB0-457E-B9A1-FE1F84B06164}">
      <dgm:prSet/>
      <dgm:spPr/>
      <dgm:t>
        <a:bodyPr/>
        <a:lstStyle/>
        <a:p>
          <a:endParaRPr lang="ru-RU"/>
        </a:p>
      </dgm:t>
    </dgm:pt>
    <dgm:pt modelId="{FD28605D-319E-494B-9C15-97CF65FF3C34}" type="sibTrans" cxnId="{138DEA8A-DAB0-457E-B9A1-FE1F84B06164}">
      <dgm:prSet/>
      <dgm:spPr/>
      <dgm:t>
        <a:bodyPr/>
        <a:lstStyle/>
        <a:p>
          <a:endParaRPr lang="ru-RU"/>
        </a:p>
      </dgm:t>
    </dgm:pt>
    <dgm:pt modelId="{9ABB0DD6-883E-4228-A8F9-653AE431C64D}">
      <dgm:prSet phldrT="[Текст]" custT="1"/>
      <dgm:spPr>
        <a:scene3d>
          <a:camera prst="isometricOffAxis2Left"/>
          <a:lightRig rig="threePt" dir="t">
            <a:rot lat="0" lon="0" rev="20400000"/>
          </a:lightRig>
        </a:scene3d>
        <a:sp3d contourW="6350">
          <a:bevelT w="41275" h="19050" prst="angle"/>
          <a:contourClr>
            <a:schemeClr val="accent3">
              <a:hueOff val="0"/>
              <a:satOff val="0"/>
              <a:lumOff val="0"/>
              <a:alphaOff val="0"/>
              <a:shade val="25000"/>
              <a:satMod val="150000"/>
            </a:schemeClr>
          </a:contourClr>
        </a:sp3d>
      </dgm:spPr>
      <dgm:t>
        <a:bodyPr/>
        <a:lstStyle/>
        <a:p>
          <a:r>
            <a:rPr lang="ru-RU" sz="1800" b="1" dirty="0" smtClean="0">
              <a:solidFill>
                <a:schemeClr val="tx1"/>
              </a:solidFill>
              <a:latin typeface="Times New Roman" panose="02020603050405020304" pitchFamily="18" charset="0"/>
              <a:cs typeface="Times New Roman" panose="02020603050405020304" pitchFamily="18" charset="0"/>
            </a:rPr>
            <a:t>Личная заинтересованность</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E6BD0A19-F932-4899-BBFE-3BEF810DA988}" type="parTrans" cxnId="{D8BF94E0-EC42-4742-BDF7-87F9D3F92E6E}">
      <dgm:prSet/>
      <dgm:spPr/>
      <dgm:t>
        <a:bodyPr/>
        <a:lstStyle/>
        <a:p>
          <a:endParaRPr lang="ru-RU"/>
        </a:p>
      </dgm:t>
    </dgm:pt>
    <dgm:pt modelId="{3A457F75-4CE8-4DA8-AF70-EB2995B7F162}" type="sibTrans" cxnId="{D8BF94E0-EC42-4742-BDF7-87F9D3F92E6E}">
      <dgm:prSet/>
      <dgm:spPr/>
      <dgm:t>
        <a:bodyPr/>
        <a:lstStyle/>
        <a:p>
          <a:endParaRPr lang="ru-RU"/>
        </a:p>
      </dgm:t>
    </dgm:pt>
    <dgm:pt modelId="{CB3713E8-8552-42A7-BF65-AFA65C319A5F}">
      <dgm:prSet phldrT="[Текст]" custT="1"/>
      <dgm:spPr>
        <a:scene3d>
          <a:camera prst="isometricOffAxis1Right"/>
          <a:lightRig rig="threePt" dir="t">
            <a:rot lat="0" lon="0" rev="20400000"/>
          </a:lightRig>
        </a:scene3d>
        <a:sp3d contourW="6350">
          <a:bevelT w="41275" h="19050" prst="angle"/>
          <a:contourClr>
            <a:schemeClr val="accent4">
              <a:hueOff val="0"/>
              <a:satOff val="0"/>
              <a:lumOff val="0"/>
              <a:alphaOff val="0"/>
              <a:shade val="25000"/>
              <a:satMod val="150000"/>
            </a:schemeClr>
          </a:contourClr>
        </a:sp3d>
      </dgm:spPr>
      <dgm:t>
        <a:bodyPr/>
        <a:lstStyle/>
        <a:p>
          <a:r>
            <a:rPr lang="ru-RU" sz="1800" b="1" dirty="0" smtClean="0">
              <a:solidFill>
                <a:schemeClr val="tx1"/>
              </a:solidFill>
              <a:latin typeface="Times New Roman" panose="02020603050405020304" pitchFamily="18" charset="0"/>
              <a:cs typeface="Times New Roman" panose="02020603050405020304" pitchFamily="18" charset="0"/>
            </a:rPr>
            <a:t>понятность</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30125474-5FDE-45D4-A5F2-B0454CFCD1E8}" type="parTrans" cxnId="{45B9EB88-75FE-4C2E-B23E-71171F3E282F}">
      <dgm:prSet/>
      <dgm:spPr/>
      <dgm:t>
        <a:bodyPr/>
        <a:lstStyle/>
        <a:p>
          <a:endParaRPr lang="ru-RU"/>
        </a:p>
      </dgm:t>
    </dgm:pt>
    <dgm:pt modelId="{B9E02994-A075-4103-AB59-9583578BB027}" type="sibTrans" cxnId="{45B9EB88-75FE-4C2E-B23E-71171F3E282F}">
      <dgm:prSet/>
      <dgm:spPr/>
      <dgm:t>
        <a:bodyPr/>
        <a:lstStyle/>
        <a:p>
          <a:endParaRPr lang="ru-RU"/>
        </a:p>
      </dgm:t>
    </dgm:pt>
    <dgm:pt modelId="{3DB6735A-8DDF-4168-98DE-918097AD9A2D}">
      <dgm:prSet phldrT="[Текст]" custT="1"/>
      <dgm:spPr>
        <a:scene3d>
          <a:camera prst="isometricOffAxis2Left"/>
          <a:lightRig rig="threePt" dir="t">
            <a:rot lat="0" lon="0" rev="20400000"/>
          </a:lightRig>
        </a:scene3d>
        <a:sp3d contourW="6350">
          <a:bevelT w="41275" h="19050" prst="angle"/>
          <a:contourClr>
            <a:schemeClr val="accent5">
              <a:hueOff val="0"/>
              <a:satOff val="0"/>
              <a:lumOff val="0"/>
              <a:alphaOff val="0"/>
              <a:shade val="25000"/>
              <a:satMod val="150000"/>
            </a:schemeClr>
          </a:contourClr>
        </a:sp3d>
      </dgm:spPr>
      <dgm:t>
        <a:bodyPr/>
        <a:lstStyle/>
        <a:p>
          <a:r>
            <a:rPr lang="ru-RU" sz="1800" b="1" dirty="0" smtClean="0">
              <a:solidFill>
                <a:schemeClr val="tx1"/>
              </a:solidFill>
              <a:latin typeface="Times New Roman" panose="02020603050405020304" pitchFamily="18" charset="0"/>
              <a:cs typeface="Times New Roman" panose="02020603050405020304" pitchFamily="18" charset="0"/>
            </a:rPr>
            <a:t>доступность</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BF708DD5-97C6-4813-B9D3-778C19C43D36}" type="parTrans" cxnId="{9819A867-369C-4C10-AA24-C49B273666EE}">
      <dgm:prSet/>
      <dgm:spPr/>
      <dgm:t>
        <a:bodyPr/>
        <a:lstStyle/>
        <a:p>
          <a:endParaRPr lang="ru-RU"/>
        </a:p>
      </dgm:t>
    </dgm:pt>
    <dgm:pt modelId="{B435D0CB-0B45-4CF8-B7E1-5F8A27B0E412}" type="sibTrans" cxnId="{9819A867-369C-4C10-AA24-C49B273666EE}">
      <dgm:prSet/>
      <dgm:spPr/>
      <dgm:t>
        <a:bodyPr/>
        <a:lstStyle/>
        <a:p>
          <a:endParaRPr lang="ru-RU"/>
        </a:p>
      </dgm:t>
    </dgm:pt>
    <dgm:pt modelId="{9BF14472-53D8-4242-83B3-C238D9D7B9ED}" type="pres">
      <dgm:prSet presAssocID="{8933D331-258D-4BF6-9BB8-1E33A1B7EF3E}" presName="Name0" presStyleCnt="0">
        <dgm:presLayoutVars>
          <dgm:chMax val="7"/>
          <dgm:resizeHandles val="exact"/>
        </dgm:presLayoutVars>
      </dgm:prSet>
      <dgm:spPr/>
      <dgm:t>
        <a:bodyPr/>
        <a:lstStyle/>
        <a:p>
          <a:endParaRPr lang="ru-RU"/>
        </a:p>
      </dgm:t>
    </dgm:pt>
    <dgm:pt modelId="{D3302370-E00F-478D-AF8F-8520D80934ED}" type="pres">
      <dgm:prSet presAssocID="{8933D331-258D-4BF6-9BB8-1E33A1B7EF3E}" presName="comp1" presStyleCnt="0"/>
      <dgm:spPr/>
    </dgm:pt>
    <dgm:pt modelId="{50C2E5B2-119E-4FBF-AF45-03FEDA82FC0F}" type="pres">
      <dgm:prSet presAssocID="{8933D331-258D-4BF6-9BB8-1E33A1B7EF3E}" presName="circle1" presStyleLbl="node1" presStyleIdx="0" presStyleCnt="4" custScaleX="114260"/>
      <dgm:spPr/>
      <dgm:t>
        <a:bodyPr/>
        <a:lstStyle/>
        <a:p>
          <a:endParaRPr lang="ru-RU"/>
        </a:p>
      </dgm:t>
    </dgm:pt>
    <dgm:pt modelId="{1F11D325-DEAB-4B8D-A72F-929826B63BE8}" type="pres">
      <dgm:prSet presAssocID="{8933D331-258D-4BF6-9BB8-1E33A1B7EF3E}" presName="c1text" presStyleLbl="node1" presStyleIdx="0" presStyleCnt="4">
        <dgm:presLayoutVars>
          <dgm:bulletEnabled val="1"/>
        </dgm:presLayoutVars>
      </dgm:prSet>
      <dgm:spPr/>
      <dgm:t>
        <a:bodyPr/>
        <a:lstStyle/>
        <a:p>
          <a:endParaRPr lang="ru-RU"/>
        </a:p>
      </dgm:t>
    </dgm:pt>
    <dgm:pt modelId="{6F900627-5575-4395-B4BE-C26943E2B83B}" type="pres">
      <dgm:prSet presAssocID="{8933D331-258D-4BF6-9BB8-1E33A1B7EF3E}" presName="comp2" presStyleCnt="0"/>
      <dgm:spPr/>
    </dgm:pt>
    <dgm:pt modelId="{AC869981-8DEB-4A65-8754-A63D03959A8D}" type="pres">
      <dgm:prSet presAssocID="{8933D331-258D-4BF6-9BB8-1E33A1B7EF3E}" presName="circle2" presStyleLbl="node1" presStyleIdx="1" presStyleCnt="4"/>
      <dgm:spPr/>
      <dgm:t>
        <a:bodyPr/>
        <a:lstStyle/>
        <a:p>
          <a:endParaRPr lang="ru-RU"/>
        </a:p>
      </dgm:t>
    </dgm:pt>
    <dgm:pt modelId="{A04F3F79-BE9A-4EE2-8CBF-968C9FCE5F4A}" type="pres">
      <dgm:prSet presAssocID="{8933D331-258D-4BF6-9BB8-1E33A1B7EF3E}" presName="c2text" presStyleLbl="node1" presStyleIdx="1" presStyleCnt="4">
        <dgm:presLayoutVars>
          <dgm:bulletEnabled val="1"/>
        </dgm:presLayoutVars>
      </dgm:prSet>
      <dgm:spPr/>
      <dgm:t>
        <a:bodyPr/>
        <a:lstStyle/>
        <a:p>
          <a:endParaRPr lang="ru-RU"/>
        </a:p>
      </dgm:t>
    </dgm:pt>
    <dgm:pt modelId="{EFF4E839-D6AD-4363-BEA4-671DD7576EF3}" type="pres">
      <dgm:prSet presAssocID="{8933D331-258D-4BF6-9BB8-1E33A1B7EF3E}" presName="comp3" presStyleCnt="0"/>
      <dgm:spPr/>
    </dgm:pt>
    <dgm:pt modelId="{CFE7A11D-7961-4704-83C4-C37D45B903D1}" type="pres">
      <dgm:prSet presAssocID="{8933D331-258D-4BF6-9BB8-1E33A1B7EF3E}" presName="circle3" presStyleLbl="node1" presStyleIdx="2" presStyleCnt="4" custLinFactNeighborX="-4158" custLinFactNeighborY="1926"/>
      <dgm:spPr/>
      <dgm:t>
        <a:bodyPr/>
        <a:lstStyle/>
        <a:p>
          <a:endParaRPr lang="ru-RU"/>
        </a:p>
      </dgm:t>
    </dgm:pt>
    <dgm:pt modelId="{0CC18663-9DB1-47D6-8BB9-F6B3CD6CBFFA}" type="pres">
      <dgm:prSet presAssocID="{8933D331-258D-4BF6-9BB8-1E33A1B7EF3E}" presName="c3text" presStyleLbl="node1" presStyleIdx="2" presStyleCnt="4">
        <dgm:presLayoutVars>
          <dgm:bulletEnabled val="1"/>
        </dgm:presLayoutVars>
      </dgm:prSet>
      <dgm:spPr/>
      <dgm:t>
        <a:bodyPr/>
        <a:lstStyle/>
        <a:p>
          <a:endParaRPr lang="ru-RU"/>
        </a:p>
      </dgm:t>
    </dgm:pt>
    <dgm:pt modelId="{A1144028-A4C0-4363-931C-FD201288BB85}" type="pres">
      <dgm:prSet presAssocID="{8933D331-258D-4BF6-9BB8-1E33A1B7EF3E}" presName="comp4" presStyleCnt="0"/>
      <dgm:spPr/>
    </dgm:pt>
    <dgm:pt modelId="{CF7ED015-EA79-4C23-91B5-C006951A539F}" type="pres">
      <dgm:prSet presAssocID="{8933D331-258D-4BF6-9BB8-1E33A1B7EF3E}" presName="circle4" presStyleLbl="node1" presStyleIdx="3" presStyleCnt="4"/>
      <dgm:spPr/>
      <dgm:t>
        <a:bodyPr/>
        <a:lstStyle/>
        <a:p>
          <a:endParaRPr lang="ru-RU"/>
        </a:p>
      </dgm:t>
    </dgm:pt>
    <dgm:pt modelId="{D991B9DE-6423-45FD-B6B8-5CC43A97167F}" type="pres">
      <dgm:prSet presAssocID="{8933D331-258D-4BF6-9BB8-1E33A1B7EF3E}" presName="c4text" presStyleLbl="node1" presStyleIdx="3" presStyleCnt="4">
        <dgm:presLayoutVars>
          <dgm:bulletEnabled val="1"/>
        </dgm:presLayoutVars>
      </dgm:prSet>
      <dgm:spPr/>
      <dgm:t>
        <a:bodyPr/>
        <a:lstStyle/>
        <a:p>
          <a:endParaRPr lang="ru-RU"/>
        </a:p>
      </dgm:t>
    </dgm:pt>
  </dgm:ptLst>
  <dgm:cxnLst>
    <dgm:cxn modelId="{032145F6-8E3A-41B7-BBAC-1EA1C85D007D}" type="presOf" srcId="{9ABB0DD6-883E-4228-A8F9-653AE431C64D}" destId="{AC869981-8DEB-4A65-8754-A63D03959A8D}" srcOrd="0" destOrd="0" presId="urn:microsoft.com/office/officeart/2005/8/layout/venn2"/>
    <dgm:cxn modelId="{EA0760E8-326F-4CB4-96F7-784A02F8F01D}" type="presOf" srcId="{CB3713E8-8552-42A7-BF65-AFA65C319A5F}" destId="{CFE7A11D-7961-4704-83C4-C37D45B903D1}" srcOrd="0" destOrd="0" presId="urn:microsoft.com/office/officeart/2005/8/layout/venn2"/>
    <dgm:cxn modelId="{F357D68E-40CF-4F23-97A9-495D92D5C6DC}" type="presOf" srcId="{9ABB0DD6-883E-4228-A8F9-653AE431C64D}" destId="{A04F3F79-BE9A-4EE2-8CBF-968C9FCE5F4A}" srcOrd="1" destOrd="0" presId="urn:microsoft.com/office/officeart/2005/8/layout/venn2"/>
    <dgm:cxn modelId="{1620494C-8BF6-48DD-8740-B60EEC49DBE9}" type="presOf" srcId="{4A9BE3AD-FFE5-4395-B691-A3166396B816}" destId="{50C2E5B2-119E-4FBF-AF45-03FEDA82FC0F}" srcOrd="0" destOrd="0" presId="urn:microsoft.com/office/officeart/2005/8/layout/venn2"/>
    <dgm:cxn modelId="{F635EFE3-5B0D-477F-BFBB-1027968E608E}" type="presOf" srcId="{4A9BE3AD-FFE5-4395-B691-A3166396B816}" destId="{1F11D325-DEAB-4B8D-A72F-929826B63BE8}" srcOrd="1" destOrd="0" presId="urn:microsoft.com/office/officeart/2005/8/layout/venn2"/>
    <dgm:cxn modelId="{1DEA0FCC-7DE0-4817-9469-565745ABDE3E}" type="presOf" srcId="{3DB6735A-8DDF-4168-98DE-918097AD9A2D}" destId="{D991B9DE-6423-45FD-B6B8-5CC43A97167F}" srcOrd="1" destOrd="0" presId="urn:microsoft.com/office/officeart/2005/8/layout/venn2"/>
    <dgm:cxn modelId="{F63FFEE1-7046-4128-9B5F-25D69FD3CA55}" type="presOf" srcId="{3DB6735A-8DDF-4168-98DE-918097AD9A2D}" destId="{CF7ED015-EA79-4C23-91B5-C006951A539F}" srcOrd="0" destOrd="0" presId="urn:microsoft.com/office/officeart/2005/8/layout/venn2"/>
    <dgm:cxn modelId="{AD21DCD2-3DAF-436D-AAD7-4116A97ECDAF}" type="presOf" srcId="{CB3713E8-8552-42A7-BF65-AFA65C319A5F}" destId="{0CC18663-9DB1-47D6-8BB9-F6B3CD6CBFFA}" srcOrd="1" destOrd="0" presId="urn:microsoft.com/office/officeart/2005/8/layout/venn2"/>
    <dgm:cxn modelId="{45B9EB88-75FE-4C2E-B23E-71171F3E282F}" srcId="{8933D331-258D-4BF6-9BB8-1E33A1B7EF3E}" destId="{CB3713E8-8552-42A7-BF65-AFA65C319A5F}" srcOrd="2" destOrd="0" parTransId="{30125474-5FDE-45D4-A5F2-B0454CFCD1E8}" sibTransId="{B9E02994-A075-4103-AB59-9583578BB027}"/>
    <dgm:cxn modelId="{9819A867-369C-4C10-AA24-C49B273666EE}" srcId="{8933D331-258D-4BF6-9BB8-1E33A1B7EF3E}" destId="{3DB6735A-8DDF-4168-98DE-918097AD9A2D}" srcOrd="3" destOrd="0" parTransId="{BF708DD5-97C6-4813-B9D3-778C19C43D36}" sibTransId="{B435D0CB-0B45-4CF8-B7E1-5F8A27B0E412}"/>
    <dgm:cxn modelId="{AEDAE49A-AF54-4E0D-9E67-758D607BBB92}" type="presOf" srcId="{8933D331-258D-4BF6-9BB8-1E33A1B7EF3E}" destId="{9BF14472-53D8-4242-83B3-C238D9D7B9ED}" srcOrd="0" destOrd="0" presId="urn:microsoft.com/office/officeart/2005/8/layout/venn2"/>
    <dgm:cxn modelId="{138DEA8A-DAB0-457E-B9A1-FE1F84B06164}" srcId="{8933D331-258D-4BF6-9BB8-1E33A1B7EF3E}" destId="{4A9BE3AD-FFE5-4395-B691-A3166396B816}" srcOrd="0" destOrd="0" parTransId="{221CA4F5-BC5E-4D69-AE1E-FD7393AD66B6}" sibTransId="{FD28605D-319E-494B-9C15-97CF65FF3C34}"/>
    <dgm:cxn modelId="{D8BF94E0-EC42-4742-BDF7-87F9D3F92E6E}" srcId="{8933D331-258D-4BF6-9BB8-1E33A1B7EF3E}" destId="{9ABB0DD6-883E-4228-A8F9-653AE431C64D}" srcOrd="1" destOrd="0" parTransId="{E6BD0A19-F932-4899-BBFE-3BEF810DA988}" sibTransId="{3A457F75-4CE8-4DA8-AF70-EB2995B7F162}"/>
    <dgm:cxn modelId="{9962911E-D8FA-43E6-91E1-BE059496637F}" type="presParOf" srcId="{9BF14472-53D8-4242-83B3-C238D9D7B9ED}" destId="{D3302370-E00F-478D-AF8F-8520D80934ED}" srcOrd="0" destOrd="0" presId="urn:microsoft.com/office/officeart/2005/8/layout/venn2"/>
    <dgm:cxn modelId="{9C8ED327-E31F-4CB8-AB1C-7B36CC5AAE29}" type="presParOf" srcId="{D3302370-E00F-478D-AF8F-8520D80934ED}" destId="{50C2E5B2-119E-4FBF-AF45-03FEDA82FC0F}" srcOrd="0" destOrd="0" presId="urn:microsoft.com/office/officeart/2005/8/layout/venn2"/>
    <dgm:cxn modelId="{7D9ED4B2-5C7E-4A37-92AE-4F43134D2E56}" type="presParOf" srcId="{D3302370-E00F-478D-AF8F-8520D80934ED}" destId="{1F11D325-DEAB-4B8D-A72F-929826B63BE8}" srcOrd="1" destOrd="0" presId="urn:microsoft.com/office/officeart/2005/8/layout/venn2"/>
    <dgm:cxn modelId="{3418C55D-FE0D-4779-9AEE-937BA761AA20}" type="presParOf" srcId="{9BF14472-53D8-4242-83B3-C238D9D7B9ED}" destId="{6F900627-5575-4395-B4BE-C26943E2B83B}" srcOrd="1" destOrd="0" presId="urn:microsoft.com/office/officeart/2005/8/layout/venn2"/>
    <dgm:cxn modelId="{E67BD270-D4A3-475B-8B5B-C4181093EB3A}" type="presParOf" srcId="{6F900627-5575-4395-B4BE-C26943E2B83B}" destId="{AC869981-8DEB-4A65-8754-A63D03959A8D}" srcOrd="0" destOrd="0" presId="urn:microsoft.com/office/officeart/2005/8/layout/venn2"/>
    <dgm:cxn modelId="{D90E4C87-DC88-4EF2-A32D-F40A537B99B0}" type="presParOf" srcId="{6F900627-5575-4395-B4BE-C26943E2B83B}" destId="{A04F3F79-BE9A-4EE2-8CBF-968C9FCE5F4A}" srcOrd="1" destOrd="0" presId="urn:microsoft.com/office/officeart/2005/8/layout/venn2"/>
    <dgm:cxn modelId="{CC763EB6-A8E3-4884-96D6-6243826A79E1}" type="presParOf" srcId="{9BF14472-53D8-4242-83B3-C238D9D7B9ED}" destId="{EFF4E839-D6AD-4363-BEA4-671DD7576EF3}" srcOrd="2" destOrd="0" presId="urn:microsoft.com/office/officeart/2005/8/layout/venn2"/>
    <dgm:cxn modelId="{D07CFF9B-606C-43BE-9A48-74C14C8F9D5C}" type="presParOf" srcId="{EFF4E839-D6AD-4363-BEA4-671DD7576EF3}" destId="{CFE7A11D-7961-4704-83C4-C37D45B903D1}" srcOrd="0" destOrd="0" presId="urn:microsoft.com/office/officeart/2005/8/layout/venn2"/>
    <dgm:cxn modelId="{00E55022-6D84-4496-8AFF-2779C40FB0FC}" type="presParOf" srcId="{EFF4E839-D6AD-4363-BEA4-671DD7576EF3}" destId="{0CC18663-9DB1-47D6-8BB9-F6B3CD6CBFFA}" srcOrd="1" destOrd="0" presId="urn:microsoft.com/office/officeart/2005/8/layout/venn2"/>
    <dgm:cxn modelId="{C3DA0A3A-6795-4E6F-BBAA-7569B6C17A44}" type="presParOf" srcId="{9BF14472-53D8-4242-83B3-C238D9D7B9ED}" destId="{A1144028-A4C0-4363-931C-FD201288BB85}" srcOrd="3" destOrd="0" presId="urn:microsoft.com/office/officeart/2005/8/layout/venn2"/>
    <dgm:cxn modelId="{8AB635E7-5594-4482-A6B0-748B1D00B690}" type="presParOf" srcId="{A1144028-A4C0-4363-931C-FD201288BB85}" destId="{CF7ED015-EA79-4C23-91B5-C006951A539F}" srcOrd="0" destOrd="0" presId="urn:microsoft.com/office/officeart/2005/8/layout/venn2"/>
    <dgm:cxn modelId="{907D8839-F740-4573-8536-229CCDD93C93}" type="presParOf" srcId="{A1144028-A4C0-4363-931C-FD201288BB85}" destId="{D991B9DE-6423-45FD-B6B8-5CC43A97167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80770B-AAC5-4719-B84C-6276D8CC25A2}" type="datetimeFigureOut">
              <a:rPr lang="ru-RU" smtClean="0"/>
              <a:t>18.07.2024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80770B-AAC5-4719-B84C-6276D8CC25A2}" type="datetimeFigureOut">
              <a:rPr lang="ru-RU" smtClean="0"/>
              <a:t>18.07.2024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80770B-AAC5-4719-B84C-6276D8CC25A2}" type="datetimeFigureOut">
              <a:rPr lang="ru-RU" smtClean="0"/>
              <a:t>18.07.2024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80770B-AAC5-4719-B84C-6276D8CC25A2}" type="datetimeFigureOut">
              <a:rPr lang="ru-RU" smtClean="0"/>
              <a:t>18.07.2024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ru-RU" smtClean="0"/>
              <a:t>Образец текста</a:t>
            </a:r>
          </a:p>
        </p:txBody>
      </p:sp>
      <p:sp>
        <p:nvSpPr>
          <p:cNvPr id="4" name="Date Placeholder 3"/>
          <p:cNvSpPr>
            <a:spLocks noGrp="1"/>
          </p:cNvSpPr>
          <p:nvPr>
            <p:ph type="dt" sz="half" idx="10"/>
          </p:nvPr>
        </p:nvSpPr>
        <p:spPr/>
        <p:txBody>
          <a:bodyPr/>
          <a:lstStyle/>
          <a:p>
            <a:fld id="{7F80770B-AAC5-4719-B84C-6276D8CC25A2}" type="datetimeFigureOut">
              <a:rPr lang="ru-RU" smtClean="0"/>
              <a:t>18.07.2024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80770B-AAC5-4719-B84C-6276D8CC25A2}" type="datetimeFigureOut">
              <a:rPr lang="ru-RU" smtClean="0"/>
              <a:t>18.07.2024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AB00AE-1A67-4FE7-8151-5A818C5CBE1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80770B-AAC5-4719-B84C-6276D8CC25A2}" type="datetimeFigureOut">
              <a:rPr lang="ru-RU" smtClean="0"/>
              <a:t>18.07.2024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F80770B-AAC5-4719-B84C-6276D8CC25A2}" type="datetimeFigureOut">
              <a:rPr lang="ru-RU" smtClean="0"/>
              <a:t>18.07.2024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770B-AAC5-4719-B84C-6276D8CC25A2}" type="datetimeFigureOut">
              <a:rPr lang="ru-RU" smtClean="0"/>
              <a:t>18.07.2024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ru-RU" smtClean="0"/>
              <a:t>Образец текста</a:t>
            </a:r>
          </a:p>
        </p:txBody>
      </p:sp>
      <p:sp>
        <p:nvSpPr>
          <p:cNvPr id="5" name="Date Placeholder 4"/>
          <p:cNvSpPr>
            <a:spLocks noGrp="1"/>
          </p:cNvSpPr>
          <p:nvPr>
            <p:ph type="dt" sz="half" idx="10"/>
          </p:nvPr>
        </p:nvSpPr>
        <p:spPr/>
        <p:txBody>
          <a:bodyPr/>
          <a:lstStyle/>
          <a:p>
            <a:fld id="{7F80770B-AAC5-4719-B84C-6276D8CC25A2}" type="datetimeFigureOut">
              <a:rPr lang="ru-RU" smtClean="0"/>
              <a:t>18.07.2024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AB00AE-1A67-4FE7-8151-5A818C5CBE1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80770B-AAC5-4719-B84C-6276D8CC25A2}" type="datetimeFigureOut">
              <a:rPr lang="ru-RU" smtClean="0"/>
              <a:t>18.07.2024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AB00AE-1A67-4FE7-8151-5A818C5CBE1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F80770B-AAC5-4719-B84C-6276D8CC25A2}" type="datetimeFigureOut">
              <a:rPr lang="ru-RU" smtClean="0"/>
              <a:t>18.07.2024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AB00AE-1A67-4FE7-8151-5A818C5CBE1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2"/>
          <p:cNvPicPr>
            <a:picLocks noChangeAspect="1"/>
          </p:cNvPicPr>
          <p:nvPr/>
        </p:nvPicPr>
        <p:blipFill>
          <a:blip r:embed="rId2"/>
          <a:srcRect l="20464" t="25525" r="39636" b="27541"/>
          <a:stretch>
            <a:fillRect/>
          </a:stretch>
        </p:blipFill>
        <p:spPr>
          <a:xfrm>
            <a:off x="0" y="85205"/>
            <a:ext cx="9117072" cy="6741369"/>
          </a:xfrm>
          <a:prstGeom prst="rect">
            <a:avLst/>
          </a:prstGeom>
          <a:noFill/>
          <a:ln w="9525">
            <a:noFill/>
          </a:ln>
        </p:spPr>
      </p:pic>
      <p:sp>
        <p:nvSpPr>
          <p:cNvPr id="4" name="Прямоугольник 3"/>
          <p:cNvSpPr/>
          <p:nvPr/>
        </p:nvSpPr>
        <p:spPr>
          <a:xfrm>
            <a:off x="1691680" y="4077072"/>
            <a:ext cx="7326546" cy="2677656"/>
          </a:xfrm>
          <a:prstGeom prst="rect">
            <a:avLst/>
          </a:prstGeom>
        </p:spPr>
        <p:txBody>
          <a:bodyPr wrap="square">
            <a:spAutoFit/>
          </a:bodyPr>
          <a:lstStyle/>
          <a:p>
            <a:pPr lvl="0" algn="r"/>
            <a:r>
              <a:rPr lang="ru-RU" sz="2400" b="1" u="sng" dirty="0" smtClean="0">
                <a:latin typeface="Gabriola" panose="04040605051002020D02" pitchFamily="82" charset="0"/>
                <a:cs typeface="Times New Roman" panose="02020603050405020304" pitchFamily="18" charset="0"/>
              </a:rPr>
              <a:t>Научный руководитель: </a:t>
            </a:r>
          </a:p>
          <a:p>
            <a:pPr lvl="0" algn="r"/>
            <a:r>
              <a:rPr lang="ru-RU" sz="2400" b="1" dirty="0" smtClean="0">
                <a:latin typeface="Gabriola" panose="04040605051002020D02" pitchFamily="82" charset="0"/>
                <a:cs typeface="Times New Roman" panose="02020603050405020304" pitchFamily="18" charset="0"/>
              </a:rPr>
              <a:t>Хмыльнина Т.В. – заместитель директора по реабилитационно-воспитательной работе</a:t>
            </a:r>
          </a:p>
          <a:p>
            <a:pPr lvl="0" algn="r"/>
            <a:r>
              <a:rPr lang="ru-RU" sz="2400" b="1" u="sng" dirty="0" smtClean="0">
                <a:effectLst>
                  <a:outerShdw blurRad="38100" dist="38100" dir="2700000" algn="tl">
                    <a:srgbClr val="000000">
                      <a:alpha val="43137"/>
                    </a:srgbClr>
                  </a:outerShdw>
                </a:effectLst>
                <a:latin typeface="Gabriola" panose="04040605051002020D02" pitchFamily="82" charset="0"/>
                <a:cs typeface="Times New Roman" panose="02020603050405020304" pitchFamily="18" charset="0"/>
              </a:rPr>
              <a:t>Руководитель </a:t>
            </a:r>
            <a:r>
              <a:rPr lang="ru-RU" sz="2400" b="1" u="sng" dirty="0">
                <a:effectLst>
                  <a:outerShdw blurRad="38100" dist="38100" dir="2700000" algn="tl">
                    <a:srgbClr val="000000">
                      <a:alpha val="43137"/>
                    </a:srgbClr>
                  </a:outerShdw>
                </a:effectLst>
                <a:latin typeface="Gabriola" panose="04040605051002020D02" pitchFamily="82" charset="0"/>
                <a:cs typeface="Times New Roman" panose="02020603050405020304" pitchFamily="18" charset="0"/>
              </a:rPr>
              <a:t>проекта:</a:t>
            </a:r>
          </a:p>
          <a:p>
            <a:pPr lvl="0" algn="r"/>
            <a:r>
              <a:rPr lang="ru-RU" sz="2400" b="1" dirty="0">
                <a:latin typeface="Gabriola" panose="04040605051002020D02" pitchFamily="82" charset="0"/>
                <a:cs typeface="Times New Roman" panose="02020603050405020304" pitchFamily="18" charset="0"/>
              </a:rPr>
              <a:t>Гнездилова Л.Г. - заведующий отделением </a:t>
            </a:r>
          </a:p>
          <a:p>
            <a:pPr lvl="0" algn="r"/>
            <a:r>
              <a:rPr lang="ru-RU" sz="2400" b="1" dirty="0">
                <a:latin typeface="Gabriola" panose="04040605051002020D02" pitchFamily="82" charset="0"/>
                <a:cs typeface="Times New Roman" panose="02020603050405020304" pitchFamily="18" charset="0"/>
              </a:rPr>
              <a:t>диагностики и социальной реабилитации</a:t>
            </a:r>
          </a:p>
          <a:p>
            <a:pPr lvl="0" algn="r"/>
            <a:endParaRPr lang="ru-RU" sz="2400" b="1" dirty="0">
              <a:latin typeface="Gabriola" panose="04040605051002020D02" pitchFamily="82" charset="0"/>
              <a:cs typeface="Times New Roman" panose="02020603050405020304" pitchFamily="18" charset="0"/>
            </a:endParaRPr>
          </a:p>
        </p:txBody>
      </p:sp>
      <p:sp>
        <p:nvSpPr>
          <p:cNvPr id="5" name="Прямоугольник 4"/>
          <p:cNvSpPr/>
          <p:nvPr/>
        </p:nvSpPr>
        <p:spPr>
          <a:xfrm>
            <a:off x="1296452" y="332656"/>
            <a:ext cx="6436570" cy="1323439"/>
          </a:xfrm>
          <a:prstGeom prst="rect">
            <a:avLst/>
          </a:prstGeom>
          <a:noFill/>
          <a:scene3d>
            <a:camera prst="isometricOffAxis2Left"/>
            <a:lightRig rig="threePt" dir="t"/>
          </a:scene3d>
        </p:spPr>
        <p:txBody>
          <a:bodyPr wrap="none" lIns="91440" tIns="45720" rIns="91440" bIns="45720">
            <a:spAutoFit/>
            <a:scene3d>
              <a:camera prst="orthographicFront">
                <a:rot lat="0" lon="0" rev="0"/>
              </a:camera>
              <a:lightRig rig="contrasting" dir="t">
                <a:rot lat="0" lon="0" rev="4500000"/>
              </a:lightRig>
            </a:scene3d>
            <a:sp3d extrusionH="57150" contourW="6350" prstMaterial="metal">
              <a:bevelT w="127000" h="31750" prst="angle"/>
              <a:contourClr>
                <a:schemeClr val="accent1">
                  <a:shade val="75000"/>
                </a:schemeClr>
              </a:contourClr>
            </a:sp3d>
          </a:bodyPr>
          <a:lstStyle/>
          <a:p>
            <a:pPr algn="ctr"/>
            <a:r>
              <a:rPr lang="ru-RU"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Социальный проект</a:t>
            </a:r>
          </a:p>
          <a:p>
            <a:pPr algn="ctr"/>
            <a:r>
              <a:rPr lang="ru-RU"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Теплота сердец</a:t>
            </a:r>
            <a:endParaRPr lang="ru-RU"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725705"/>
            <a:ext cx="7520940" cy="542263"/>
          </a:xfrm>
          <a:noFill/>
        </p:spPr>
        <p:txBody>
          <a:bodyPr>
            <a:noAutofit/>
          </a:bodyPr>
          <a:lstStyle/>
          <a:p>
            <a:pPr algn="ctr"/>
            <a:r>
              <a:rPr lang="ru-RU" sz="3200" b="1" cap="none" dirty="0" smtClean="0">
                <a:ln w="6600">
                  <a:solidFill>
                    <a:schemeClr val="accent2"/>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Целью проекта является: </a:t>
            </a:r>
            <a:br>
              <a:rPr lang="ru-RU" sz="3200" b="1" cap="none" dirty="0" smtClean="0">
                <a:ln w="6600">
                  <a:solidFill>
                    <a:schemeClr val="accent2"/>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br>
            <a:endParaRPr lang="ru-RU" sz="3200" b="1" cap="none" dirty="0">
              <a:ln w="6600">
                <a:solidFill>
                  <a:schemeClr val="accent2"/>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2237" y="2996837"/>
            <a:ext cx="8964488" cy="1152129"/>
          </a:xfrm>
        </p:spPr>
        <p:txBody>
          <a:bodyPr>
            <a:normAutofit/>
          </a:bodyPr>
          <a:lstStyle/>
          <a:p>
            <a:pPr marL="0" indent="0">
              <a:lnSpc>
                <a:spcPct val="114000"/>
              </a:lnSpc>
              <a:buNone/>
            </a:pPr>
            <a:r>
              <a:rPr lang="ru-RU" sz="1800" dirty="0">
                <a:latin typeface="Monotype Corsiva" panose="03010101010201010101" pitchFamily="66" charset="0"/>
                <a:cs typeface="Times New Roman" panose="02020603050405020304"/>
              </a:rPr>
              <a:t>И</a:t>
            </a:r>
            <a:r>
              <a:rPr lang="ru-RU" sz="1800" dirty="0" smtClean="0">
                <a:latin typeface="Monotype Corsiva" panose="03010101010201010101" pitchFamily="66" charset="0"/>
                <a:cs typeface="Times New Roman" panose="02020603050405020304"/>
              </a:rPr>
              <a:t>сследование </a:t>
            </a:r>
            <a:r>
              <a:rPr lang="ru-RU" sz="1800" dirty="0">
                <a:latin typeface="Monotype Corsiva" panose="03010101010201010101" pitchFamily="66" charset="0"/>
                <a:cs typeface="Times New Roman" panose="02020603050405020304"/>
              </a:rPr>
              <a:t>воспитанниками центра истории родного края, при условии плановой реализации, в которой, у детей вырабатывается терпимость, уважение, сочувствие </a:t>
            </a:r>
            <a:r>
              <a:rPr lang="ru-RU" sz="1800" i="0" dirty="0" smtClean="0">
                <a:effectLst/>
                <a:latin typeface="Monotype Corsiva" panose="03010101010201010101" pitchFamily="66" charset="0"/>
                <a:cs typeface="Times New Roman" panose="02020603050405020304"/>
              </a:rPr>
              <a:t>через заботу к</a:t>
            </a:r>
            <a:r>
              <a:rPr lang="ru-RU" sz="1800" dirty="0">
                <a:latin typeface="Monotype Corsiva" panose="03010101010201010101" pitchFamily="66" charset="0"/>
                <a:cs typeface="Times New Roman" panose="02020603050405020304"/>
              </a:rPr>
              <a:t> людям</a:t>
            </a:r>
          </a:p>
          <a:p>
            <a:endParaRPr lang="ru-RU" sz="1200" dirty="0">
              <a:latin typeface="Monotype Corsiva" panose="03010101010201010101" pitchFamily="66" charset="0"/>
            </a:endParaRPr>
          </a:p>
        </p:txBody>
      </p:sp>
      <p:sp>
        <p:nvSpPr>
          <p:cNvPr id="4" name="Прямоугольник 3"/>
          <p:cNvSpPr/>
          <p:nvPr/>
        </p:nvSpPr>
        <p:spPr>
          <a:xfrm>
            <a:off x="0" y="3301770"/>
            <a:ext cx="8964488" cy="2794163"/>
          </a:xfrm>
          <a:prstGeom prst="rect">
            <a:avLst/>
          </a:prstGeom>
        </p:spPr>
        <p:txBody>
          <a:bodyPr wrap="square">
            <a:spAutoFit/>
          </a:bodyPr>
          <a:lstStyle/>
          <a:p>
            <a:pPr algn="ctr">
              <a:lnSpc>
                <a:spcPct val="114000"/>
              </a:lnSpc>
            </a:pPr>
            <a:r>
              <a:rPr lang="ru-RU" b="1" i="0" dirty="0" smtClean="0">
                <a:effectLst/>
                <a:latin typeface="Times New Roman" panose="02020603050405020304" pitchFamily="18" charset="0"/>
                <a:cs typeface="Times New Roman" panose="02020603050405020304" pitchFamily="18" charset="0"/>
              </a:rPr>
              <a:t>Задачи: </a:t>
            </a:r>
            <a:endParaRPr lang="ru-RU" b="1" dirty="0">
              <a:latin typeface="Times New Roman" panose="02020603050405020304" pitchFamily="18" charset="0"/>
              <a:cs typeface="Times New Roman" panose="02020603050405020304" pitchFamily="18" charset="0"/>
            </a:endParaRPr>
          </a:p>
          <a:p>
            <a:pPr marL="342900" lvl="0" indent="-342900" algn="just">
              <a:lnSpc>
                <a:spcPct val="114000"/>
              </a:lnSpc>
              <a:buFont typeface="Times New Roman" panose="02020603050405020304"/>
              <a:buChar char="-"/>
            </a:pPr>
            <a:r>
              <a:rPr lang="ru-RU" b="1" dirty="0" smtClean="0">
                <a:solidFill>
                  <a:srgbClr val="000000"/>
                </a:solidFill>
                <a:effectLst/>
                <a:latin typeface="Monotype Corsiva" panose="03010101010201010101" pitchFamily="66" charset="0"/>
                <a:ea typeface="Calibri" panose="020F0502020204030204"/>
                <a:cs typeface="Times New Roman" panose="02020603050405020304"/>
              </a:rPr>
              <a:t>способствовать воспитанию активных жизненных убеждений на собственном примере;</a:t>
            </a:r>
            <a:endParaRPr lang="ru-RU" b="1" dirty="0">
              <a:latin typeface="Monotype Corsiva" panose="03010101010201010101" pitchFamily="66" charset="0"/>
              <a:cs typeface="Times New Roman" panose="02020603050405020304"/>
            </a:endParaRPr>
          </a:p>
          <a:p>
            <a:pPr marL="342900" lvl="0" indent="-342900" algn="just">
              <a:lnSpc>
                <a:spcPct val="114000"/>
              </a:lnSpc>
              <a:buFont typeface="Times New Roman" panose="02020603050405020304"/>
              <a:buChar char="-"/>
            </a:pPr>
            <a:r>
              <a:rPr lang="ru-RU" b="1" i="0" dirty="0" smtClean="0">
                <a:effectLst/>
                <a:latin typeface="Monotype Corsiva" panose="03010101010201010101" pitchFamily="66" charset="0"/>
                <a:cs typeface="Times New Roman" panose="02020603050405020304"/>
              </a:rPr>
              <a:t>организовать досуг детей центра;</a:t>
            </a:r>
            <a:endParaRPr lang="ru-RU" b="1" dirty="0">
              <a:latin typeface="Monotype Corsiva" panose="03010101010201010101" pitchFamily="66" charset="0"/>
              <a:cs typeface="Times New Roman" panose="02020603050405020304"/>
            </a:endParaRPr>
          </a:p>
          <a:p>
            <a:pPr marL="342900" lvl="0" indent="-342900" algn="just">
              <a:lnSpc>
                <a:spcPct val="114000"/>
              </a:lnSpc>
              <a:buFont typeface="Times New Roman" panose="02020603050405020304"/>
              <a:buChar char="-"/>
            </a:pPr>
            <a:r>
              <a:rPr lang="ru-RU" b="1" i="0" dirty="0" smtClean="0">
                <a:effectLst/>
                <a:latin typeface="Monotype Corsiva" panose="03010101010201010101" pitchFamily="66" charset="0"/>
                <a:cs typeface="Times New Roman" panose="02020603050405020304"/>
              </a:rPr>
              <a:t>расширять круг интересов детей, посредством обогащения познаний </a:t>
            </a:r>
            <a:r>
              <a:rPr lang="ru-RU" b="1" dirty="0" smtClean="0">
                <a:effectLst/>
                <a:latin typeface="Monotype Corsiva" panose="03010101010201010101" pitchFamily="66" charset="0"/>
                <a:ea typeface="Calibri" panose="020F0502020204030204"/>
                <a:cs typeface="Times New Roman" panose="02020603050405020304"/>
              </a:rPr>
              <a:t>социальных единств</a:t>
            </a:r>
            <a:r>
              <a:rPr lang="ru-RU" b="1" i="0" dirty="0" smtClean="0">
                <a:effectLst/>
                <a:latin typeface="Monotype Corsiva" panose="03010101010201010101" pitchFamily="66" charset="0"/>
                <a:cs typeface="Times New Roman" panose="02020603050405020304"/>
              </a:rPr>
              <a:t> России;</a:t>
            </a:r>
            <a:endParaRPr lang="ru-RU" b="1" dirty="0">
              <a:latin typeface="Monotype Corsiva" panose="03010101010201010101" pitchFamily="66" charset="0"/>
              <a:cs typeface="Times New Roman" panose="02020603050405020304"/>
            </a:endParaRPr>
          </a:p>
          <a:p>
            <a:pPr marL="342900" lvl="0" indent="-342900" algn="just">
              <a:lnSpc>
                <a:spcPct val="114000"/>
              </a:lnSpc>
              <a:buFont typeface="Times New Roman" panose="02020603050405020304"/>
              <a:buChar char="-"/>
            </a:pPr>
            <a:r>
              <a:rPr lang="ru-RU" b="1" i="0" dirty="0" smtClean="0">
                <a:effectLst/>
                <a:latin typeface="Monotype Corsiva" panose="03010101010201010101" pitchFamily="66" charset="0"/>
                <a:cs typeface="Times New Roman" panose="02020603050405020304"/>
              </a:rPr>
              <a:t>развивать коммуникативные навыки вне центра.</a:t>
            </a:r>
            <a:endParaRPr lang="ru-RU" b="1" dirty="0">
              <a:latin typeface="Monotype Corsiva" panose="03010101010201010101" pitchFamily="66" charset="0"/>
              <a:cs typeface="Times New Roman" panose="02020603050405020304"/>
            </a:endParaRPr>
          </a:p>
          <a:p>
            <a:pPr algn="just">
              <a:lnSpc>
                <a:spcPct val="114000"/>
              </a:lnSpc>
            </a:pPr>
            <a:r>
              <a:rPr lang="ru-RU" sz="1600" b="1" i="1" dirty="0" smtClean="0">
                <a:effectLst/>
                <a:latin typeface="Times New Roman" panose="02020603050405020304" pitchFamily="18" charset="0"/>
                <a:ea typeface="Calibri" panose="020F0502020204030204"/>
                <a:cs typeface="Times New Roman" panose="02020603050405020304" pitchFamily="18" charset="0"/>
              </a:rPr>
              <a:t>Основные мероприятия по проекту: </a:t>
            </a:r>
            <a:r>
              <a:rPr lang="ru-RU" sz="1600" b="1" i="1" dirty="0" smtClean="0">
                <a:latin typeface="Times New Roman" panose="02020603050405020304" pitchFamily="18" charset="0"/>
                <a:cs typeface="Times New Roman" panose="02020603050405020304" pitchFamily="18" charset="0"/>
              </a:rPr>
              <a:t> </a:t>
            </a:r>
            <a:r>
              <a:rPr lang="ru-RU" sz="1600" b="1" i="1" dirty="0" smtClean="0">
                <a:effectLst/>
                <a:latin typeface="Times New Roman" panose="02020603050405020304" pitchFamily="18" charset="0"/>
                <a:ea typeface="Calibri" panose="020F0502020204030204"/>
                <a:cs typeface="Times New Roman" panose="02020603050405020304" pitchFamily="18" charset="0"/>
              </a:rPr>
              <a:t>работа информационно- методического центра по вопросам социализации и развитие коммуникативных навыков у детей;</a:t>
            </a:r>
            <a:r>
              <a:rPr lang="ru-RU" sz="1600" b="1" i="1" dirty="0" smtClean="0">
                <a:latin typeface="Times New Roman" panose="02020603050405020304" pitchFamily="18" charset="0"/>
                <a:cs typeface="Times New Roman" panose="02020603050405020304" pitchFamily="18" charset="0"/>
              </a:rPr>
              <a:t> </a:t>
            </a:r>
            <a:r>
              <a:rPr lang="ru-RU" sz="1600" b="1" i="1" dirty="0" smtClean="0">
                <a:effectLst/>
                <a:latin typeface="Times New Roman" panose="02020603050405020304" pitchFamily="18" charset="0"/>
                <a:ea typeface="Calibri" panose="020F0502020204030204"/>
                <a:cs typeface="Times New Roman" panose="02020603050405020304" pitchFamily="18" charset="0"/>
              </a:rPr>
              <a:t>проведение курса семинаров- практикумов «Теплота сердец»; </a:t>
            </a:r>
            <a:r>
              <a:rPr lang="ru-RU" sz="1600" b="1" i="1" dirty="0" smtClean="0">
                <a:latin typeface="Times New Roman" panose="02020603050405020304" pitchFamily="18" charset="0"/>
                <a:cs typeface="Times New Roman" panose="02020603050405020304" pitchFamily="18" charset="0"/>
              </a:rPr>
              <a:t> </a:t>
            </a:r>
            <a:r>
              <a:rPr lang="ru-RU" sz="1600" b="1" i="1" dirty="0" smtClean="0">
                <a:effectLst/>
                <a:latin typeface="Times New Roman" panose="02020603050405020304" pitchFamily="18" charset="0"/>
                <a:ea typeface="Calibri" panose="020F0502020204030204"/>
                <a:cs typeface="Times New Roman" panose="02020603050405020304" pitchFamily="18" charset="0"/>
              </a:rPr>
              <a:t>творческий конкурс детских работ; разработка методических брошюр, памяток и др. </a:t>
            </a:r>
            <a:endParaRPr lang="ru-RU" sz="1600" b="1" i="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1425" y="6025638"/>
            <a:ext cx="7717234" cy="830997"/>
          </a:xfrm>
          <a:prstGeom prst="rect">
            <a:avLst/>
          </a:prstGeom>
          <a:noFill/>
        </p:spPr>
        <p:txBody>
          <a:bodyPr wrap="square" lIns="91440" tIns="45720" rIns="91440" bIns="45720">
            <a:spAutoFit/>
          </a:bodyPr>
          <a:lstStyle/>
          <a:p>
            <a:pPr algn="ctr"/>
            <a:r>
              <a:rPr lang="ru-RU" sz="2400" b="1" dirty="0" smtClean="0">
                <a:ln w="0"/>
                <a:effectLst>
                  <a:outerShdw blurRad="38100" dist="19050" dir="2700000" algn="tl" rotWithShape="0">
                    <a:schemeClr val="dk1">
                      <a:alpha val="40000"/>
                    </a:schemeClr>
                  </a:outerShdw>
                </a:effectLst>
                <a:latin typeface="Monotype Corsiva" panose="03010101010201010101" pitchFamily="66" charset="0"/>
                <a:cs typeface="Times New Roman" panose="02020603050405020304" pitchFamily="18" charset="0"/>
              </a:rPr>
              <a:t>Продолжительность реализации Проекта: </a:t>
            </a:r>
            <a:endParaRPr lang="ru-RU" sz="2400" b="1" dirty="0" smtClean="0">
              <a:ln w="0"/>
              <a:effectLst>
                <a:outerShdw blurRad="38100" dist="19050" dir="2700000" algn="tl" rotWithShape="0">
                  <a:schemeClr val="dk1">
                    <a:alpha val="40000"/>
                  </a:schemeClr>
                </a:outerShdw>
              </a:effectLst>
              <a:latin typeface="Monotype Corsiva" panose="03010101010201010101" pitchFamily="66" charset="0"/>
              <a:cs typeface="Times New Roman" panose="02020603050405020304" pitchFamily="18" charset="0"/>
            </a:endParaRPr>
          </a:p>
          <a:p>
            <a:pPr algn="ctr"/>
            <a:r>
              <a:rPr lang="ru-RU" sz="2400" b="1" dirty="0" smtClean="0">
                <a:ln w="0"/>
                <a:effectLst>
                  <a:outerShdw blurRad="38100" dist="19050" dir="2700000" algn="tl" rotWithShape="0">
                    <a:schemeClr val="dk1">
                      <a:alpha val="40000"/>
                    </a:schemeClr>
                  </a:outerShdw>
                </a:effectLst>
                <a:latin typeface="Monotype Corsiva" panose="03010101010201010101" pitchFamily="66" charset="0"/>
                <a:cs typeface="Times New Roman" panose="02020603050405020304" pitchFamily="18" charset="0"/>
              </a:rPr>
              <a:t>15.02.2024г</a:t>
            </a:r>
            <a:r>
              <a:rPr lang="ru-RU" sz="2400" b="1" dirty="0" smtClean="0">
                <a:ln w="0"/>
                <a:effectLst>
                  <a:outerShdw blurRad="38100" dist="19050" dir="2700000" algn="tl" rotWithShape="0">
                    <a:schemeClr val="dk1">
                      <a:alpha val="40000"/>
                    </a:schemeClr>
                  </a:outerShdw>
                </a:effectLst>
                <a:latin typeface="Monotype Corsiva" panose="03010101010201010101" pitchFamily="66" charset="0"/>
                <a:cs typeface="Times New Roman" panose="02020603050405020304" pitchFamily="18" charset="0"/>
              </a:rPr>
              <a:t>. по 15.08.20124г</a:t>
            </a:r>
            <a:r>
              <a:rPr lang="ru-RU" sz="2400" b="1" dirty="0">
                <a:ln w="0"/>
                <a:effectLst>
                  <a:outerShdw blurRad="38100" dist="19050" dir="2700000" algn="tl" rotWithShape="0">
                    <a:schemeClr val="dk1">
                      <a:alpha val="40000"/>
                    </a:schemeClr>
                  </a:outerShdw>
                </a:effectLst>
                <a:latin typeface="Monotype Corsiva" panose="03010101010201010101" pitchFamily="66" charset="0"/>
                <a:cs typeface="Times New Roman" panose="02020603050405020304" pitchFamily="18" charset="0"/>
              </a:rPr>
              <a:t>.</a:t>
            </a:r>
            <a:endParaRPr lang="ru-RU" sz="2400" b="1" dirty="0">
              <a:ln w="0"/>
              <a:effectLst>
                <a:outerShdw blurRad="38100" dist="19050" dir="2700000" algn="tl" rotWithShape="0">
                  <a:schemeClr val="dk1">
                    <a:alpha val="40000"/>
                  </a:schemeClr>
                </a:outerShdw>
              </a:effectLst>
              <a:latin typeface="Monotype Corsiva" panose="03010101010201010101" pitchFamily="66" charset="0"/>
            </a:endParaRPr>
          </a:p>
        </p:txBody>
      </p:sp>
      <p:sp>
        <p:nvSpPr>
          <p:cNvPr id="7" name="Объект 2"/>
          <p:cNvSpPr txBox="1">
            <a:spLocks/>
          </p:cNvSpPr>
          <p:nvPr/>
        </p:nvSpPr>
        <p:spPr>
          <a:xfrm>
            <a:off x="221494" y="113965"/>
            <a:ext cx="8745076" cy="24761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a:lstStyle>
          <a:p>
            <a:pPr marL="0" indent="0" algn="just"/>
            <a:r>
              <a:rPr lang="ru-RU" sz="1200" dirty="0" smtClean="0">
                <a:latin typeface="Times New Roman" panose="02020603050405020304"/>
              </a:rPr>
              <a:t>Очень острой проблемой  в оказании социальной помощи и воспитании детей  в учреждениях социального обслуживания является социализация воспитанников. </a:t>
            </a:r>
            <a:r>
              <a:rPr lang="ru-RU" sz="1200" dirty="0" smtClean="0">
                <a:latin typeface="Times New Roman" panose="02020603050405020304"/>
                <a:ea typeface="Calibri" panose="020F0502020204030204"/>
                <a:cs typeface="Times New Roman" panose="02020603050405020304"/>
              </a:rPr>
              <a:t>В связи с этим  одной из возможностей решения основной проблемы, а именно социализация воспитанников центра помощи детям, оставшимся без попечения родителей, можно  сделать вывод, что д</a:t>
            </a:r>
            <a:r>
              <a:rPr lang="ru-RU" sz="1200" dirty="0" smtClean="0">
                <a:latin typeface="Times New Roman" panose="02020603050405020304"/>
                <a:cs typeface="Times New Roman" panose="02020603050405020304"/>
              </a:rPr>
              <a:t>анный проект необходим, так как располагает к работе, которая будет охватывать не только занятость детей, но и формирует  уважение, любовь к окружающему миру, социализирует детей посредством совместной работой с людьми разных поколений. </a:t>
            </a:r>
          </a:p>
          <a:p>
            <a:pPr marL="0" indent="0" algn="just"/>
            <a:r>
              <a:rPr lang="ru-RU" sz="1200" dirty="0" smtClean="0">
                <a:latin typeface="Times New Roman" panose="02020603050405020304"/>
                <a:cs typeface="Times New Roman" panose="02020603050405020304"/>
              </a:rPr>
              <a:t>Такое общение станет важным опытом для дальнейшей самостоятельной жизни воспитанников, так как современный мир становится похож на автоматизированную машину. Она умеет общаться, улыбаться, работать, но чувства милосердия уходит на второй план. А для человека самым важным должны быть именно человечность и нравственность. </a:t>
            </a:r>
          </a:p>
          <a:p>
            <a:pPr marL="0" indent="0" algn="just"/>
            <a:r>
              <a:rPr lang="ru-RU" sz="1200" dirty="0" smtClean="0">
                <a:latin typeface="Times New Roman" panose="02020603050405020304"/>
                <a:cs typeface="Times New Roman" panose="02020603050405020304"/>
              </a:rPr>
              <a:t>Принцип социализации через добровольную общественно-полезную деятельность, создание действующих моделей новых отношений в изолированном от прежнего окружения пространстве (выездные программы, агитационное распространение памяток), даст возможность получить высокий статус, доверие, выраженное в элементах самоуправления и самореализации, что и  является реализацией заявленного проекта.</a:t>
            </a:r>
            <a:endParaRPr lang="ru-RU" sz="1200" dirty="0" smtClean="0">
              <a:cs typeface="Times New Roman" panose="02020603050405020304"/>
            </a:endParaRPr>
          </a:p>
          <a:p>
            <a:pPr marL="0" indent="0"/>
            <a:endParaRPr lang="ru-RU" dirty="0" smtClean="0"/>
          </a:p>
          <a:p>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856984" cy="3024336"/>
          </a:xfrm>
        </p:spPr>
        <p:txBody>
          <a:bodyPr>
            <a:normAutofit/>
          </a:bodyPr>
          <a:lstStyle/>
          <a:p>
            <a:pPr marL="0" indent="0" algn="ctr">
              <a:buNone/>
            </a:pPr>
            <a:r>
              <a:rPr lang="ru-RU" sz="3200" dirty="0" smtClean="0">
                <a:latin typeface="Monotype Corsiva" panose="03010101010201010101" pitchFamily="66" charset="0"/>
              </a:rPr>
              <a:t>Этапы </a:t>
            </a:r>
            <a:r>
              <a:rPr lang="ru-RU" sz="3200" dirty="0">
                <a:latin typeface="Monotype Corsiva" panose="03010101010201010101" pitchFamily="66" charset="0"/>
              </a:rPr>
              <a:t>реализации проекта</a:t>
            </a:r>
            <a:r>
              <a:rPr lang="ru-RU" sz="3200" dirty="0" smtClean="0">
                <a:latin typeface="Monotype Corsiva" panose="03010101010201010101" pitchFamily="66" charset="0"/>
              </a:rPr>
              <a:t>:</a:t>
            </a:r>
          </a:p>
          <a:p>
            <a:pPr marL="0" lvl="1" indent="-168910">
              <a:lnSpc>
                <a:spcPct val="150000"/>
              </a:lnSpc>
              <a:buNone/>
            </a:pPr>
            <a:r>
              <a:rPr lang="ru-RU" b="1" dirty="0" smtClean="0"/>
              <a:t>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ЭТАП ПРОЕКТА: ОРГАНИЗАЦИОННО-ПОДГОТОВИТЕЛЬНЫЙ (ФЕВРАЛЬ – МАРТ 2018Г</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1" indent="0">
              <a:lnSpc>
                <a:spcPct val="150000"/>
              </a:lnSpc>
              <a:buNone/>
            </a:pP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II </a:t>
            </a: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ЭТАП: ПРАКТИЧЕСКИЙ (АПРЕЛЬ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2024Г</a:t>
            </a: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.-ИЮЛЬ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2024Г</a:t>
            </a:r>
            <a:r>
              <a:rPr lang="ru-RU"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 ОСУЩЕСТВЛЕНИЕ РЕАЛИЗАЦИИ ПРОЕКТА</a:t>
            </a:r>
            <a:endPar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endParaRPr>
          </a:p>
          <a:p>
            <a:pPr marL="0" lvl="1" indent="0">
              <a:lnSpc>
                <a:spcPct val="150000"/>
              </a:lnSpc>
              <a:buNone/>
            </a:pP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ЭТАП: АНАЛИТИЧЕСКИЙ (АВГУСТ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2024Г</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ПРОВЕДЕНИЕ АНАЛИЗА РЕЗУЛЬТАТОВ РАБОТЫ </a:t>
            </a:r>
          </a:p>
        </p:txBody>
      </p:sp>
      <p:sp>
        <p:nvSpPr>
          <p:cNvPr id="5" name="Заголовок 1"/>
          <p:cNvSpPr>
            <a:spLocks noGrp="1"/>
          </p:cNvSpPr>
          <p:nvPr>
            <p:ph type="title"/>
          </p:nvPr>
        </p:nvSpPr>
        <p:spPr>
          <a:xfrm>
            <a:off x="755576" y="3068960"/>
            <a:ext cx="7520940" cy="548640"/>
          </a:xfrm>
        </p:spPr>
        <p:txBody>
          <a:bodyPr/>
          <a:lstStyle/>
          <a:p>
            <a:pPr marL="0" marR="0" lvl="1" indent="-168910" defTabSz="914400" rtl="0" eaLnBrk="1" fontAlgn="auto" latinLnBrk="0" hangingPunct="1">
              <a:lnSpc>
                <a:spcPct val="150000"/>
              </a:lnSpc>
              <a:spcBef>
                <a:spcPts val="300"/>
              </a:spcBef>
              <a:spcAft>
                <a:spcPts val="0"/>
              </a:spcAft>
              <a:defRPr/>
            </a:pPr>
            <a:r>
              <a:rPr kumimoji="0" lang="ru-RU" sz="1600" b="1" i="0" u="none" strike="noStrike" kern="1200" cap="none" spc="0" normalizeH="0" baseline="0" noProof="0" dirty="0" smtClean="0">
                <a:ln>
                  <a:noFill/>
                </a:ln>
                <a:solidFill>
                  <a:srgbClr val="000000"/>
                </a:solidFill>
                <a:effectLst/>
                <a:uLnTx/>
                <a:uFillTx/>
                <a:latin typeface="Franklin Gothic Book" panose="020B0503020102020204"/>
                <a:ea typeface="+mn-ea"/>
                <a:cs typeface="+mn-cs"/>
              </a:rPr>
              <a:t> </a:t>
            </a:r>
            <a:r>
              <a:rPr kumimoji="0" lang="ru-RU" sz="1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 ЭТАП ПРОЕКТА: ОРГАНИЗАЦИОННО-ПОДГОТОВИТЕЛЬНЫЙ (ФЕВРАЛЬ – МАРТ 2024Г.) включает:</a:t>
            </a:r>
            <a:br>
              <a:rPr kumimoji="0" lang="ru-RU" sz="1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br>
            <a:endParaRPr lang="ru-RU" dirty="0">
              <a:solidFill>
                <a:srgbClr val="FF0000"/>
              </a:solidFill>
            </a:endParaRPr>
          </a:p>
        </p:txBody>
      </p:sp>
      <p:sp>
        <p:nvSpPr>
          <p:cNvPr id="6" name="Объект 5"/>
          <p:cNvSpPr txBox="1">
            <a:spLocks/>
          </p:cNvSpPr>
          <p:nvPr/>
        </p:nvSpPr>
        <p:spPr>
          <a:xfrm>
            <a:off x="323528" y="3717032"/>
            <a:ext cx="8496944" cy="244827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a:lstStyle>
          <a:p>
            <a:pPr algn="just">
              <a:lnSpc>
                <a:spcPct val="114000"/>
              </a:lnSpc>
              <a:buFont typeface="Times New Roman" panose="02020603050405020304"/>
              <a:buChar char="-"/>
            </a:pPr>
            <a:r>
              <a:rPr lang="ru-RU" sz="2000" dirty="0" smtClean="0">
                <a:latin typeface="Monotype Corsiva" panose="03010101010201010101" pitchFamily="66" charset="0"/>
                <a:ea typeface="Calibri" panose="020F0502020204030204"/>
                <a:cs typeface="Times New Roman" panose="02020603050405020304"/>
              </a:rPr>
              <a:t>Изучение и анализ методической литературы. </a:t>
            </a:r>
            <a:endParaRPr lang="ru-RU" sz="2000" dirty="0" smtClean="0">
              <a:latin typeface="Monotype Corsiva" panose="03010101010201010101" pitchFamily="66" charset="0"/>
              <a:cs typeface="Times New Roman" panose="02020603050405020304"/>
            </a:endParaRPr>
          </a:p>
          <a:p>
            <a:pPr algn="just">
              <a:lnSpc>
                <a:spcPct val="114000"/>
              </a:lnSpc>
              <a:buFont typeface="Times New Roman" panose="02020603050405020304"/>
              <a:buChar char="-"/>
            </a:pPr>
            <a:r>
              <a:rPr lang="ru-RU" sz="2000" dirty="0" smtClean="0">
                <a:latin typeface="Monotype Corsiva" panose="03010101010201010101" pitchFamily="66" charset="0"/>
                <a:ea typeface="Calibri" panose="020F0502020204030204"/>
                <a:cs typeface="Times New Roman" panose="02020603050405020304"/>
              </a:rPr>
              <a:t>Анализ ресурсного обеспечения, возможных рисков и способов их преодоления. </a:t>
            </a:r>
            <a:endParaRPr lang="ru-RU" sz="2000" dirty="0" smtClean="0">
              <a:latin typeface="Monotype Corsiva" panose="03010101010201010101" pitchFamily="66" charset="0"/>
              <a:cs typeface="Times New Roman" panose="02020603050405020304"/>
            </a:endParaRPr>
          </a:p>
          <a:p>
            <a:pPr algn="just">
              <a:lnSpc>
                <a:spcPct val="114000"/>
              </a:lnSpc>
              <a:buFont typeface="Times New Roman" panose="02020603050405020304"/>
              <a:buChar char="-"/>
            </a:pPr>
            <a:r>
              <a:rPr lang="ru-RU" sz="2000" dirty="0" smtClean="0">
                <a:latin typeface="Monotype Corsiva" panose="03010101010201010101" pitchFamily="66" charset="0"/>
                <a:ea typeface="Calibri" panose="020F0502020204030204"/>
                <a:cs typeface="Times New Roman" panose="02020603050405020304"/>
              </a:rPr>
              <a:t>Создание волонтерского движения и инициативной группы, среди педагогов.</a:t>
            </a:r>
            <a:endParaRPr lang="ru-RU" sz="2000" dirty="0" smtClean="0">
              <a:latin typeface="Monotype Corsiva" panose="03010101010201010101" pitchFamily="66" charset="0"/>
              <a:cs typeface="Times New Roman" panose="02020603050405020304"/>
            </a:endParaRPr>
          </a:p>
          <a:p>
            <a:pPr algn="just">
              <a:lnSpc>
                <a:spcPct val="114000"/>
              </a:lnSpc>
              <a:buFont typeface="Times New Roman" panose="02020603050405020304"/>
              <a:buChar char="-"/>
            </a:pPr>
            <a:r>
              <a:rPr lang="ru-RU" sz="2000" dirty="0" smtClean="0">
                <a:latin typeface="Monotype Corsiva" panose="03010101010201010101" pitchFamily="66" charset="0"/>
                <a:ea typeface="Calibri" panose="020F0502020204030204"/>
                <a:cs typeface="Times New Roman" panose="02020603050405020304"/>
              </a:rPr>
              <a:t>Разработка и утверждение Положений о ведении деятельности волонтерского движения и инициативной группе.</a:t>
            </a:r>
            <a:endParaRPr lang="ru-RU" sz="2000" dirty="0" smtClean="0">
              <a:latin typeface="Monotype Corsiva" panose="03010101010201010101" pitchFamily="66" charset="0"/>
              <a:cs typeface="Times New Roman" panose="02020603050405020304"/>
            </a:endParaRPr>
          </a:p>
          <a:p>
            <a:endParaRPr lang="ru-RU"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stretch>
            <a:fillRect/>
          </a:stretch>
        </p:blipFill>
        <p:spPr>
          <a:xfrm>
            <a:off x="2823915" y="5129215"/>
            <a:ext cx="3191086" cy="1928355"/>
          </a:xfrm>
          <a:prstGeom prst="rect">
            <a:avLst/>
          </a:prstGeom>
        </p:spPr>
      </p:pic>
      <p:pic>
        <p:nvPicPr>
          <p:cNvPr id="14" name="Рисунок 13"/>
          <p:cNvPicPr>
            <a:picLocks noChangeAspect="1"/>
          </p:cNvPicPr>
          <p:nvPr/>
        </p:nvPicPr>
        <p:blipFill>
          <a:blip r:embed="rId3"/>
          <a:stretch>
            <a:fillRect/>
          </a:stretch>
        </p:blipFill>
        <p:spPr>
          <a:xfrm>
            <a:off x="4353327" y="4224117"/>
            <a:ext cx="2736304" cy="1538625"/>
          </a:xfrm>
          <a:prstGeom prst="rect">
            <a:avLst/>
          </a:prstGeom>
        </p:spPr>
      </p:pic>
      <p:pic>
        <p:nvPicPr>
          <p:cNvPr id="9" name="Рисунок 8"/>
          <p:cNvPicPr>
            <a:picLocks noChangeAspect="1"/>
          </p:cNvPicPr>
          <p:nvPr/>
        </p:nvPicPr>
        <p:blipFill>
          <a:blip r:embed="rId4"/>
          <a:stretch>
            <a:fillRect/>
          </a:stretch>
        </p:blipFill>
        <p:spPr>
          <a:xfrm>
            <a:off x="6433913" y="4108065"/>
            <a:ext cx="2864908" cy="1609404"/>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379" y="2118975"/>
            <a:ext cx="3173245" cy="21328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404664"/>
            <a:ext cx="4131940" cy="758795"/>
          </a:xfrm>
        </p:spPr>
        <p:txBody>
          <a:bodyPr/>
          <a:lstStyle/>
          <a:p>
            <a:r>
              <a:rPr lang="ru-RU" sz="2000" dirty="0">
                <a:latin typeface="Monotype Corsiva" panose="03010101010201010101" pitchFamily="66" charset="0"/>
                <a:ea typeface="Calibri" panose="020F0502020204030204"/>
                <a:cs typeface="Miriam" panose="020B0502050101010101" pitchFamily="34" charset="-79"/>
                <a:sym typeface="+mn-ea"/>
              </a:rPr>
              <a:t>Установление взаимосвязей с заинтересованными организациями и социальными партнерами</a:t>
            </a:r>
            <a:r>
              <a:rPr lang="ru-RU" sz="2000" dirty="0">
                <a:latin typeface="Monotype Corsiva" panose="03010101010201010101" pitchFamily="66" charset="0"/>
                <a:cs typeface="Miriam" panose="020B0502050101010101" pitchFamily="34" charset="-79"/>
              </a:rPr>
              <a:t/>
            </a:r>
            <a:br>
              <a:rPr lang="ru-RU" sz="2000" dirty="0">
                <a:latin typeface="Monotype Corsiva" panose="03010101010201010101" pitchFamily="66" charset="0"/>
                <a:cs typeface="Miriam" panose="020B0502050101010101" pitchFamily="34" charset="-79"/>
              </a:rPr>
            </a:br>
            <a:endParaRPr lang="ru-RU" sz="2000" dirty="0">
              <a:cs typeface="Miriam" panose="020B0502050101010101" pitchFamily="34" charset="-79"/>
            </a:endParaRPr>
          </a:p>
        </p:txBody>
      </p:sp>
      <p:pic>
        <p:nvPicPr>
          <p:cNvPr id="4" name="Объект 3"/>
          <p:cNvPicPr>
            <a:picLocks noGrp="1" noChangeAspect="1"/>
          </p:cNvPicPr>
          <p:nvPr>
            <p:ph idx="1"/>
          </p:nvPr>
        </p:nvPicPr>
        <p:blipFill>
          <a:blip r:embed="rId6"/>
          <a:stretch>
            <a:fillRect/>
          </a:stretch>
        </p:blipFill>
        <p:spPr>
          <a:xfrm>
            <a:off x="0" y="1586652"/>
            <a:ext cx="3792368" cy="2132072"/>
          </a:xfrm>
          <a:prstGeom prst="rect">
            <a:avLst/>
          </a:prstGeom>
          <a:ln>
            <a:noFill/>
          </a:ln>
          <a:effectLst>
            <a:softEdge rad="112500"/>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1390" y="1845632"/>
            <a:ext cx="3077963" cy="218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823915" y="1458039"/>
            <a:ext cx="4572000" cy="830997"/>
          </a:xfrm>
          <a:prstGeom prst="rect">
            <a:avLst/>
          </a:prstGeom>
        </p:spPr>
        <p:txBody>
          <a:bodyPr>
            <a:spAutoFit/>
          </a:bodyPr>
          <a:lstStyle/>
          <a:p>
            <a:r>
              <a:rPr lang="ru-RU" sz="1600" b="1" cap="all" dirty="0">
                <a:latin typeface="Times New Roman" panose="02020603050405020304" pitchFamily="18" charset="0"/>
                <a:ea typeface="Calibri" panose="020F0502020204030204"/>
                <a:cs typeface="Times New Roman" panose="02020603050405020304" pitchFamily="18" charset="0"/>
              </a:rPr>
              <a:t>Воспитательные часы из цикла занятий: «Ветеранам нашу заботу!»</a:t>
            </a:r>
            <a:r>
              <a:rPr lang="ru-RU" sz="1600" b="1" cap="all" dirty="0">
                <a:latin typeface="Times New Roman" panose="02020603050405020304" pitchFamily="18" charset="0"/>
                <a:ea typeface="+mj-ea"/>
                <a:cs typeface="Times New Roman" panose="02020603050405020304" pitchFamily="18" charset="0"/>
              </a:rPr>
              <a:t/>
            </a:r>
            <a:br>
              <a:rPr lang="ru-RU" sz="1600" b="1" cap="all" dirty="0">
                <a:latin typeface="Times New Roman" panose="02020603050405020304" pitchFamily="18" charset="0"/>
                <a:ea typeface="+mj-ea"/>
                <a:cs typeface="Times New Roman" panose="02020603050405020304" pitchFamily="18" charset="0"/>
              </a:rPr>
            </a:br>
            <a:endParaRPr lang="ru-RU" sz="1600" dirty="0"/>
          </a:p>
        </p:txBody>
      </p:sp>
      <p:sp>
        <p:nvSpPr>
          <p:cNvPr id="6" name="Заголовок 1"/>
          <p:cNvSpPr txBox="1">
            <a:spLocks/>
          </p:cNvSpPr>
          <p:nvPr/>
        </p:nvSpPr>
        <p:spPr>
          <a:xfrm>
            <a:off x="4355976" y="116632"/>
            <a:ext cx="4536504" cy="8309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lnSpc>
                <a:spcPct val="114000"/>
              </a:lnSpc>
            </a:pPr>
            <a:r>
              <a:rPr lang="ru-RU" sz="1600" b="1" dirty="0" smtClean="0">
                <a:latin typeface="Times New Roman" panose="02020603050405020304" pitchFamily="18" charset="0"/>
                <a:ea typeface="Calibri" panose="020F0502020204030204"/>
                <a:cs typeface="Times New Roman" panose="02020603050405020304" pitchFamily="18" charset="0"/>
              </a:rPr>
              <a:t>Мастер-классы: «Мы рядом», «Подарок с милой мамой» и т.д.</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endParaRPr lang="ru-RU" sz="1600"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8"/>
          <a:srcRect l="20059" t="-381" r="22642" b="4122"/>
          <a:stretch>
            <a:fillRect/>
          </a:stretch>
        </p:blipFill>
        <p:spPr>
          <a:xfrm rot="670269">
            <a:off x="6620376" y="524089"/>
            <a:ext cx="2235253" cy="2110939"/>
          </a:xfrm>
          <a:prstGeom prst="ellipse">
            <a:avLst/>
          </a:prstGeom>
          <a:ln>
            <a:noFill/>
          </a:ln>
          <a:effectLst>
            <a:softEdge rad="112500"/>
          </a:effectLst>
        </p:spPr>
      </p:pic>
      <p:sp>
        <p:nvSpPr>
          <p:cNvPr id="5" name="Прямоугольник 4"/>
          <p:cNvSpPr/>
          <p:nvPr/>
        </p:nvSpPr>
        <p:spPr>
          <a:xfrm>
            <a:off x="28371" y="3893466"/>
            <a:ext cx="9144000" cy="523220"/>
          </a:xfrm>
          <a:prstGeom prst="rect">
            <a:avLst/>
          </a:prstGeom>
          <a:solidFill>
            <a:srgbClr val="FFFF00"/>
          </a:solidFill>
        </p:spPr>
        <p:txBody>
          <a:bodyPr wrap="square">
            <a:spAutoFit/>
          </a:bodyPr>
          <a:lstStyle/>
          <a:p>
            <a:r>
              <a:rPr lang="ru-RU" sz="2800" b="1" cap="all" dirty="0">
                <a:solidFill>
                  <a:srgbClr val="000000"/>
                </a:solidFill>
                <a:latin typeface="Times New Roman" panose="02020603050405020304" pitchFamily="18" charset="0"/>
                <a:ea typeface="+mj-ea"/>
                <a:cs typeface="Times New Roman" panose="02020603050405020304" pitchFamily="18" charset="0"/>
              </a:rPr>
              <a:t>Результатом реализации  </a:t>
            </a:r>
            <a:r>
              <a:rPr lang="en-US" sz="2800" b="1" cap="all" dirty="0">
                <a:solidFill>
                  <a:srgbClr val="000000"/>
                </a:solidFill>
                <a:latin typeface="Times New Roman" panose="02020603050405020304" pitchFamily="18" charset="0"/>
                <a:ea typeface="+mj-ea"/>
                <a:cs typeface="Times New Roman" panose="02020603050405020304" pitchFamily="18" charset="0"/>
              </a:rPr>
              <a:t> I </a:t>
            </a:r>
            <a:r>
              <a:rPr lang="ru-RU" sz="2800" b="1" cap="all" dirty="0">
                <a:solidFill>
                  <a:srgbClr val="000000"/>
                </a:solidFill>
                <a:latin typeface="Times New Roman" panose="02020603050405020304" pitchFamily="18" charset="0"/>
                <a:ea typeface="+mj-ea"/>
                <a:cs typeface="Times New Roman" panose="02020603050405020304" pitchFamily="18" charset="0"/>
              </a:rPr>
              <a:t>этапа служит:</a:t>
            </a:r>
            <a:endParaRPr lang="ru-RU" dirty="0"/>
          </a:p>
        </p:txBody>
      </p:sp>
      <p:sp>
        <p:nvSpPr>
          <p:cNvPr id="12" name="Объект 2"/>
          <p:cNvSpPr txBox="1">
            <a:spLocks/>
          </p:cNvSpPr>
          <p:nvPr/>
        </p:nvSpPr>
        <p:spPr>
          <a:xfrm>
            <a:off x="0" y="4792670"/>
            <a:ext cx="4798288" cy="13611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a:lstStyle>
          <a:p>
            <a:pPr>
              <a:lnSpc>
                <a:spcPct val="114000"/>
              </a:lnSpc>
            </a:pPr>
            <a:r>
              <a:rPr lang="ru-RU" dirty="0" smtClean="0">
                <a:latin typeface="Times New Roman" panose="02020603050405020304"/>
                <a:ea typeface="Calibri" panose="020F0502020204030204"/>
                <a:cs typeface="Times New Roman" panose="02020603050405020304"/>
              </a:rPr>
              <a:t>В</a:t>
            </a:r>
            <a:r>
              <a:rPr lang="ru-RU" sz="2000" dirty="0" smtClean="0">
                <a:latin typeface="Times New Roman" panose="02020603050405020304"/>
                <a:ea typeface="Calibri" panose="020F0502020204030204"/>
                <a:cs typeface="Times New Roman" panose="02020603050405020304"/>
              </a:rPr>
              <a:t>ыпуск брошюр: «Человечество и Я», </a:t>
            </a:r>
          </a:p>
          <a:p>
            <a:pPr>
              <a:lnSpc>
                <a:spcPct val="114000"/>
              </a:lnSpc>
            </a:pPr>
            <a:r>
              <a:rPr lang="ru-RU" sz="2000" dirty="0" smtClean="0">
                <a:latin typeface="Times New Roman" panose="02020603050405020304"/>
                <a:ea typeface="Calibri" panose="020F0502020204030204"/>
                <a:cs typeface="Times New Roman" panose="02020603050405020304"/>
              </a:rPr>
              <a:t>«Добродетель»</a:t>
            </a:r>
          </a:p>
          <a:p>
            <a:pPr>
              <a:lnSpc>
                <a:spcPct val="114000"/>
              </a:lnSpc>
            </a:pPr>
            <a:r>
              <a:rPr lang="ru-RU" sz="2400" dirty="0" smtClean="0">
                <a:latin typeface="Times New Roman" panose="02020603050405020304"/>
                <a:cs typeface="Times New Roman" panose="02020603050405020304"/>
              </a:rPr>
              <a:t>А также: </a:t>
            </a:r>
          </a:p>
          <a:p>
            <a:endParaRPr lang="ru-RU" sz="2400" dirty="0" smtClean="0">
              <a:latin typeface="Times New Roman" panose="02020603050405020304"/>
              <a:cs typeface="Times New Roman" panose="02020603050405020304"/>
            </a:endParaRPr>
          </a:p>
        </p:txBody>
      </p:sp>
      <p:sp>
        <p:nvSpPr>
          <p:cNvPr id="13" name="Прямоугольник 12"/>
          <p:cNvSpPr/>
          <p:nvPr/>
        </p:nvSpPr>
        <p:spPr>
          <a:xfrm>
            <a:off x="-4801" y="6084929"/>
            <a:ext cx="4572000" cy="338554"/>
          </a:xfrm>
          <a:prstGeom prst="rect">
            <a:avLst/>
          </a:prstGeom>
        </p:spPr>
        <p:txBody>
          <a:bodyPr>
            <a:spAutoFit/>
          </a:bodyPr>
          <a:lstStyle/>
          <a:p>
            <a:r>
              <a:rPr lang="ru-RU" sz="1600" b="1" cap="all" dirty="0">
                <a:latin typeface="Franklin Gothic Medium"/>
                <a:ea typeface="+mj-ea"/>
                <a:cs typeface="+mj-cs"/>
              </a:rPr>
              <a:t>Социализация воспитанников </a:t>
            </a:r>
            <a:endParaRPr lang="ru-RU" sz="1600" b="1" dirty="0"/>
          </a:p>
        </p:txBody>
      </p:sp>
      <p:pic>
        <p:nvPicPr>
          <p:cNvPr id="10" name="Рисунок 9"/>
          <p:cNvPicPr>
            <a:picLocks noChangeAspect="1"/>
          </p:cNvPicPr>
          <p:nvPr/>
        </p:nvPicPr>
        <p:blipFill>
          <a:blip r:embed="rId9"/>
          <a:stretch>
            <a:fillRect/>
          </a:stretch>
        </p:blipFill>
        <p:spPr>
          <a:xfrm>
            <a:off x="6644670" y="5207786"/>
            <a:ext cx="2527701" cy="1670926"/>
          </a:xfrm>
          <a:prstGeom prst="rect">
            <a:avLst/>
          </a:prstGeom>
        </p:spPr>
      </p:pic>
      <p:pic>
        <p:nvPicPr>
          <p:cNvPr id="15" name="Рисунок 14"/>
          <p:cNvPicPr>
            <a:picLocks noChangeAspect="1"/>
          </p:cNvPicPr>
          <p:nvPr/>
        </p:nvPicPr>
        <p:blipFill>
          <a:blip r:embed="rId10"/>
          <a:stretch>
            <a:fillRect/>
          </a:stretch>
        </p:blipFill>
        <p:spPr>
          <a:xfrm>
            <a:off x="5031351" y="5565694"/>
            <a:ext cx="2071182" cy="1292306"/>
          </a:xfrm>
          <a:prstGeom prst="rect">
            <a:avLst/>
          </a:prstGeom>
        </p:spPr>
      </p:pic>
    </p:spTree>
  </p:cSld>
  <p:clrMapOvr>
    <a:masterClrMapping/>
  </p:clrMapOvr>
  <p:transition>
    <p:dissolve/>
  </p:transition>
  <p:timing>
    <p:tnLst>
      <p:par>
        <p:cTn id="1" dur="indefinite" restart="never" nodeType="tmRoot"/>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3100968" cy="548640"/>
          </a:xfrm>
        </p:spPr>
        <p:txBody>
          <a:bodyPr/>
          <a:lstStyle/>
          <a:p>
            <a:pPr lvl="0"/>
            <a:r>
              <a:rPr lang="ru-RU" dirty="0">
                <a:solidFill>
                  <a:srgbClr val="000000"/>
                </a:solidFill>
              </a:rPr>
              <a:t>Семинары-практикумы: </a:t>
            </a:r>
            <a:br>
              <a:rPr lang="ru-RU" dirty="0">
                <a:solidFill>
                  <a:srgbClr val="000000"/>
                </a:solidFill>
              </a:rPr>
            </a:br>
            <a:endParaRPr lang="ru-RU" dirty="0"/>
          </a:p>
        </p:txBody>
      </p:sp>
      <p:pic>
        <p:nvPicPr>
          <p:cNvPr id="4" name="Рисунок 3"/>
          <p:cNvPicPr>
            <a:picLocks noChangeAspect="1"/>
          </p:cNvPicPr>
          <p:nvPr/>
        </p:nvPicPr>
        <p:blipFill rotWithShape="1">
          <a:blip r:embed="rId2"/>
          <a:srcRect l="15159" t="8147" r="36330" b="31292"/>
          <a:stretch>
            <a:fillRect/>
          </a:stretch>
        </p:blipFill>
        <p:spPr>
          <a:xfrm>
            <a:off x="0" y="765659"/>
            <a:ext cx="2881746" cy="2022362"/>
          </a:xfrm>
          <a:prstGeom prst="rect">
            <a:avLst/>
          </a:prstGeom>
          <a:ln>
            <a:noFill/>
          </a:ln>
          <a:effectLst>
            <a:softEdge rad="112500"/>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251" y="3212976"/>
            <a:ext cx="5943600" cy="3343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3098267"/>
            <a:ext cx="4068468" cy="3572692"/>
          </a:xfrm>
        </p:spPr>
        <p:txBody>
          <a:bodyPr>
            <a:normAutofit fontScale="92500" lnSpcReduction="10000"/>
          </a:bodyPr>
          <a:lstStyle/>
          <a:p>
            <a:pPr lvl="0"/>
            <a:endParaRPr lang="ru-RU" dirty="0">
              <a:solidFill>
                <a:srgbClr val="000000"/>
              </a:solidFill>
            </a:endParaRPr>
          </a:p>
          <a:p>
            <a:pPr lvl="0"/>
            <a:endParaRPr lang="ru-RU" dirty="0" smtClean="0">
              <a:solidFill>
                <a:srgbClr val="000000"/>
              </a:solidFill>
            </a:endParaRPr>
          </a:p>
          <a:p>
            <a:pPr lvl="0"/>
            <a:endParaRPr lang="ru-RU" sz="2000" dirty="0">
              <a:solidFill>
                <a:srgbClr val="000000"/>
              </a:solidFill>
            </a:endParaRPr>
          </a:p>
          <a:p>
            <a:pPr lvl="0"/>
            <a:r>
              <a:rPr lang="ru-RU" dirty="0">
                <a:solidFill>
                  <a:srgbClr val="000000"/>
                </a:solidFill>
              </a:rPr>
              <a:t>в рамках проекта «Личные деньги» финансовый </a:t>
            </a:r>
            <a:r>
              <a:rPr lang="ru-RU" dirty="0" smtClean="0">
                <a:solidFill>
                  <a:srgbClr val="000000"/>
                </a:solidFill>
              </a:rPr>
              <a:t>урок</a:t>
            </a:r>
            <a:r>
              <a:rPr lang="ru-RU" dirty="0">
                <a:solidFill>
                  <a:srgbClr val="000000"/>
                </a:solidFill>
              </a:rPr>
              <a:t> </a:t>
            </a:r>
            <a:r>
              <a:rPr lang="ru-RU" dirty="0" smtClean="0">
                <a:solidFill>
                  <a:srgbClr val="000000"/>
                </a:solidFill>
              </a:rPr>
              <a:t>со  ПАО Сбербанк</a:t>
            </a:r>
            <a:endParaRPr lang="ru-RU" dirty="0">
              <a:solidFill>
                <a:srgbClr val="000000"/>
              </a:solidFill>
            </a:endParaRPr>
          </a:p>
          <a:p>
            <a:pPr lvl="0"/>
            <a:endParaRPr lang="ru-RU" dirty="0" smtClean="0">
              <a:solidFill>
                <a:srgbClr val="000000"/>
              </a:solidFill>
            </a:endParaRPr>
          </a:p>
          <a:p>
            <a:pPr lvl="0"/>
            <a:endParaRPr lang="ru-RU" dirty="0">
              <a:solidFill>
                <a:srgbClr val="000000"/>
              </a:solidFill>
            </a:endParaRPr>
          </a:p>
          <a:p>
            <a:pPr lvl="0"/>
            <a:endParaRPr lang="ru-RU" dirty="0" smtClean="0">
              <a:solidFill>
                <a:srgbClr val="000000"/>
              </a:solidFill>
            </a:endParaRPr>
          </a:p>
          <a:p>
            <a:pPr lvl="0"/>
            <a:endParaRPr lang="ru-RU" dirty="0">
              <a:solidFill>
                <a:srgbClr val="000000"/>
              </a:solidFill>
            </a:endParaRPr>
          </a:p>
          <a:p>
            <a:pPr lvl="0"/>
            <a:r>
              <a:rPr lang="ru-RU" dirty="0" smtClean="0">
                <a:solidFill>
                  <a:srgbClr val="000000"/>
                </a:solidFill>
              </a:rPr>
              <a:t>Создание </a:t>
            </a:r>
            <a:r>
              <a:rPr lang="ru-RU" dirty="0">
                <a:solidFill>
                  <a:srgbClr val="000000"/>
                </a:solidFill>
              </a:rPr>
              <a:t>мини-библиотеки: https://infourok.ru/user/gnezdilova-lyubov-gennadevna</a:t>
            </a:r>
          </a:p>
          <a:p>
            <a:endParaRPr lang="ru-RU" dirty="0"/>
          </a:p>
        </p:txBody>
      </p:sp>
      <p:pic>
        <p:nvPicPr>
          <p:cNvPr id="10" name="Рисунок 9"/>
          <p:cNvPicPr>
            <a:picLocks noChangeAspect="1"/>
          </p:cNvPicPr>
          <p:nvPr/>
        </p:nvPicPr>
        <p:blipFill>
          <a:blip r:embed="rId4"/>
          <a:stretch>
            <a:fillRect/>
          </a:stretch>
        </p:blipFill>
        <p:spPr>
          <a:xfrm>
            <a:off x="3923928" y="74497"/>
            <a:ext cx="5144794" cy="2892194"/>
          </a:xfrm>
          <a:prstGeom prst="rect">
            <a:avLst/>
          </a:prstGeom>
        </p:spPr>
      </p:pic>
      <p:sp>
        <p:nvSpPr>
          <p:cNvPr id="9" name="Прямоугольник 8"/>
          <p:cNvSpPr/>
          <p:nvPr/>
        </p:nvSpPr>
        <p:spPr>
          <a:xfrm rot="854358">
            <a:off x="2483768" y="2177648"/>
            <a:ext cx="2286000" cy="1015663"/>
          </a:xfrm>
          <a:prstGeom prst="rect">
            <a:avLst/>
          </a:prstGeom>
        </p:spPr>
        <p:txBody>
          <a:bodyPr>
            <a:spAutoFit/>
          </a:bodyPr>
          <a:lstStyle/>
          <a:p>
            <a:pPr marL="342900" lvl="0" indent="-342900">
              <a:spcBef>
                <a:spcPts val="800"/>
              </a:spcBef>
            </a:pPr>
            <a:r>
              <a:rPr lang="ru-RU" sz="2000" b="1"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«Мини футбол за кубок института МВД»;  </a:t>
            </a:r>
          </a:p>
        </p:txBody>
      </p:sp>
    </p:spTree>
  </p:cSld>
  <p:clrMapOvr>
    <a:masterClrMapping/>
  </p:clrMapOvr>
  <p:transition>
    <p:pull dir="rd"/>
  </p:transition>
  <p:timing>
    <p:tnLst>
      <p:par>
        <p:cTn id="1" dur="indefinite" restart="never" nodeType="tmRoot"/>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F01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60648"/>
            <a:ext cx="9217024" cy="1263040"/>
          </a:xfrm>
        </p:spPr>
        <p:txBody>
          <a:bodyPr/>
          <a:lstStyle/>
          <a:p>
            <a:pPr algn="ctr"/>
            <a:r>
              <a:rPr lang="ru-RU" sz="2000" dirty="0"/>
              <a:t>создание модели единого социально-культурного пространства (ЕСКП) реализовывается благодаря:</a:t>
            </a:r>
            <a:br>
              <a:rPr lang="ru-RU" sz="2000" dirty="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32495968"/>
              </p:ext>
            </p:extLst>
          </p:nvPr>
        </p:nvGraphicFramePr>
        <p:xfrm>
          <a:off x="0" y="1340768"/>
          <a:ext cx="85324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0"/>
                            </p:stCondLst>
                            <p:childTnLst>
                              <p:par>
                                <p:cTn id="11" presetID="55" presetClass="entr" presetSubtype="0" fill="hold" grpId="0" nodeType="afterEffect">
                                  <p:stCondLst>
                                    <p:cond delay="0"/>
                                  </p:stCondLst>
                                  <p:childTnLst>
                                    <p:set>
                                      <p:cBhvr>
                                        <p:cTn id="12" dur="1" fill="hold">
                                          <p:stCondLst>
                                            <p:cond delay="0"/>
                                          </p:stCondLst>
                                        </p:cTn>
                                        <p:tgtEl>
                                          <p:spTgt spid="4">
                                            <p:graphicEl>
                                              <a:dgm id="{50C2E5B2-119E-4FBF-AF45-03FEDA82FC0F}"/>
                                            </p:graphicEl>
                                          </p:spTgt>
                                        </p:tgtEl>
                                        <p:attrNameLst>
                                          <p:attrName>style.visibility</p:attrName>
                                        </p:attrNameLst>
                                      </p:cBhvr>
                                      <p:to>
                                        <p:strVal val="visible"/>
                                      </p:to>
                                    </p:set>
                                    <p:anim calcmode="lin" valueType="num">
                                      <p:cBhvr>
                                        <p:cTn id="13" dur="1000" fill="hold"/>
                                        <p:tgtEl>
                                          <p:spTgt spid="4">
                                            <p:graphicEl>
                                              <a:dgm id="{50C2E5B2-119E-4FBF-AF45-03FEDA82FC0F}"/>
                                            </p:graphicEl>
                                          </p:spTgt>
                                        </p:tgtEl>
                                        <p:attrNameLst>
                                          <p:attrName>ppt_w</p:attrName>
                                        </p:attrNameLst>
                                      </p:cBhvr>
                                      <p:tavLst>
                                        <p:tav tm="0">
                                          <p:val>
                                            <p:strVal val="#ppt_w*0.70"/>
                                          </p:val>
                                        </p:tav>
                                        <p:tav tm="100000">
                                          <p:val>
                                            <p:strVal val="#ppt_w"/>
                                          </p:val>
                                        </p:tav>
                                      </p:tavLst>
                                    </p:anim>
                                    <p:anim calcmode="lin" valueType="num">
                                      <p:cBhvr>
                                        <p:cTn id="14" dur="1000" fill="hold"/>
                                        <p:tgtEl>
                                          <p:spTgt spid="4">
                                            <p:graphicEl>
                                              <a:dgm id="{50C2E5B2-119E-4FBF-AF45-03FEDA82FC0F}"/>
                                            </p:graphicEl>
                                          </p:spTgt>
                                        </p:tgtEl>
                                        <p:attrNameLst>
                                          <p:attrName>ppt_h</p:attrName>
                                        </p:attrNameLst>
                                      </p:cBhvr>
                                      <p:tavLst>
                                        <p:tav tm="0">
                                          <p:val>
                                            <p:strVal val="#ppt_h"/>
                                          </p:val>
                                        </p:tav>
                                        <p:tav tm="100000">
                                          <p:val>
                                            <p:strVal val="#ppt_h"/>
                                          </p:val>
                                        </p:tav>
                                      </p:tavLst>
                                    </p:anim>
                                    <p:animEffect transition="in" filter="fade">
                                      <p:cBhvr>
                                        <p:cTn id="15" dur="1000"/>
                                        <p:tgtEl>
                                          <p:spTgt spid="4">
                                            <p:graphicEl>
                                              <a:dgm id="{50C2E5B2-119E-4FBF-AF45-03FEDA82FC0F}"/>
                                            </p:graphic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4">
                                            <p:graphicEl>
                                              <a:dgm id="{1F11D325-DEAB-4B8D-A72F-929826B63BE8}"/>
                                            </p:graphicEl>
                                          </p:spTgt>
                                        </p:tgtEl>
                                        <p:attrNameLst>
                                          <p:attrName>style.visibility</p:attrName>
                                        </p:attrNameLst>
                                      </p:cBhvr>
                                      <p:to>
                                        <p:strVal val="visible"/>
                                      </p:to>
                                    </p:set>
                                    <p:anim calcmode="lin" valueType="num">
                                      <p:cBhvr>
                                        <p:cTn id="19" dur="1000" fill="hold"/>
                                        <p:tgtEl>
                                          <p:spTgt spid="4">
                                            <p:graphicEl>
                                              <a:dgm id="{1F11D325-DEAB-4B8D-A72F-929826B63BE8}"/>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1F11D325-DEAB-4B8D-A72F-929826B63BE8}"/>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1F11D325-DEAB-4B8D-A72F-929826B63BE8}"/>
                                            </p:graphicEl>
                                          </p:spTgt>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4">
                                            <p:graphicEl>
                                              <a:dgm id="{AC869981-8DEB-4A65-8754-A63D03959A8D}"/>
                                            </p:graphicEl>
                                          </p:spTgt>
                                        </p:tgtEl>
                                        <p:attrNameLst>
                                          <p:attrName>style.visibility</p:attrName>
                                        </p:attrNameLst>
                                      </p:cBhvr>
                                      <p:to>
                                        <p:strVal val="visible"/>
                                      </p:to>
                                    </p:set>
                                    <p:anim calcmode="lin" valueType="num">
                                      <p:cBhvr>
                                        <p:cTn id="25" dur="1000" fill="hold"/>
                                        <p:tgtEl>
                                          <p:spTgt spid="4">
                                            <p:graphicEl>
                                              <a:dgm id="{AC869981-8DEB-4A65-8754-A63D03959A8D}"/>
                                            </p:graphicEl>
                                          </p:spTgt>
                                        </p:tgtEl>
                                        <p:attrNameLst>
                                          <p:attrName>ppt_w</p:attrName>
                                        </p:attrNameLst>
                                      </p:cBhvr>
                                      <p:tavLst>
                                        <p:tav tm="0">
                                          <p:val>
                                            <p:strVal val="#ppt_w*0.70"/>
                                          </p:val>
                                        </p:tav>
                                        <p:tav tm="100000">
                                          <p:val>
                                            <p:strVal val="#ppt_w"/>
                                          </p:val>
                                        </p:tav>
                                      </p:tavLst>
                                    </p:anim>
                                    <p:anim calcmode="lin" valueType="num">
                                      <p:cBhvr>
                                        <p:cTn id="26" dur="1000" fill="hold"/>
                                        <p:tgtEl>
                                          <p:spTgt spid="4">
                                            <p:graphicEl>
                                              <a:dgm id="{AC869981-8DEB-4A65-8754-A63D03959A8D}"/>
                                            </p:graphicEl>
                                          </p:spTgt>
                                        </p:tgtEl>
                                        <p:attrNameLst>
                                          <p:attrName>ppt_h</p:attrName>
                                        </p:attrNameLst>
                                      </p:cBhvr>
                                      <p:tavLst>
                                        <p:tav tm="0">
                                          <p:val>
                                            <p:strVal val="#ppt_h"/>
                                          </p:val>
                                        </p:tav>
                                        <p:tav tm="100000">
                                          <p:val>
                                            <p:strVal val="#ppt_h"/>
                                          </p:val>
                                        </p:tav>
                                      </p:tavLst>
                                    </p:anim>
                                    <p:animEffect transition="in" filter="fade">
                                      <p:cBhvr>
                                        <p:cTn id="27" dur="1000"/>
                                        <p:tgtEl>
                                          <p:spTgt spid="4">
                                            <p:graphicEl>
                                              <a:dgm id="{AC869981-8DEB-4A65-8754-A63D03959A8D}"/>
                                            </p:graphicEl>
                                          </p:spTgt>
                                        </p:tgtEl>
                                      </p:cBhvr>
                                    </p:animEffect>
                                  </p:childTnLst>
                                </p:cTn>
                              </p:par>
                            </p:childTnLst>
                          </p:cTn>
                        </p:par>
                        <p:par>
                          <p:cTn id="28" fill="hold">
                            <p:stCondLst>
                              <p:cond delay="3000"/>
                            </p:stCondLst>
                            <p:childTnLst>
                              <p:par>
                                <p:cTn id="29" presetID="55" presetClass="entr" presetSubtype="0" fill="hold" grpId="0" nodeType="afterEffect">
                                  <p:stCondLst>
                                    <p:cond delay="0"/>
                                  </p:stCondLst>
                                  <p:childTnLst>
                                    <p:set>
                                      <p:cBhvr>
                                        <p:cTn id="30" dur="1" fill="hold">
                                          <p:stCondLst>
                                            <p:cond delay="0"/>
                                          </p:stCondLst>
                                        </p:cTn>
                                        <p:tgtEl>
                                          <p:spTgt spid="4">
                                            <p:graphicEl>
                                              <a:dgm id="{A04F3F79-BE9A-4EE2-8CBF-968C9FCE5F4A}"/>
                                            </p:graphicEl>
                                          </p:spTgt>
                                        </p:tgtEl>
                                        <p:attrNameLst>
                                          <p:attrName>style.visibility</p:attrName>
                                        </p:attrNameLst>
                                      </p:cBhvr>
                                      <p:to>
                                        <p:strVal val="visible"/>
                                      </p:to>
                                    </p:set>
                                    <p:anim calcmode="lin" valueType="num">
                                      <p:cBhvr>
                                        <p:cTn id="31" dur="1000" fill="hold"/>
                                        <p:tgtEl>
                                          <p:spTgt spid="4">
                                            <p:graphicEl>
                                              <a:dgm id="{A04F3F79-BE9A-4EE2-8CBF-968C9FCE5F4A}"/>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A04F3F79-BE9A-4EE2-8CBF-968C9FCE5F4A}"/>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A04F3F79-BE9A-4EE2-8CBF-968C9FCE5F4A}"/>
                                            </p:graphicEl>
                                          </p:spTgt>
                                        </p:tgtEl>
                                      </p:cBhvr>
                                    </p:animEffect>
                                  </p:childTnLst>
                                </p:cTn>
                              </p:par>
                            </p:childTnLst>
                          </p:cTn>
                        </p:par>
                        <p:par>
                          <p:cTn id="34" fill="hold">
                            <p:stCondLst>
                              <p:cond delay="4000"/>
                            </p:stCondLst>
                            <p:childTnLst>
                              <p:par>
                                <p:cTn id="35" presetID="55" presetClass="entr" presetSubtype="0" fill="hold" grpId="0" nodeType="afterEffect">
                                  <p:stCondLst>
                                    <p:cond delay="0"/>
                                  </p:stCondLst>
                                  <p:childTnLst>
                                    <p:set>
                                      <p:cBhvr>
                                        <p:cTn id="36" dur="1" fill="hold">
                                          <p:stCondLst>
                                            <p:cond delay="0"/>
                                          </p:stCondLst>
                                        </p:cTn>
                                        <p:tgtEl>
                                          <p:spTgt spid="4">
                                            <p:graphicEl>
                                              <a:dgm id="{CFE7A11D-7961-4704-83C4-C37D45B903D1}"/>
                                            </p:graphicEl>
                                          </p:spTgt>
                                        </p:tgtEl>
                                        <p:attrNameLst>
                                          <p:attrName>style.visibility</p:attrName>
                                        </p:attrNameLst>
                                      </p:cBhvr>
                                      <p:to>
                                        <p:strVal val="visible"/>
                                      </p:to>
                                    </p:set>
                                    <p:anim calcmode="lin" valueType="num">
                                      <p:cBhvr>
                                        <p:cTn id="37" dur="1000" fill="hold"/>
                                        <p:tgtEl>
                                          <p:spTgt spid="4">
                                            <p:graphicEl>
                                              <a:dgm id="{CFE7A11D-7961-4704-83C4-C37D45B903D1}"/>
                                            </p:graphicEl>
                                          </p:spTgt>
                                        </p:tgtEl>
                                        <p:attrNameLst>
                                          <p:attrName>ppt_w</p:attrName>
                                        </p:attrNameLst>
                                      </p:cBhvr>
                                      <p:tavLst>
                                        <p:tav tm="0">
                                          <p:val>
                                            <p:strVal val="#ppt_w*0.70"/>
                                          </p:val>
                                        </p:tav>
                                        <p:tav tm="100000">
                                          <p:val>
                                            <p:strVal val="#ppt_w"/>
                                          </p:val>
                                        </p:tav>
                                      </p:tavLst>
                                    </p:anim>
                                    <p:anim calcmode="lin" valueType="num">
                                      <p:cBhvr>
                                        <p:cTn id="38" dur="1000" fill="hold"/>
                                        <p:tgtEl>
                                          <p:spTgt spid="4">
                                            <p:graphicEl>
                                              <a:dgm id="{CFE7A11D-7961-4704-83C4-C37D45B903D1}"/>
                                            </p:graphicEl>
                                          </p:spTgt>
                                        </p:tgtEl>
                                        <p:attrNameLst>
                                          <p:attrName>ppt_h</p:attrName>
                                        </p:attrNameLst>
                                      </p:cBhvr>
                                      <p:tavLst>
                                        <p:tav tm="0">
                                          <p:val>
                                            <p:strVal val="#ppt_h"/>
                                          </p:val>
                                        </p:tav>
                                        <p:tav tm="100000">
                                          <p:val>
                                            <p:strVal val="#ppt_h"/>
                                          </p:val>
                                        </p:tav>
                                      </p:tavLst>
                                    </p:anim>
                                    <p:animEffect transition="in" filter="fade">
                                      <p:cBhvr>
                                        <p:cTn id="39" dur="1000"/>
                                        <p:tgtEl>
                                          <p:spTgt spid="4">
                                            <p:graphicEl>
                                              <a:dgm id="{CFE7A11D-7961-4704-83C4-C37D45B903D1}"/>
                                            </p:graphicEl>
                                          </p:spTgt>
                                        </p:tgtEl>
                                      </p:cBhvr>
                                    </p:animEffect>
                                  </p:childTnLst>
                                </p:cTn>
                              </p:par>
                            </p:childTnLst>
                          </p:cTn>
                        </p:par>
                        <p:par>
                          <p:cTn id="40" fill="hold">
                            <p:stCondLst>
                              <p:cond delay="5000"/>
                            </p:stCondLst>
                            <p:childTnLst>
                              <p:par>
                                <p:cTn id="41" presetID="55" presetClass="entr" presetSubtype="0" fill="hold" grpId="0" nodeType="afterEffect">
                                  <p:stCondLst>
                                    <p:cond delay="0"/>
                                  </p:stCondLst>
                                  <p:childTnLst>
                                    <p:set>
                                      <p:cBhvr>
                                        <p:cTn id="42" dur="1" fill="hold">
                                          <p:stCondLst>
                                            <p:cond delay="0"/>
                                          </p:stCondLst>
                                        </p:cTn>
                                        <p:tgtEl>
                                          <p:spTgt spid="4">
                                            <p:graphicEl>
                                              <a:dgm id="{CF7ED015-EA79-4C23-91B5-C006951A539F}"/>
                                            </p:graphicEl>
                                          </p:spTgt>
                                        </p:tgtEl>
                                        <p:attrNameLst>
                                          <p:attrName>style.visibility</p:attrName>
                                        </p:attrNameLst>
                                      </p:cBhvr>
                                      <p:to>
                                        <p:strVal val="visible"/>
                                      </p:to>
                                    </p:set>
                                    <p:anim calcmode="lin" valueType="num">
                                      <p:cBhvr>
                                        <p:cTn id="43" dur="1000" fill="hold"/>
                                        <p:tgtEl>
                                          <p:spTgt spid="4">
                                            <p:graphicEl>
                                              <a:dgm id="{CF7ED015-EA79-4C23-91B5-C006951A539F}"/>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CF7ED015-EA79-4C23-91B5-C006951A539F}"/>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CF7ED015-EA79-4C23-91B5-C006951A539F}"/>
                                            </p:graphicEl>
                                          </p:spTgt>
                                        </p:tgtEl>
                                      </p:cBhvr>
                                    </p:animEffect>
                                  </p:childTnLst>
                                </p:cTn>
                              </p:par>
                            </p:childTnLst>
                          </p:cTn>
                        </p:par>
                        <p:par>
                          <p:cTn id="46" fill="hold">
                            <p:stCondLst>
                              <p:cond delay="6000"/>
                            </p:stCondLst>
                            <p:childTnLst>
                              <p:par>
                                <p:cTn id="47" presetID="55" presetClass="entr" presetSubtype="0" fill="hold" grpId="0" nodeType="afterEffect">
                                  <p:stCondLst>
                                    <p:cond delay="0"/>
                                  </p:stCondLst>
                                  <p:childTnLst>
                                    <p:set>
                                      <p:cBhvr>
                                        <p:cTn id="48" dur="1" fill="hold">
                                          <p:stCondLst>
                                            <p:cond delay="0"/>
                                          </p:stCondLst>
                                        </p:cTn>
                                        <p:tgtEl>
                                          <p:spTgt spid="4">
                                            <p:graphicEl>
                                              <a:dgm id="{D991B9DE-6423-45FD-B6B8-5CC43A97167F}"/>
                                            </p:graphicEl>
                                          </p:spTgt>
                                        </p:tgtEl>
                                        <p:attrNameLst>
                                          <p:attrName>style.visibility</p:attrName>
                                        </p:attrNameLst>
                                      </p:cBhvr>
                                      <p:to>
                                        <p:strVal val="visible"/>
                                      </p:to>
                                    </p:set>
                                    <p:anim calcmode="lin" valueType="num">
                                      <p:cBhvr>
                                        <p:cTn id="49" dur="1000" fill="hold"/>
                                        <p:tgtEl>
                                          <p:spTgt spid="4">
                                            <p:graphicEl>
                                              <a:dgm id="{D991B9DE-6423-45FD-B6B8-5CC43A97167F}"/>
                                            </p:graphicEl>
                                          </p:spTgt>
                                        </p:tgtEl>
                                        <p:attrNameLst>
                                          <p:attrName>ppt_w</p:attrName>
                                        </p:attrNameLst>
                                      </p:cBhvr>
                                      <p:tavLst>
                                        <p:tav tm="0">
                                          <p:val>
                                            <p:strVal val="#ppt_w*0.70"/>
                                          </p:val>
                                        </p:tav>
                                        <p:tav tm="100000">
                                          <p:val>
                                            <p:strVal val="#ppt_w"/>
                                          </p:val>
                                        </p:tav>
                                      </p:tavLst>
                                    </p:anim>
                                    <p:anim calcmode="lin" valueType="num">
                                      <p:cBhvr>
                                        <p:cTn id="50" dur="1000" fill="hold"/>
                                        <p:tgtEl>
                                          <p:spTgt spid="4">
                                            <p:graphicEl>
                                              <a:dgm id="{D991B9DE-6423-45FD-B6B8-5CC43A97167F}"/>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D991B9DE-6423-45FD-B6B8-5CC43A97167F}"/>
                                            </p:graphicEl>
                                          </p:spTgt>
                                        </p:tgtEl>
                                      </p:cBhvr>
                                    </p:animEffect>
                                  </p:childTnLst>
                                </p:cTn>
                              </p:par>
                            </p:childTnLst>
                          </p:cTn>
                        </p:par>
                        <p:par>
                          <p:cTn id="52" fill="hold">
                            <p:stCondLst>
                              <p:cond delay="7000"/>
                            </p:stCondLst>
                            <p:childTnLst>
                              <p:par>
                                <p:cTn id="53" presetID="55" presetClass="entr" presetSubtype="0" fill="hold" grpId="0" nodeType="afterEffect">
                                  <p:stCondLst>
                                    <p:cond delay="0"/>
                                  </p:stCondLst>
                                  <p:childTnLst>
                                    <p:set>
                                      <p:cBhvr>
                                        <p:cTn id="54" dur="1" fill="hold">
                                          <p:stCondLst>
                                            <p:cond delay="0"/>
                                          </p:stCondLst>
                                        </p:cTn>
                                        <p:tgtEl>
                                          <p:spTgt spid="4">
                                            <p:graphicEl>
                                              <a:dgm id="{0CC18663-9DB1-47D6-8BB9-F6B3CD6CBFFA}"/>
                                            </p:graphicEl>
                                          </p:spTgt>
                                        </p:tgtEl>
                                        <p:attrNameLst>
                                          <p:attrName>style.visibility</p:attrName>
                                        </p:attrNameLst>
                                      </p:cBhvr>
                                      <p:to>
                                        <p:strVal val="visible"/>
                                      </p:to>
                                    </p:set>
                                    <p:anim calcmode="lin" valueType="num">
                                      <p:cBhvr>
                                        <p:cTn id="55" dur="1000" fill="hold"/>
                                        <p:tgtEl>
                                          <p:spTgt spid="4">
                                            <p:graphicEl>
                                              <a:dgm id="{0CC18663-9DB1-47D6-8BB9-F6B3CD6CBFFA}"/>
                                            </p:graphicEl>
                                          </p:spTgt>
                                        </p:tgtEl>
                                        <p:attrNameLst>
                                          <p:attrName>ppt_w</p:attrName>
                                        </p:attrNameLst>
                                      </p:cBhvr>
                                      <p:tavLst>
                                        <p:tav tm="0">
                                          <p:val>
                                            <p:strVal val="#ppt_w*0.70"/>
                                          </p:val>
                                        </p:tav>
                                        <p:tav tm="100000">
                                          <p:val>
                                            <p:strVal val="#ppt_w"/>
                                          </p:val>
                                        </p:tav>
                                      </p:tavLst>
                                    </p:anim>
                                    <p:anim calcmode="lin" valueType="num">
                                      <p:cBhvr>
                                        <p:cTn id="56" dur="1000" fill="hold"/>
                                        <p:tgtEl>
                                          <p:spTgt spid="4">
                                            <p:graphicEl>
                                              <a:dgm id="{0CC18663-9DB1-47D6-8BB9-F6B3CD6CBFFA}"/>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0CC18663-9DB1-47D6-8BB9-F6B3CD6CBF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4"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104" t="11220" r="14150" b="25984"/>
          <a:stretch/>
        </p:blipFill>
        <p:spPr bwMode="auto">
          <a:xfrm>
            <a:off x="2951842" y="2425744"/>
            <a:ext cx="2793344" cy="13966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08" t="9489" r="16610" b="4995"/>
          <a:stretch/>
        </p:blipFill>
        <p:spPr bwMode="auto">
          <a:xfrm>
            <a:off x="7032989" y="2924100"/>
            <a:ext cx="2088233" cy="14401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086" y="798692"/>
            <a:ext cx="3596903" cy="20232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8664" y="700203"/>
            <a:ext cx="2776538" cy="16675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8843" y="336198"/>
            <a:ext cx="8856984" cy="530181"/>
          </a:xfrm>
        </p:spPr>
        <p:txBody>
          <a:bodyPr>
            <a:normAutofit fontScale="90000"/>
          </a:bodyPr>
          <a:lstStyle/>
          <a:p>
            <a:pPr marL="0" lvl="1" indent="0" algn="ctr">
              <a:lnSpc>
                <a:spcPct val="150000"/>
              </a:lnSpc>
            </a:pPr>
            <a:r>
              <a:rPr kumimoji="0" lang="ru-RU" sz="2000" b="1" i="0" u="none" strike="noStrike" kern="1200" cap="all"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rPr>
              <a:t>НАЧАЛЬНЫМИ ДОСТИЖЕНИЯМИ  реализации  </a:t>
            </a:r>
            <a:r>
              <a:rPr kumimoji="0" lang="en-US" sz="2000" b="1" i="0" u="none" strike="noStrike" kern="1200" cap="all"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rPr>
              <a:t>II</a:t>
            </a:r>
            <a:r>
              <a:rPr kumimoji="0" lang="en-US" sz="2000" b="1" i="0" u="none" strike="noStrike" kern="1200" cap="all" spc="0" normalizeH="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ru-RU" sz="2000" b="1" i="0" u="none" strike="noStrike" kern="1200" cap="all" spc="0" normalizeH="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rPr>
              <a:t>этапа </a:t>
            </a:r>
            <a:r>
              <a:rPr lang="ru-RU" sz="2000"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СЧИТАЕМ СЛЕДУЮЩИЕ ДОСТИЖЕНИЯ: </a:t>
            </a:r>
            <a: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t/>
            </a:r>
            <a:br>
              <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rPr>
            </a:br>
            <a:endParaRPr lang="ru-RU"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a:cs typeface="Times New Roman" panose="02020603050405020304" pitchFamily="18" charset="0"/>
            </a:endParaRPr>
          </a:p>
        </p:txBody>
      </p:sp>
      <p:sp>
        <p:nvSpPr>
          <p:cNvPr id="3" name="Объект 2"/>
          <p:cNvSpPr>
            <a:spLocks noGrp="1"/>
          </p:cNvSpPr>
          <p:nvPr>
            <p:ph idx="1"/>
          </p:nvPr>
        </p:nvSpPr>
        <p:spPr>
          <a:xfrm>
            <a:off x="-30596" y="826055"/>
            <a:ext cx="4499992" cy="2662872"/>
          </a:xfrm>
        </p:spPr>
        <p:txBody>
          <a:bodyPr>
            <a:normAutofit/>
          </a:bodyPr>
          <a:lstStyle/>
          <a:p>
            <a:r>
              <a:rPr lang="ru-RU" sz="1400" dirty="0"/>
              <a:t>Методическая работа силами воспитателей, специалистов учреждения </a:t>
            </a:r>
            <a:r>
              <a:rPr lang="ru-RU" sz="1400" dirty="0" smtClean="0"/>
              <a:t>воспитанниками</a:t>
            </a:r>
            <a:r>
              <a:rPr lang="ru-RU" sz="1400" dirty="0"/>
              <a:t>:</a:t>
            </a:r>
          </a:p>
          <a:p>
            <a:r>
              <a:rPr lang="ru-RU" sz="1400" dirty="0"/>
              <a:t>Воспитательные часы из цикла занятий: «Ветеранам нашу заботу!»</a:t>
            </a:r>
          </a:p>
          <a:p>
            <a:r>
              <a:rPr lang="ru-RU" sz="1400" dirty="0"/>
              <a:t>Мастер-классы: «Георгиевская лента», «Подарок с милой мамой» и т.д.</a:t>
            </a:r>
          </a:p>
          <a:p>
            <a:r>
              <a:rPr lang="ru-RU" sz="1400" dirty="0" smtClean="0"/>
              <a:t> </a:t>
            </a:r>
            <a:endParaRPr lang="ru-RU" sz="1400" dirty="0"/>
          </a:p>
          <a:p>
            <a:endParaRPr lang="ru-RU" sz="1400" dirty="0"/>
          </a:p>
        </p:txBody>
      </p:sp>
      <p:sp>
        <p:nvSpPr>
          <p:cNvPr id="6" name="Заголовок 1"/>
          <p:cNvSpPr txBox="1">
            <a:spLocks/>
          </p:cNvSpPr>
          <p:nvPr/>
        </p:nvSpPr>
        <p:spPr>
          <a:xfrm>
            <a:off x="5796136" y="1942294"/>
            <a:ext cx="3987800" cy="1546633"/>
          </a:xfrm>
          <a:prstGeom prst="rect">
            <a:avLst/>
          </a:prstGeom>
        </p:spPr>
        <p:txBody>
          <a:bodyPr vert="horz" lIns="91440" tIns="45720" rIns="91440" bIns="45720" rtlCol="0" anchor="ctr">
            <a:noAutofit/>
            <a:scene3d>
              <a:camera prst="perspectiveContrastingLeftFacing"/>
              <a:lightRig rig="threePt" dir="t"/>
            </a:scene3d>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ru-RU" dirty="0" smtClean="0">
                <a:ln w="12700">
                  <a:solidFill>
                    <a:srgbClr val="FF0000"/>
                  </a:solidFill>
                  <a:prstDash val="solid"/>
                </a:ln>
                <a:solidFill>
                  <a:srgbClr val="FF0000"/>
                </a:solidFill>
                <a:effectLst>
                  <a:innerShdw blurRad="177800">
                    <a:schemeClr val="accent3">
                      <a:lumMod val="50000"/>
                    </a:schemeClr>
                  </a:innerShdw>
                </a:effectLst>
              </a:rPr>
              <a:t>Мероприятие посвященное </a:t>
            </a:r>
            <a:br>
              <a:rPr lang="ru-RU" dirty="0" smtClean="0">
                <a:ln w="12700">
                  <a:solidFill>
                    <a:srgbClr val="FF0000"/>
                  </a:solidFill>
                  <a:prstDash val="solid"/>
                </a:ln>
                <a:solidFill>
                  <a:srgbClr val="FF0000"/>
                </a:solidFill>
                <a:effectLst>
                  <a:innerShdw blurRad="177800">
                    <a:schemeClr val="accent3">
                      <a:lumMod val="50000"/>
                    </a:schemeClr>
                  </a:innerShdw>
                </a:effectLst>
              </a:rPr>
            </a:br>
            <a:r>
              <a:rPr lang="ru-RU" dirty="0" smtClean="0">
                <a:ln w="12700">
                  <a:solidFill>
                    <a:srgbClr val="FF0000"/>
                  </a:solidFill>
                  <a:prstDash val="solid"/>
                </a:ln>
                <a:solidFill>
                  <a:srgbClr val="FF0000"/>
                </a:solidFill>
                <a:effectLst>
                  <a:innerShdw blurRad="177800">
                    <a:schemeClr val="accent3">
                      <a:lumMod val="50000"/>
                    </a:schemeClr>
                  </a:innerShdw>
                </a:effectLst>
              </a:rPr>
              <a:t>9 мая</a:t>
            </a:r>
            <a:endParaRPr lang="ru-RU" dirty="0">
              <a:ln w="12700">
                <a:solidFill>
                  <a:srgbClr val="FF0000"/>
                </a:solidFill>
                <a:prstDash val="solid"/>
              </a:ln>
              <a:solidFill>
                <a:srgbClr val="FF0000"/>
              </a:solidFill>
              <a:effectLst>
                <a:innerShdw blurRad="177800">
                  <a:schemeClr val="accent3">
                    <a:lumMod val="50000"/>
                  </a:schemeClr>
                </a:innerShdw>
              </a:effectLst>
            </a:endParaRPr>
          </a:p>
        </p:txBody>
      </p:sp>
      <p:sp>
        <p:nvSpPr>
          <p:cNvPr id="7" name="Замещающий текст 2"/>
          <p:cNvSpPr txBox="1">
            <a:spLocks/>
          </p:cNvSpPr>
          <p:nvPr/>
        </p:nvSpPr>
        <p:spPr>
          <a:xfrm>
            <a:off x="0" y="2273310"/>
            <a:ext cx="3932555" cy="548640"/>
          </a:xfrm>
          <a:prstGeom prst="rect">
            <a:avLst/>
          </a:prstGeom>
        </p:spPr>
        <p:txBody>
          <a:bodyPr vert="horz" lIns="91440" tIns="45720" rIns="91440" bIns="45720" rtlCol="0">
            <a:noAutofit/>
            <a:scene3d>
              <a:camera prst="isometricOffAxis1Right"/>
              <a:lightRig rig="threePt" dir="t"/>
            </a:scene3d>
          </a:bodyPr>
          <a:lst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a:lstStyle>
          <a:p>
            <a:r>
              <a:rPr lang="ru-RU" altLang="en-US" sz="2400" dirty="0" smtClean="0">
                <a:ln w="12700">
                  <a:solidFill>
                    <a:srgbClr val="FF0000"/>
                  </a:solidFill>
                  <a:prstDash val="solid"/>
                </a:ln>
                <a:solidFill>
                  <a:srgbClr val="FF0000"/>
                </a:solidFill>
                <a:effectLst>
                  <a:innerShdw blurRad="177800">
                    <a:schemeClr val="accent3">
                      <a:lumMod val="50000"/>
                    </a:schemeClr>
                  </a:innerShdw>
                </a:effectLst>
                <a:latin typeface="Times New Roman" panose="02020603050405020304" pitchFamily="18" charset="0"/>
              </a:rPr>
              <a:t>Участие в акции: «Бессмертный полк»</a:t>
            </a:r>
            <a:endParaRPr lang="ru-RU" altLang="en-US" sz="2400" dirty="0">
              <a:ln w="12700">
                <a:solidFill>
                  <a:srgbClr val="FF0000"/>
                </a:solidFill>
                <a:prstDash val="solid"/>
              </a:ln>
              <a:solidFill>
                <a:srgbClr val="FF0000"/>
              </a:solidFill>
              <a:effectLst>
                <a:innerShdw blurRad="177800">
                  <a:schemeClr val="accent3">
                    <a:lumMod val="50000"/>
                  </a:schemeClr>
                </a:innerShdw>
              </a:effectLst>
              <a:latin typeface="Times New Roman" panose="02020603050405020304" pitchFamily="18" charset="0"/>
            </a:endParaRPr>
          </a:p>
        </p:txBody>
      </p:sp>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1805" t="9235" r="38353" b="5650"/>
          <a:stretch/>
        </p:blipFill>
        <p:spPr bwMode="auto">
          <a:xfrm>
            <a:off x="5580372" y="3002826"/>
            <a:ext cx="1440160"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rotWithShape="1">
          <a:blip r:embed="rId7"/>
          <a:srcRect l="2426" t="2288" r="3088" b="34722"/>
          <a:stretch/>
        </p:blipFill>
        <p:spPr>
          <a:xfrm>
            <a:off x="198843" y="3983194"/>
            <a:ext cx="5368488" cy="2684245"/>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6147"/>
                                        </p:tgtEl>
                                        <p:attrNameLst>
                                          <p:attrName>style.visibility</p:attrName>
                                        </p:attrNameLst>
                                      </p:cBhvr>
                                      <p:to>
                                        <p:strVal val="visible"/>
                                      </p:to>
                                    </p:set>
                                    <p:anim calcmode="lin" valueType="num">
                                      <p:cBhvr>
                                        <p:cTn id="42" dur="1000" fill="hold"/>
                                        <p:tgtEl>
                                          <p:spTgt spid="6147"/>
                                        </p:tgtEl>
                                        <p:attrNameLst>
                                          <p:attrName>ppt_w</p:attrName>
                                        </p:attrNameLst>
                                      </p:cBhvr>
                                      <p:tavLst>
                                        <p:tav tm="0">
                                          <p:val>
                                            <p:fltVal val="0"/>
                                          </p:val>
                                        </p:tav>
                                        <p:tav tm="100000">
                                          <p:val>
                                            <p:strVal val="#ppt_w"/>
                                          </p:val>
                                        </p:tav>
                                      </p:tavLst>
                                    </p:anim>
                                    <p:anim calcmode="lin" valueType="num">
                                      <p:cBhvr>
                                        <p:cTn id="43" dur="1000" fill="hold"/>
                                        <p:tgtEl>
                                          <p:spTgt spid="6147"/>
                                        </p:tgtEl>
                                        <p:attrNameLst>
                                          <p:attrName>ppt_h</p:attrName>
                                        </p:attrNameLst>
                                      </p:cBhvr>
                                      <p:tavLst>
                                        <p:tav tm="0">
                                          <p:val>
                                            <p:fltVal val="0"/>
                                          </p:val>
                                        </p:tav>
                                        <p:tav tm="100000">
                                          <p:val>
                                            <p:strVal val="#ppt_h"/>
                                          </p:val>
                                        </p:tav>
                                      </p:tavLst>
                                    </p:anim>
                                    <p:anim calcmode="lin" valueType="num">
                                      <p:cBhvr>
                                        <p:cTn id="44"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147"/>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6146"/>
                                        </p:tgtEl>
                                        <p:attrNameLst>
                                          <p:attrName>style.visibility</p:attrName>
                                        </p:attrNameLst>
                                      </p:cBhvr>
                                      <p:to>
                                        <p:strVal val="visible"/>
                                      </p:to>
                                    </p:set>
                                    <p:anim calcmode="lin" valueType="num">
                                      <p:cBhvr>
                                        <p:cTn id="48" dur="1000" fill="hold"/>
                                        <p:tgtEl>
                                          <p:spTgt spid="6146"/>
                                        </p:tgtEl>
                                        <p:attrNameLst>
                                          <p:attrName>ppt_w</p:attrName>
                                        </p:attrNameLst>
                                      </p:cBhvr>
                                      <p:tavLst>
                                        <p:tav tm="0">
                                          <p:val>
                                            <p:fltVal val="0"/>
                                          </p:val>
                                        </p:tav>
                                        <p:tav tm="100000">
                                          <p:val>
                                            <p:strVal val="#ppt_w"/>
                                          </p:val>
                                        </p:tav>
                                      </p:tavLst>
                                    </p:anim>
                                    <p:anim calcmode="lin" valueType="num">
                                      <p:cBhvr>
                                        <p:cTn id="49" dur="1000" fill="hold"/>
                                        <p:tgtEl>
                                          <p:spTgt spid="6146"/>
                                        </p:tgtEl>
                                        <p:attrNameLst>
                                          <p:attrName>ppt_h</p:attrName>
                                        </p:attrNameLst>
                                      </p:cBhvr>
                                      <p:tavLst>
                                        <p:tav tm="0">
                                          <p:val>
                                            <p:fltVal val="0"/>
                                          </p:val>
                                        </p:tav>
                                        <p:tav tm="100000">
                                          <p:val>
                                            <p:strVal val="#ppt_h"/>
                                          </p:val>
                                        </p:tav>
                                      </p:tavLst>
                                    </p:anim>
                                    <p:anim calcmode="lin" valueType="num">
                                      <p:cBhvr>
                                        <p:cTn id="50"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146"/>
                                        </p:tgtEl>
                                        <p:attrNameLst>
                                          <p:attrName>ppt_y</p:attrName>
                                        </p:attrNameLst>
                                      </p:cBhvr>
                                      <p:tavLst>
                                        <p:tav tm="0" fmla="#ppt_y+(sin(-2*pi*(1-$))*-#ppt_x+cos(-2*pi*(1-$))*(1-#ppt_y))*(1-$)">
                                          <p:val>
                                            <p:fltVal val="0"/>
                                          </p:val>
                                        </p:tav>
                                        <p:tav tm="100000">
                                          <p:val>
                                            <p:fltVal val="1"/>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 calcmode="lin" valueType="num">
                                      <p:cBhvr>
                                        <p:cTn id="6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6" grpId="0"/>
      <p:bldP spid="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581</Words>
  <Application>Microsoft Office PowerPoint</Application>
  <PresentationFormat>Экран (4:3)</PresentationFormat>
  <Paragraphs>60</Paragraphs>
  <Slides>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Arial</vt:lpstr>
      <vt:lpstr>Calibri</vt:lpstr>
      <vt:lpstr>Franklin Gothic Book</vt:lpstr>
      <vt:lpstr>Franklin Gothic Medium</vt:lpstr>
      <vt:lpstr>Gabriola</vt:lpstr>
      <vt:lpstr>Miriam</vt:lpstr>
      <vt:lpstr>Monotype Corsiva</vt:lpstr>
      <vt:lpstr>Times New Roman</vt:lpstr>
      <vt:lpstr>Tunga</vt:lpstr>
      <vt:lpstr>Wingdings</vt:lpstr>
      <vt:lpstr>Углы</vt:lpstr>
      <vt:lpstr>Презентация PowerPoint</vt:lpstr>
      <vt:lpstr>Целью проекта является:  </vt:lpstr>
      <vt:lpstr> I ЭТАП ПРОЕКТА: ОРГАНИЗАЦИОННО-ПОДГОТОВИТЕЛЬНЫЙ (ФЕВРАЛЬ – МАРТ 2024Г.) включает: </vt:lpstr>
      <vt:lpstr>Установление взаимосвязей с заинтересованными организациями и социальными партнерами </vt:lpstr>
      <vt:lpstr>Семинары-практикумы:  </vt:lpstr>
      <vt:lpstr>создание модели единого социально-культурного пространства (ЕСКП) реализовывается благодаря: </vt:lpstr>
      <vt:lpstr>НАЧАЛЬНЫМИ ДОСТИЖЕНИЯМИ  реализации  II этапа СЧИТАЕМ СЛЕДУЮЩИЕ ДОСТИЖЕНИЯ: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ОБЛАСТНОЕ ГОСУДАРСТВЕННОЕ КАЗЕННОЕ УЧРЕЖДЕНИЕ  СОЦИАЛЬНОГО ОБСЛУЖИВАНИЯ «ЦЕНТР ПОМОЩИ ДЕТЯМ, ОСТАВШИМСЯ БЕЗ ПОПЕЧЕНИЯ РОДИТЕЛЕЙ, Г. ШЕЛЕХОВА»</dc:title>
  <dc:creator>ЕЛЕНА ВЛАДИМИРОВНА</dc:creator>
  <cp:lastModifiedBy>Гнездилова Любовь Геннадьевна</cp:lastModifiedBy>
  <cp:revision>25</cp:revision>
  <dcterms:created xsi:type="dcterms:W3CDTF">2018-05-17T16:43:00Z</dcterms:created>
  <dcterms:modified xsi:type="dcterms:W3CDTF">2024-07-18T00:51:33Z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1049-10.2.0.5908</vt:lpwstr>
  </property>
</Properties>
</file>