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Первая страниц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62373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88640"/>
            <a:ext cx="7772400" cy="792088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Министерство образования Московской области</a:t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latin typeface="Arial" pitchFamily="34" charset="0"/>
                <a:cs typeface="Arial" pitchFamily="34" charset="0"/>
              </a:rPr>
              <a:t>ГКОУ МО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Хотьковская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школа-интернат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1196752"/>
            <a:ext cx="6400800" cy="3096344"/>
          </a:xfrm>
        </p:spPr>
        <p:txBody>
          <a:bodyPr>
            <a:noAutofit/>
          </a:bodyPr>
          <a:lstStyle/>
          <a:p>
            <a:pPr>
              <a:spcAft>
                <a:spcPts val="800"/>
              </a:spcAft>
            </a:pP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Организация специальных образовательных условий для детей с тяжелыми нарушениями речи в школе-интернате как фактор успешной педагогической реабилитации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5357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Реализация ФАОП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С 01 сентября 2023 года  началась реализация единых федеральных адаптированных общеобразовательных программ. В связи с чем, в ГКОУ МО </a:t>
            </a:r>
            <a:r>
              <a:rPr lang="ru-RU" sz="2000" dirty="0" err="1" smtClean="0"/>
              <a:t>Хотьковской</a:t>
            </a:r>
            <a:r>
              <a:rPr lang="ru-RU" sz="2000" dirty="0" smtClean="0"/>
              <a:t> школе-интернате все адаптированные общеобразовательные программы начального и основного общего образования были откорректированы в этом направлении.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340768"/>
            <a:ext cx="2153791" cy="2763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3933056"/>
            <a:ext cx="2160240" cy="272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5357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Реализация ФАОП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На основе федеральных адаптированных общеобразовательных программ в начальной школе были переработаны программы по русскому языку, литературному чтению и окружающему миру; в основной школе - по русскому языку, литературе, географии, истории, обществознанию, основам безопасности и защиты Родины.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79163\Downloads\Министерство-образован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196752"/>
            <a:ext cx="2285285" cy="3231730"/>
          </a:xfrm>
          <a:prstGeom prst="rect">
            <a:avLst/>
          </a:prstGeom>
          <a:noFill/>
        </p:spPr>
      </p:pic>
      <p:pic>
        <p:nvPicPr>
          <p:cNvPr id="4100" name="Picture 4" descr="C:\Users\79163\Downloads\Министерство-образования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3501008"/>
            <a:ext cx="2285285" cy="32317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5357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Организация обучения детей с ТНР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9"/>
          <p:cNvSpPr txBox="1"/>
          <p:nvPr/>
        </p:nvSpPr>
        <p:spPr>
          <a:xfrm>
            <a:off x="1691680" y="1412776"/>
            <a:ext cx="2016224" cy="2047355"/>
          </a:xfrm>
          <a:prstGeom prst="rect">
            <a:avLst/>
          </a:prstGeom>
          <a:solidFill>
            <a:srgbClr val="EBDDC3"/>
          </a:solidFill>
          <a:ln w="25400">
            <a:solidFill>
              <a:srgbClr val="6B859A"/>
            </a:solidFill>
          </a:ln>
        </p:spPr>
        <p:txBody>
          <a:bodyPr vert="horz" wrap="square" lIns="0" tIns="198755" rIns="0" bIns="0" rtlCol="0">
            <a:spAutoFit/>
          </a:bodyPr>
          <a:lstStyle/>
          <a:p>
            <a:pPr marL="137160" marR="130175" algn="ctr">
              <a:lnSpc>
                <a:spcPct val="100000"/>
              </a:lnSpc>
              <a:spcBef>
                <a:spcPts val="1565"/>
              </a:spcBef>
            </a:pPr>
            <a:r>
              <a:rPr sz="2400" b="1" spc="-5" dirty="0">
                <a:latin typeface="Calibri"/>
                <a:cs typeface="Calibri"/>
              </a:rPr>
              <a:t>Начальное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общее </a:t>
            </a:r>
            <a:r>
              <a:rPr sz="2400" b="1" spc="-409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образование</a:t>
            </a:r>
            <a:endParaRPr sz="2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b="1" spc="-20" dirty="0">
                <a:latin typeface="Calibri"/>
                <a:cs typeface="Calibri"/>
              </a:rPr>
              <a:t>(ФГОС </a:t>
            </a:r>
            <a:r>
              <a:rPr sz="2400" b="1" spc="-5" dirty="0">
                <a:latin typeface="Calibri"/>
                <a:cs typeface="Calibri"/>
              </a:rPr>
              <a:t>НОО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ОВЗ)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7" name="object 33"/>
          <p:cNvSpPr txBox="1"/>
          <p:nvPr/>
        </p:nvSpPr>
        <p:spPr>
          <a:xfrm>
            <a:off x="467544" y="3789040"/>
            <a:ext cx="2016224" cy="1034899"/>
          </a:xfrm>
          <a:prstGeom prst="rect">
            <a:avLst/>
          </a:prstGeom>
          <a:solidFill>
            <a:srgbClr val="93B6D2"/>
          </a:solidFill>
          <a:ln w="25400">
            <a:solidFill>
              <a:srgbClr val="6B859A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2400" b="1" spc="-15" dirty="0">
                <a:latin typeface="Calibri"/>
                <a:cs typeface="Calibri"/>
              </a:rPr>
              <a:t>Урочная</a:t>
            </a:r>
            <a:endParaRPr sz="2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b="1" spc="-10" dirty="0">
                <a:latin typeface="Calibri"/>
                <a:cs typeface="Calibri"/>
              </a:rPr>
              <a:t>деятельность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8" name="object 30"/>
          <p:cNvSpPr txBox="1"/>
          <p:nvPr/>
        </p:nvSpPr>
        <p:spPr>
          <a:xfrm>
            <a:off x="5364088" y="1412776"/>
            <a:ext cx="2016224" cy="1678023"/>
          </a:xfrm>
          <a:prstGeom prst="rect">
            <a:avLst/>
          </a:prstGeom>
          <a:solidFill>
            <a:srgbClr val="EBDDC3"/>
          </a:solidFill>
          <a:ln w="25400">
            <a:solidFill>
              <a:srgbClr val="6B859A"/>
            </a:solidFill>
          </a:ln>
        </p:spPr>
        <p:txBody>
          <a:bodyPr vert="horz" wrap="square" lIns="0" tIns="198755" rIns="0" bIns="0" rtlCol="0">
            <a:spAutoFit/>
          </a:bodyPr>
          <a:lstStyle/>
          <a:p>
            <a:pPr marL="121285" marR="114935" algn="ctr">
              <a:lnSpc>
                <a:spcPct val="100000"/>
              </a:lnSpc>
              <a:spcBef>
                <a:spcPts val="1565"/>
              </a:spcBef>
            </a:pPr>
            <a:r>
              <a:rPr sz="2400" b="1" spc="-10" dirty="0">
                <a:latin typeface="Calibri"/>
                <a:cs typeface="Calibri"/>
              </a:rPr>
              <a:t>Основное </a:t>
            </a:r>
            <a:r>
              <a:rPr sz="2400" b="1" spc="-5" dirty="0">
                <a:latin typeface="Calibri"/>
                <a:cs typeface="Calibri"/>
              </a:rPr>
              <a:t>общее </a:t>
            </a:r>
            <a:r>
              <a:rPr sz="2400" b="1" spc="-4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образование</a:t>
            </a:r>
            <a:endParaRPr sz="2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b="1" spc="-20" dirty="0">
                <a:latin typeface="Calibri"/>
                <a:cs typeface="Calibri"/>
              </a:rPr>
              <a:t>(ФГОС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ООО)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9" name="object 34"/>
          <p:cNvSpPr txBox="1"/>
          <p:nvPr/>
        </p:nvSpPr>
        <p:spPr>
          <a:xfrm>
            <a:off x="2915816" y="3789040"/>
            <a:ext cx="2016224" cy="1034899"/>
          </a:xfrm>
          <a:prstGeom prst="rect">
            <a:avLst/>
          </a:prstGeom>
          <a:solidFill>
            <a:srgbClr val="93B6D2"/>
          </a:solidFill>
          <a:ln w="25400">
            <a:solidFill>
              <a:srgbClr val="6B859A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"/>
              </a:spcBef>
            </a:pPr>
            <a:endParaRPr lang="ru-RU" sz="1900" b="1" dirty="0" smtClean="0"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lang="ru-RU" sz="2400" b="1" dirty="0" smtClean="0">
                <a:cs typeface="Times New Roman"/>
              </a:rPr>
              <a:t>Внеурочная деятельность</a:t>
            </a:r>
            <a:endParaRPr sz="2400" b="1" dirty="0">
              <a:cs typeface="Times New Roman"/>
            </a:endParaRPr>
          </a:p>
        </p:txBody>
      </p:sp>
      <p:sp>
        <p:nvSpPr>
          <p:cNvPr id="10" name="object 35"/>
          <p:cNvSpPr txBox="1"/>
          <p:nvPr/>
        </p:nvSpPr>
        <p:spPr>
          <a:xfrm>
            <a:off x="5436096" y="3789040"/>
            <a:ext cx="3240360" cy="1034899"/>
          </a:xfrm>
          <a:prstGeom prst="rect">
            <a:avLst/>
          </a:prstGeom>
          <a:solidFill>
            <a:srgbClr val="93B6D2"/>
          </a:solidFill>
          <a:ln w="25400">
            <a:solidFill>
              <a:srgbClr val="6B859A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663575" marR="450215" indent="-204470" algn="ctr">
              <a:lnSpc>
                <a:spcPct val="100000"/>
              </a:lnSpc>
            </a:pPr>
            <a:r>
              <a:rPr sz="2400" b="1" spc="-20" dirty="0">
                <a:latin typeface="Calibri"/>
                <a:cs typeface="Calibri"/>
              </a:rPr>
              <a:t>Д</a:t>
            </a:r>
            <a:r>
              <a:rPr sz="2400" b="1" spc="-5" dirty="0">
                <a:latin typeface="Calibri"/>
                <a:cs typeface="Calibri"/>
              </a:rPr>
              <a:t>оп</a:t>
            </a:r>
            <a:r>
              <a:rPr sz="2400" b="1" spc="-45" dirty="0">
                <a:latin typeface="Calibri"/>
                <a:cs typeface="Calibri"/>
              </a:rPr>
              <a:t>о</a:t>
            </a:r>
            <a:r>
              <a:rPr sz="2400" b="1" spc="-5" dirty="0">
                <a:latin typeface="Calibri"/>
                <a:cs typeface="Calibri"/>
              </a:rPr>
              <a:t>лни</a:t>
            </a:r>
            <a:r>
              <a:rPr sz="2400" b="1" spc="-15" dirty="0">
                <a:latin typeface="Calibri"/>
                <a:cs typeface="Calibri"/>
              </a:rPr>
              <a:t>т</a:t>
            </a:r>
            <a:r>
              <a:rPr sz="2400" b="1" spc="-40" dirty="0">
                <a:latin typeface="Calibri"/>
                <a:cs typeface="Calibri"/>
              </a:rPr>
              <a:t>е</a:t>
            </a:r>
            <a:r>
              <a:rPr sz="2400" b="1" spc="-5" dirty="0">
                <a:latin typeface="Calibri"/>
                <a:cs typeface="Calibri"/>
              </a:rPr>
              <a:t>льное  образование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771800" y="5517232"/>
            <a:ext cx="3528392" cy="79208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АООП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Вариант 5.2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5357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Рабочие программы учебных предметов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На основании адаптированных общеобразовательных программ нашей образовательной организации учителями-предметниками и учителями-логопедами были разработаны рабочие программы по предметам обязательной части учебных планов в конструкторе рабочих программ на сайте </a:t>
            </a:r>
            <a:r>
              <a:rPr lang="en-US" sz="2000" dirty="0" err="1" smtClean="0"/>
              <a:t>edsoo</a:t>
            </a:r>
            <a:r>
              <a:rPr lang="ru-RU" sz="2000" dirty="0" smtClean="0"/>
              <a:t>.</a:t>
            </a:r>
            <a:r>
              <a:rPr lang="en-US" sz="2000" dirty="0" err="1" smtClean="0"/>
              <a:t>ru</a:t>
            </a:r>
            <a:r>
              <a:rPr lang="ru-RU" sz="2000" dirty="0" smtClean="0"/>
              <a:t>.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 descr="C:\Users\79163\AppData\Local\Temp\Rar$DIa23120.9626\f9b2d908bd1397f658fed11001f7a665-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772816"/>
            <a:ext cx="2935132" cy="40371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5357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Разработка рабочих программ 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по учебным предметам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Autofit/>
          </a:bodyPr>
          <a:lstStyle/>
          <a:p>
            <a:r>
              <a:rPr lang="ru-RU" sz="1400" dirty="0" smtClean="0"/>
              <a:t>Особенностью адаптированных рабочих программ по учебным предметам в начальной школе являются пролонгированные сроки изучения учебных курсов обязательной части учебных планов обучающимися с тяжелыми нарушениями речи, т. к. обучение рассчитано на 5 лет начиная с 1 дополнительного класса. Особенностью адаптированных рабочих программ по учебным предметам в основной школе является доработка педагогами  своих рабочих программ по русскому языку и развитию речи с учетом особенностей обучающихся с тяжелыми нарушениями речи, на этом уровне обучение традиционно рассчитано на 5 лет, как в обычной общеобразовательной школе. Рабочие программы по остальным учебным предметам были скорректированы под потребности обучающихся с тяжелыми нарушениями речи, чтобы создать специальные условия для обучения школьников с такими нарушения.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79163\Downloads\Учебный-план-для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12776"/>
            <a:ext cx="2036789" cy="2880320"/>
          </a:xfrm>
          <a:prstGeom prst="rect">
            <a:avLst/>
          </a:prstGeom>
          <a:noFill/>
        </p:spPr>
      </p:pic>
      <p:sp>
        <p:nvSpPr>
          <p:cNvPr id="3076" name="AutoShape 4" descr="C:\Users\79163\AppData\Local\Temp\Rar$DIa23876.43408\fb1ba85dc51918d9c646efe67179fcdf-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C:\Users\79163\AppData\Local\Temp\Rar$DIa8612.45913\fb1ba85dc51918d9c646efe67179fcdf-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3717032"/>
            <a:ext cx="2016224" cy="2851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5357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Специальные условия 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для обучающихся с ТНР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>
            <a:noAutofit/>
          </a:bodyPr>
          <a:lstStyle/>
          <a:p>
            <a:r>
              <a:rPr lang="ru-RU" sz="1400" dirty="0" smtClean="0"/>
              <a:t>К специальным условиям для получения образования обучающимися с тяжелыми нарушениями речи относят:</a:t>
            </a:r>
          </a:p>
          <a:p>
            <a:pPr>
              <a:buNone/>
            </a:pPr>
            <a:r>
              <a:rPr lang="ru-RU" sz="1400" dirty="0" smtClean="0"/>
              <a:t>         -использование специальных образовательных программ и методов обучения и воспитания;</a:t>
            </a:r>
          </a:p>
          <a:p>
            <a:pPr>
              <a:buNone/>
            </a:pPr>
            <a:r>
              <a:rPr lang="ru-RU" sz="1400" dirty="0" smtClean="0"/>
              <a:t>         -использование специальных учебников, учебных пособий и дидактических материалов;</a:t>
            </a:r>
          </a:p>
          <a:p>
            <a:pPr>
              <a:buNone/>
            </a:pPr>
            <a:r>
              <a:rPr lang="ru-RU" sz="1400" dirty="0" smtClean="0"/>
              <a:t>         -использование специальных технических средств обучения коллективного и индивидуального пользования;</a:t>
            </a:r>
          </a:p>
          <a:p>
            <a:pPr>
              <a:buNone/>
            </a:pPr>
            <a:r>
              <a:rPr lang="ru-RU" sz="1400" dirty="0" smtClean="0"/>
              <a:t>         -проведение групповых и индивидуальных коррекционных занятий;</a:t>
            </a:r>
          </a:p>
          <a:p>
            <a:pPr>
              <a:buNone/>
            </a:pPr>
            <a:r>
              <a:rPr lang="ru-RU" sz="1400" dirty="0" smtClean="0"/>
              <a:t>         -обеспечение доступа в здание ОО и другие условия, без которых невозможно или затруднено освоение образовательных программ обучающимися с ТНР.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AutoShape 4" descr="C:\Users\79163\AppData\Local\Temp\Rar$DIa23876.43408\fb1ba85dc51918d9c646efe67179fcdf-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132856"/>
            <a:ext cx="2918025" cy="382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5357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Разработка рабочих программ 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по учебным предметам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>
            <a:noAutofit/>
          </a:bodyPr>
          <a:lstStyle/>
          <a:p>
            <a:r>
              <a:rPr lang="ru-RU" sz="2000" dirty="0" smtClean="0"/>
              <a:t>Все рабочие программы учебных курсов обязательной части учебных планов разработаны с учетом особенностей психофизического  развития обучающихся с тяжелыми нарушениями речи, их индивидуальных возможностей и при необходимости обеспечивают коррекцию нарушений развития и социальную адаптацию.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AutoShape 4" descr="C:\Users\79163\AppData\Local\Temp\Rar$DIa23876.43408\fb1ba85dc51918d9c646efe67179fcdf-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06" name="AutoShape 2" descr="https://khotkovo-internat.ru/sveden/files/a803e983071f30b133c93dd5b7d5e4a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08" name="Picture 4" descr="C:\Users\79163\OneDrive\Рабочий стол\a803e983071f30b133c93dd5b7d5e4a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564904"/>
            <a:ext cx="4309170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5357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Реализация рабочих программ 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по учебным предметам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>
            <a:noAutofit/>
          </a:bodyPr>
          <a:lstStyle/>
          <a:p>
            <a:r>
              <a:rPr lang="ru-RU" sz="2000" dirty="0" smtClean="0"/>
              <a:t>Рабочие программы по учебным предметам обязательной части учебных планов реализуются на базовом, повышенном и высоком уровне. При обучении школьников с тяжелыми нарушениями речи все педагоги используют дифференцированное обучение и личностно-ориентированный подход.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AutoShape 4" descr="C:\Users\79163\AppData\Local\Temp\Rar$DIa23876.43408\fb1ba85dc51918d9c646efe67179fcdf-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3" descr="C:\Users\1\Desktop\для ВДНХ\DSC_04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564904"/>
            <a:ext cx="4739237" cy="309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5357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Проведение учебных занятий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>
            <a:noAutofit/>
          </a:bodyPr>
          <a:lstStyle/>
          <a:p>
            <a:r>
              <a:rPr lang="ru-RU" sz="2000" dirty="0" smtClean="0"/>
              <a:t>На учебных занятиях в обязательном порядке проводятся: коррекционно-развивающая работа, физкультурная минутка и гимнастика для глаз. Все учителя имеют возможность реализовывать приёмы и методы коррекционной работы с обучающимися в урочной и внеурочной деятельности по учебному предмету.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AutoShape 4" descr="C:\Users\79163\AppData\Local\Temp\Rar$DIa23876.43408\fb1ba85dc51918d9c646efe67179fcdf-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Picture 2" descr="D:\документы биология\открытый урок Мучник-Кшукина фото\IMG_35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564904"/>
            <a:ext cx="4752528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5357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Критерии эффективности обучения школьников с ТНР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571184" cy="4525963"/>
          </a:xfrm>
        </p:spPr>
        <p:txBody>
          <a:bodyPr>
            <a:noAutofit/>
          </a:bodyPr>
          <a:lstStyle/>
          <a:p>
            <a:r>
              <a:rPr lang="ru-RU" sz="1800" dirty="0" smtClean="0"/>
              <a:t>В своей практической деятельности педагоги применяют критерии эффективности обучения при реализации рабочих программ по учебным предметам обязательной части учебных планов, которые четко отслеживаются и учитываются.</a:t>
            </a:r>
          </a:p>
          <a:p>
            <a:r>
              <a:rPr lang="ru-RU" sz="1800" dirty="0" smtClean="0"/>
              <a:t>Среди них хотелось бы отметить:</a:t>
            </a:r>
          </a:p>
          <a:p>
            <a:pPr>
              <a:buNone/>
            </a:pPr>
            <a:r>
              <a:rPr lang="ru-RU" sz="1800" dirty="0" smtClean="0"/>
              <a:t>       -Успешность овладения образовательными программами обучающимися с тяжелыми нарушениями речи;</a:t>
            </a:r>
          </a:p>
          <a:p>
            <a:pPr>
              <a:buNone/>
            </a:pPr>
            <a:r>
              <a:rPr lang="ru-RU" sz="1800" dirty="0" smtClean="0"/>
              <a:t>       -Отсутствие пропусков занятий без уважительной причины;</a:t>
            </a:r>
          </a:p>
          <a:p>
            <a:pPr>
              <a:buNone/>
            </a:pPr>
            <a:r>
              <a:rPr lang="ru-RU" sz="1800" dirty="0" smtClean="0"/>
              <a:t>       -Положительная динамика психосоматического здоровья и снижение заболеваемости у обучающихся с тяжелыми нарушениями речи;</a:t>
            </a:r>
          </a:p>
          <a:p>
            <a:pPr>
              <a:buNone/>
            </a:pPr>
            <a:r>
              <a:rPr lang="ru-RU" sz="1800" dirty="0" smtClean="0"/>
              <a:t>       -Наличие друзей у обучающихся с тяжелыми нарушениями речи среди школьников;</a:t>
            </a:r>
          </a:p>
          <a:p>
            <a:pPr>
              <a:buNone/>
            </a:pPr>
            <a:r>
              <a:rPr lang="ru-RU" sz="1800" dirty="0" smtClean="0"/>
              <a:t>       -Активное участия в системе дополнительного образования;</a:t>
            </a:r>
          </a:p>
          <a:p>
            <a:pPr>
              <a:buNone/>
            </a:pPr>
            <a:r>
              <a:rPr lang="ru-RU" sz="1800" dirty="0" smtClean="0"/>
              <a:t>       -Участие родителей в сопровождении обучающихся с тяжелыми нарушениями речи;</a:t>
            </a:r>
          </a:p>
          <a:p>
            <a:pPr>
              <a:buNone/>
            </a:pPr>
            <a:r>
              <a:rPr lang="ru-RU" sz="1800" dirty="0" smtClean="0"/>
              <a:t>      -Участие  школьников с тяжелыми нарушениями речи в коллективных видах деятельности.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AutoShape 4" descr="C:\Users\79163\AppData\Local\Temp\Rar$DIa23876.43408\fb1ba85dc51918d9c646efe67179fcdf-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5357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Формирование УУД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>
            <a:noAutofit/>
          </a:bodyPr>
          <a:lstStyle/>
          <a:p>
            <a:r>
              <a:rPr lang="ru-RU" sz="2000" dirty="0" smtClean="0"/>
              <a:t>В нашей образовательной организации каждый учебный предмет в зависимости от предметного содержания, способов организации учебной деятельности, уровня психического развития обучающихся с ТНР раскрывает возможности для формирования универсальных учебных действий.</a:t>
            </a: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AutoShape 4" descr="C:\Users\79163\AppData\Local\Temp\Rar$DIa23876.43408\fb1ba85dc51918d9c646efe67179fcdf-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2" descr="C:\Users\ПК\AppData\Local\Temp\Rar$DI13.0780\DSC_09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564904"/>
            <a:ext cx="4680520" cy="3120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5357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Освоение рабочих программ 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по учебным предметам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>
            <a:noAutofit/>
          </a:bodyPr>
          <a:lstStyle/>
          <a:p>
            <a:r>
              <a:rPr lang="ru-RU" sz="1800" dirty="0" smtClean="0"/>
              <a:t>При освоении рабочих программ по учебным предметам обязательной части учебных планов обучающиеся с тяжелыми нарушениями речи получают возможность продвижения в личностном развитии, приобретать достижения по отдельным учебным предметам (знания, умения, навыки, опыт решения проблем, опыт творческой деятельности), овладевать </a:t>
            </a:r>
            <a:r>
              <a:rPr lang="ru-RU" sz="1800" dirty="0" err="1" smtClean="0"/>
              <a:t>общеучебными</a:t>
            </a:r>
            <a:r>
              <a:rPr lang="ru-RU" sz="1800" dirty="0" smtClean="0"/>
              <a:t> умениями (личностными, </a:t>
            </a:r>
            <a:r>
              <a:rPr lang="ru-RU" sz="1800" dirty="0" err="1" smtClean="0"/>
              <a:t>метапредметными</a:t>
            </a:r>
            <a:r>
              <a:rPr lang="ru-RU" sz="1800" dirty="0" smtClean="0"/>
              <a:t>, предметными).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AutoShape 4" descr="C:\Users\79163\AppData\Local\Temp\Rar$DIa23876.43408\fb1ba85dc51918d9c646efe67179fcdf-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2" name="Picture 2" descr="https://khotkovo-internat.ru/images/16866430134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780928"/>
            <a:ext cx="4464496" cy="33483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5357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Значение АООП для обучающихся 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с ТНР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>
            <a:noAutofit/>
          </a:bodyPr>
          <a:lstStyle/>
          <a:p>
            <a:r>
              <a:rPr lang="ru-RU" sz="2000" dirty="0" smtClean="0"/>
              <a:t>Таким образом, адаптированная образовательная программа направлена на преодоление несоответствия между процессом обучения детей с ТНР по образовательным программам определенного уровня образования и реальными возможностями ребёнка, исходя из структуры </a:t>
            </a:r>
            <a:r>
              <a:rPr lang="ru-RU" sz="2000" smtClean="0"/>
              <a:t>его нарушения</a:t>
            </a:r>
            <a:r>
              <a:rPr lang="ru-RU" sz="2000" dirty="0" smtClean="0"/>
              <a:t>, познавательных потребностей и интересов.</a:t>
            </a: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AutoShape 4" descr="C:\Users\79163\AppData\Local\Temp\Rar$DIa23876.43408\fb1ba85dc51918d9c646efe67179fcdf-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H:\DCIM\100D3300\DSC_04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564904"/>
            <a:ext cx="476754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5357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Значение АООП для обучающихся </a:t>
            </a:r>
            <a:br>
              <a:rPr lang="ru-RU" sz="3200" b="1" dirty="0" smtClean="0"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с ТНР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754760" cy="4525963"/>
          </a:xfrm>
        </p:spPr>
        <p:txBody>
          <a:bodyPr>
            <a:noAutofit/>
          </a:bodyPr>
          <a:lstStyle/>
          <a:p>
            <a:r>
              <a:rPr lang="ru-RU" sz="2000" dirty="0" smtClean="0"/>
              <a:t>И в заключении хотелось бы сказать, что адаптированные общеобразовательные программы  способствуют формированию единого образовательно-воспитательного пространства и реализации законных прав школьников с тяжелыми нарушениями речи, акцентированию внимания на перспективах их дальнейшего развития и </a:t>
            </a:r>
            <a:r>
              <a:rPr lang="ru-RU" sz="2000" dirty="0" err="1" smtClean="0"/>
              <a:t>автономизации</a:t>
            </a:r>
            <a:r>
              <a:rPr lang="ru-RU" sz="2000" dirty="0" smtClean="0"/>
              <a:t>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AutoShape 4" descr="C:\Users\79163\AppData\Local\Temp\Rar$DIa23876.43408\fb1ba85dc51918d9c646efe67179fcdf-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564904"/>
            <a:ext cx="4752528" cy="3131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53570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571184" cy="4525963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ru-RU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6000" dirty="0" smtClean="0">
                <a:latin typeface="Arial" pitchFamily="34" charset="0"/>
                <a:cs typeface="Arial" pitchFamily="34" charset="0"/>
              </a:rPr>
              <a:t>Спасибо </a:t>
            </a:r>
          </a:p>
          <a:p>
            <a:pPr algn="ctr">
              <a:buNone/>
            </a:pPr>
            <a:r>
              <a:rPr lang="ru-RU" sz="6000" dirty="0" smtClean="0">
                <a:latin typeface="Arial" pitchFamily="34" charset="0"/>
                <a:cs typeface="Arial" pitchFamily="34" charset="0"/>
              </a:rPr>
              <a:t>за внимание!</a:t>
            </a:r>
            <a:endParaRPr lang="ru-RU" sz="6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AutoShape 4" descr="C:\Users\79163\AppData\Local\Temp\Rar$DIa23876.43408\fb1ba85dc51918d9c646efe67179fcdf-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789</Words>
  <Application>Microsoft Office PowerPoint</Application>
  <PresentationFormat>Экран (4:3)</PresentationFormat>
  <Paragraphs>58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Министерство образования Московской области ГКОУ МО Хотьковская школа-интернат</vt:lpstr>
      <vt:lpstr>Реализация ФАОП</vt:lpstr>
      <vt:lpstr>Реализация ФАОП</vt:lpstr>
      <vt:lpstr>Организация обучения детей с ТНР</vt:lpstr>
      <vt:lpstr>Рабочие программы учебных предметов</vt:lpstr>
      <vt:lpstr>Разработка рабочих программ  по учебным предметам</vt:lpstr>
      <vt:lpstr>Специальные условия  для обучающихся с ТНР</vt:lpstr>
      <vt:lpstr>Разработка рабочих программ  по учебным предметам</vt:lpstr>
      <vt:lpstr>Реализация рабочих программ  по учебным предметам</vt:lpstr>
      <vt:lpstr>Проведение учебных занятий</vt:lpstr>
      <vt:lpstr>Критерии эффективности обучения школьников с ТНР</vt:lpstr>
      <vt:lpstr>Формирование УУД</vt:lpstr>
      <vt:lpstr>Освоение рабочих программ  по учебным предметам</vt:lpstr>
      <vt:lpstr>Значение АООП для обучающихся  с ТНР</vt:lpstr>
      <vt:lpstr>Значение АООП для обучающихся  с ТНР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Московской области ГКОУ МО Хотьковская школа-интернат</dc:title>
  <dc:creator>Пользователь</dc:creator>
  <cp:lastModifiedBy>Пользователь</cp:lastModifiedBy>
  <cp:revision>50</cp:revision>
  <dcterms:created xsi:type="dcterms:W3CDTF">2024-06-19T10:06:31Z</dcterms:created>
  <dcterms:modified xsi:type="dcterms:W3CDTF">2026-02-03T15:43:52Z</dcterms:modified>
</cp:coreProperties>
</file>