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handoutMasterIdLst>
    <p:handoutMasterId r:id="rId17"/>
  </p:handoutMasterIdLst>
  <p:sldIdLst>
    <p:sldId id="648" r:id="rId2"/>
    <p:sldId id="734" r:id="rId3"/>
    <p:sldId id="740" r:id="rId4"/>
    <p:sldId id="741" r:id="rId5"/>
    <p:sldId id="742" r:id="rId6"/>
    <p:sldId id="738" r:id="rId7"/>
    <p:sldId id="698" r:id="rId8"/>
    <p:sldId id="699" r:id="rId9"/>
    <p:sldId id="743" r:id="rId10"/>
    <p:sldId id="744" r:id="rId11"/>
    <p:sldId id="745" r:id="rId12"/>
    <p:sldId id="746" r:id="rId13"/>
    <p:sldId id="747" r:id="rId14"/>
    <p:sldId id="748" r:id="rId15"/>
  </p:sldIdLst>
  <p:sldSz cx="9144000" cy="6858000" type="screen4x3"/>
  <p:notesSz cx="6815138" cy="9942513"/>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2220" autoAdjust="0"/>
  </p:normalViewPr>
  <p:slideViewPr>
    <p:cSldViewPr>
      <p:cViewPr varScale="1">
        <p:scale>
          <a:sx n="106" d="100"/>
          <a:sy n="106" d="100"/>
        </p:scale>
        <p:origin x="169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39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4338" cy="496888"/>
          </a:xfrm>
          <a:prstGeom prst="rect">
            <a:avLst/>
          </a:prstGeom>
        </p:spPr>
        <p:txBody>
          <a:bodyPr vert="horz" lIns="91478" tIns="45739" rIns="91478" bIns="45739"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3859213" y="0"/>
            <a:ext cx="2954337" cy="496888"/>
          </a:xfrm>
          <a:prstGeom prst="rect">
            <a:avLst/>
          </a:prstGeom>
        </p:spPr>
        <p:txBody>
          <a:bodyPr vert="horz" lIns="91478" tIns="45739" rIns="91478" bIns="45739" rtlCol="0"/>
          <a:lstStyle>
            <a:lvl1pPr algn="r" fontAlgn="auto">
              <a:spcBef>
                <a:spcPts val="0"/>
              </a:spcBef>
              <a:spcAft>
                <a:spcPts val="0"/>
              </a:spcAft>
              <a:defRPr sz="1200">
                <a:latin typeface="+mn-lt"/>
                <a:cs typeface="+mn-cs"/>
              </a:defRPr>
            </a:lvl1pPr>
          </a:lstStyle>
          <a:p>
            <a:pPr>
              <a:defRPr/>
            </a:pPr>
            <a:fld id="{2D902D17-3CC8-4EC6-903B-668C0E426053}" type="datetimeFigureOut">
              <a:rPr lang="ru-RU"/>
              <a:pPr>
                <a:defRPr/>
              </a:pPr>
              <a:t>09.07.2024</a:t>
            </a:fld>
            <a:endParaRPr lang="ru-RU"/>
          </a:p>
        </p:txBody>
      </p:sp>
      <p:sp>
        <p:nvSpPr>
          <p:cNvPr id="4" name="Нижний колонтитул 3"/>
          <p:cNvSpPr>
            <a:spLocks noGrp="1"/>
          </p:cNvSpPr>
          <p:nvPr>
            <p:ph type="ftr" sz="quarter" idx="2"/>
          </p:nvPr>
        </p:nvSpPr>
        <p:spPr>
          <a:xfrm>
            <a:off x="0" y="9444038"/>
            <a:ext cx="2954338" cy="496887"/>
          </a:xfrm>
          <a:prstGeom prst="rect">
            <a:avLst/>
          </a:prstGeom>
        </p:spPr>
        <p:txBody>
          <a:bodyPr vert="horz" lIns="91478" tIns="45739" rIns="91478" bIns="45739"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59213" y="9444038"/>
            <a:ext cx="2954337" cy="496887"/>
          </a:xfrm>
          <a:prstGeom prst="rect">
            <a:avLst/>
          </a:prstGeom>
        </p:spPr>
        <p:txBody>
          <a:bodyPr vert="horz" lIns="91478" tIns="45739" rIns="91478" bIns="45739" rtlCol="0" anchor="b"/>
          <a:lstStyle>
            <a:lvl1pPr algn="r" fontAlgn="auto">
              <a:spcBef>
                <a:spcPts val="0"/>
              </a:spcBef>
              <a:spcAft>
                <a:spcPts val="0"/>
              </a:spcAft>
              <a:defRPr sz="1200">
                <a:latin typeface="+mn-lt"/>
                <a:cs typeface="+mn-cs"/>
              </a:defRPr>
            </a:lvl1pPr>
          </a:lstStyle>
          <a:p>
            <a:pPr>
              <a:defRPr/>
            </a:pPr>
            <a:fld id="{EEC7F976-BB18-4C5A-BA70-E4D9C2905FBE}" type="slidenum">
              <a:rPr lang="ru-RU"/>
              <a:pPr>
                <a:defRPr/>
              </a:pPr>
              <a:t>‹#›</a:t>
            </a:fld>
            <a:endParaRPr lang="ru-RU"/>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4338" cy="496888"/>
          </a:xfrm>
          <a:prstGeom prst="rect">
            <a:avLst/>
          </a:prstGeom>
        </p:spPr>
        <p:txBody>
          <a:bodyPr vert="horz" lIns="91478" tIns="45739" rIns="91478" bIns="45739"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9213" y="0"/>
            <a:ext cx="2954337" cy="496888"/>
          </a:xfrm>
          <a:prstGeom prst="rect">
            <a:avLst/>
          </a:prstGeom>
        </p:spPr>
        <p:txBody>
          <a:bodyPr vert="horz" lIns="91478" tIns="45739" rIns="91478" bIns="45739" rtlCol="0"/>
          <a:lstStyle>
            <a:lvl1pPr algn="r" fontAlgn="auto">
              <a:spcBef>
                <a:spcPts val="0"/>
              </a:spcBef>
              <a:spcAft>
                <a:spcPts val="0"/>
              </a:spcAft>
              <a:defRPr sz="1200">
                <a:latin typeface="+mn-lt"/>
                <a:cs typeface="+mn-cs"/>
              </a:defRPr>
            </a:lvl1pPr>
          </a:lstStyle>
          <a:p>
            <a:pPr>
              <a:defRPr/>
            </a:pPr>
            <a:fld id="{51DD8CB0-C8BD-4D19-A6D8-9C4798C53636}" type="datetimeFigureOut">
              <a:rPr lang="ru-RU"/>
              <a:pPr>
                <a:defRPr/>
              </a:pPr>
              <a:t>09.07.2024</a:t>
            </a:fld>
            <a:endParaRPr lang="ru-RU"/>
          </a:p>
        </p:txBody>
      </p:sp>
      <p:sp>
        <p:nvSpPr>
          <p:cNvPr id="4" name="Образ слайда 3"/>
          <p:cNvSpPr>
            <a:spLocks noGrp="1" noRot="1" noChangeAspect="1"/>
          </p:cNvSpPr>
          <p:nvPr>
            <p:ph type="sldImg" idx="2"/>
          </p:nvPr>
        </p:nvSpPr>
        <p:spPr>
          <a:xfrm>
            <a:off x="920750" y="746125"/>
            <a:ext cx="4973638" cy="3729038"/>
          </a:xfrm>
          <a:prstGeom prst="rect">
            <a:avLst/>
          </a:prstGeom>
          <a:noFill/>
          <a:ln w="12700">
            <a:solidFill>
              <a:prstClr val="black"/>
            </a:solidFill>
          </a:ln>
        </p:spPr>
        <p:txBody>
          <a:bodyPr vert="horz" lIns="91478" tIns="45739" rIns="91478" bIns="45739" rtlCol="0" anchor="ctr"/>
          <a:lstStyle/>
          <a:p>
            <a:pPr lvl="0"/>
            <a:endParaRPr lang="ru-RU" noProof="0"/>
          </a:p>
        </p:txBody>
      </p:sp>
      <p:sp>
        <p:nvSpPr>
          <p:cNvPr id="5" name="Заметки 4"/>
          <p:cNvSpPr>
            <a:spLocks noGrp="1"/>
          </p:cNvSpPr>
          <p:nvPr>
            <p:ph type="body" sz="quarter" idx="3"/>
          </p:nvPr>
        </p:nvSpPr>
        <p:spPr>
          <a:xfrm>
            <a:off x="681038" y="4722813"/>
            <a:ext cx="5453062" cy="4473575"/>
          </a:xfrm>
          <a:prstGeom prst="rect">
            <a:avLst/>
          </a:prstGeom>
        </p:spPr>
        <p:txBody>
          <a:bodyPr vert="horz" lIns="91478" tIns="45739" rIns="91478" bIns="45739"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44038"/>
            <a:ext cx="2954338" cy="496887"/>
          </a:xfrm>
          <a:prstGeom prst="rect">
            <a:avLst/>
          </a:prstGeom>
        </p:spPr>
        <p:txBody>
          <a:bodyPr vert="horz" lIns="91478" tIns="45739" rIns="91478" bIns="45739"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9213" y="9444038"/>
            <a:ext cx="2954337" cy="496887"/>
          </a:xfrm>
          <a:prstGeom prst="rect">
            <a:avLst/>
          </a:prstGeom>
        </p:spPr>
        <p:txBody>
          <a:bodyPr vert="horz" lIns="91478" tIns="45739" rIns="91478" bIns="45739" rtlCol="0" anchor="b"/>
          <a:lstStyle>
            <a:lvl1pPr algn="r" fontAlgn="auto">
              <a:spcBef>
                <a:spcPts val="0"/>
              </a:spcBef>
              <a:spcAft>
                <a:spcPts val="0"/>
              </a:spcAft>
              <a:defRPr sz="1200">
                <a:latin typeface="+mn-lt"/>
                <a:cs typeface="+mn-cs"/>
              </a:defRPr>
            </a:lvl1pPr>
          </a:lstStyle>
          <a:p>
            <a:pPr>
              <a:defRPr/>
            </a:pPr>
            <a:fld id="{82A5947D-4F0A-4F4F-9C92-372197E9BA96}" type="slidenum">
              <a:rPr lang="ru-RU"/>
              <a:pPr>
                <a:defRPr/>
              </a:pPr>
              <a:t>‹#›</a:t>
            </a:fld>
            <a:endParaRPr lang="ru-RU"/>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noTextEdi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altLang="ru-RU" smtClean="0"/>
              <a:t>Титульный слайд</a:t>
            </a:r>
          </a:p>
        </p:txBody>
      </p:sp>
      <p:sp>
        <p:nvSpPr>
          <p:cNvPr id="32772" name="Номер слайда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7291" indent="-283574" eaLnBrk="0" hangingPunct="0">
              <a:defRPr>
                <a:solidFill>
                  <a:schemeClr val="tx1"/>
                </a:solidFill>
                <a:latin typeface="Arial" charset="0"/>
              </a:defRPr>
            </a:lvl2pPr>
            <a:lvl3pPr marL="1134294" indent="-226859" eaLnBrk="0" hangingPunct="0">
              <a:defRPr>
                <a:solidFill>
                  <a:schemeClr val="tx1"/>
                </a:solidFill>
                <a:latin typeface="Arial" charset="0"/>
              </a:defRPr>
            </a:lvl3pPr>
            <a:lvl4pPr marL="1588011" indent="-226859" eaLnBrk="0" hangingPunct="0">
              <a:defRPr>
                <a:solidFill>
                  <a:schemeClr val="tx1"/>
                </a:solidFill>
                <a:latin typeface="Arial" charset="0"/>
              </a:defRPr>
            </a:lvl4pPr>
            <a:lvl5pPr marL="2041729" indent="-226859" eaLnBrk="0" hangingPunct="0">
              <a:defRPr>
                <a:solidFill>
                  <a:schemeClr val="tx1"/>
                </a:solidFill>
                <a:latin typeface="Arial" charset="0"/>
              </a:defRPr>
            </a:lvl5pPr>
            <a:lvl6pPr marL="2495447" indent="-226859" eaLnBrk="0" fontAlgn="base" hangingPunct="0">
              <a:spcBef>
                <a:spcPct val="0"/>
              </a:spcBef>
              <a:spcAft>
                <a:spcPct val="0"/>
              </a:spcAft>
              <a:defRPr>
                <a:solidFill>
                  <a:schemeClr val="tx1"/>
                </a:solidFill>
                <a:latin typeface="Arial" charset="0"/>
              </a:defRPr>
            </a:lvl6pPr>
            <a:lvl7pPr marL="2949164" indent="-226859" eaLnBrk="0" fontAlgn="base" hangingPunct="0">
              <a:spcBef>
                <a:spcPct val="0"/>
              </a:spcBef>
              <a:spcAft>
                <a:spcPct val="0"/>
              </a:spcAft>
              <a:defRPr>
                <a:solidFill>
                  <a:schemeClr val="tx1"/>
                </a:solidFill>
                <a:latin typeface="Arial" charset="0"/>
              </a:defRPr>
            </a:lvl7pPr>
            <a:lvl8pPr marL="3402881" indent="-226859" eaLnBrk="0" fontAlgn="base" hangingPunct="0">
              <a:spcBef>
                <a:spcPct val="0"/>
              </a:spcBef>
              <a:spcAft>
                <a:spcPct val="0"/>
              </a:spcAft>
              <a:defRPr>
                <a:solidFill>
                  <a:schemeClr val="tx1"/>
                </a:solidFill>
                <a:latin typeface="Arial" charset="0"/>
              </a:defRPr>
            </a:lvl8pPr>
            <a:lvl9pPr marL="3856599" indent="-226859"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49725132-EFBC-45A6-B79A-F5625F08E801}" type="slidenum">
              <a:rPr lang="ru-RU" smtClean="0">
                <a:latin typeface="Calibri" pitchFamily="34" charset="0"/>
              </a:rPr>
              <a:pPr eaLnBrk="1" fontAlgn="base" hangingPunct="1">
                <a:spcBef>
                  <a:spcPct val="0"/>
                </a:spcBef>
                <a:spcAft>
                  <a:spcPct val="0"/>
                </a:spcAft>
                <a:defRPr/>
              </a:pPr>
              <a:t>1</a:t>
            </a:fld>
            <a:endParaRPr lang="ru-RU"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noTextEdit="1"/>
          </p:cNvSpPr>
          <p:nvPr>
            <p:ph type="sldImg"/>
          </p:nvPr>
        </p:nvSpPr>
        <p:spPr bwMode="auto">
          <a:xfrm>
            <a:off x="920750" y="747713"/>
            <a:ext cx="4972050" cy="3729037"/>
          </a:xfrm>
          <a:noFill/>
          <a:ln>
            <a:solidFill>
              <a:srgbClr val="000000"/>
            </a:solidFill>
            <a:miter lim="800000"/>
            <a:headEnd/>
            <a:tailEnd/>
          </a:ln>
        </p:spPr>
      </p:sp>
      <p:sp>
        <p:nvSpPr>
          <p:cNvPr id="22530" name="Заметки 2"/>
          <p:cNvSpPr>
            <a:spLocks noGrp="1"/>
          </p:cNvSpPr>
          <p:nvPr>
            <p:ph type="body" idx="1"/>
          </p:nvPr>
        </p:nvSpPr>
        <p:spPr bwMode="auto">
          <a:xfrm>
            <a:off x="681038" y="4722813"/>
            <a:ext cx="5454650" cy="4473575"/>
          </a:xfrm>
          <a:noFill/>
        </p:spPr>
        <p:txBody>
          <a:bodyPr wrap="square" lIns="90436" tIns="45218" rIns="90436" bIns="45218" numCol="1" anchor="t" anchorCtr="0" compatLnSpc="1">
            <a:prstTxWarp prst="textNoShape">
              <a:avLst/>
            </a:prstTxWarp>
          </a:bodyPr>
          <a:lstStyle/>
          <a:p>
            <a:endParaRPr lang="ru-RU" smtClean="0"/>
          </a:p>
        </p:txBody>
      </p:sp>
      <p:sp>
        <p:nvSpPr>
          <p:cNvPr id="4" name="Номер слайда 3"/>
          <p:cNvSpPr txBox="1">
            <a:spLocks noGrp="1"/>
          </p:cNvSpPr>
          <p:nvPr/>
        </p:nvSpPr>
        <p:spPr>
          <a:xfrm>
            <a:off x="3859213" y="9444038"/>
            <a:ext cx="2954337" cy="496887"/>
          </a:xfrm>
          <a:prstGeom prst="rect">
            <a:avLst/>
          </a:prstGeom>
          <a:noFill/>
        </p:spPr>
        <p:txBody>
          <a:bodyPr lIns="90436" tIns="45218" rIns="90436" bIns="45218" anchor="b"/>
          <a:lstStyle/>
          <a:p>
            <a:pPr algn="r" fontAlgn="auto">
              <a:spcBef>
                <a:spcPts val="0"/>
              </a:spcBef>
              <a:spcAft>
                <a:spcPts val="0"/>
              </a:spcAft>
              <a:defRPr/>
            </a:pPr>
            <a:fld id="{53970304-24FA-47CC-8C28-0BF2BA2D9EC3}" type="slidenum">
              <a:rPr lang="ru-RU" sz="1200">
                <a:latin typeface="+mn-lt"/>
                <a:cs typeface="+mn-cs"/>
              </a:rPr>
              <a:pPr algn="r" fontAlgn="auto">
                <a:spcBef>
                  <a:spcPts val="0"/>
                </a:spcBef>
                <a:spcAft>
                  <a:spcPts val="0"/>
                </a:spcAft>
                <a:defRPr/>
              </a:pPr>
              <a:t>6</a:t>
            </a:fld>
            <a:endParaRPr lang="ru-RU" sz="1200" dirty="0">
              <a:latin typeface="+mn-lt"/>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403544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ctrTitle"/>
          </p:nvPr>
        </p:nvSpPr>
        <p:spPr>
          <a:xfrm>
            <a:off x="381000" y="3538955"/>
            <a:ext cx="8458200" cy="1222375"/>
          </a:xfrm>
          <a:effectLst/>
        </p:spPr>
        <p:txBody>
          <a:bodyPr anchor="t"/>
          <a:lstStyle>
            <a:lvl1pPr>
              <a:defRPr>
                <a:effectLst/>
              </a:defRPr>
            </a:lvl1pPr>
          </a:lstStyle>
          <a:p>
            <a:r>
              <a:rPr lang="ru-RU" dirty="0" smtClean="0"/>
              <a:t>Образец заголовка</a:t>
            </a:r>
            <a:endParaRPr lang="en-US" dirty="0"/>
          </a:p>
        </p:txBody>
      </p:sp>
      <p:sp>
        <p:nvSpPr>
          <p:cNvPr id="9" name="Подзаголовок 8"/>
          <p:cNvSpPr>
            <a:spLocks noGrp="1"/>
          </p:cNvSpPr>
          <p:nvPr>
            <p:ph type="subTitle" idx="1"/>
          </p:nvPr>
        </p:nvSpPr>
        <p:spPr>
          <a:xfrm>
            <a:off x="381000" y="2571744"/>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AB1087CE-AFDC-42EC-8F3F-53A53F0A4621}" type="datetime1">
              <a:rPr lang="ru-RU"/>
              <a:pPr>
                <a:defRPr/>
              </a:pPr>
              <a:t>09.07.2024</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42295996-573D-4344-88A3-53BF44991035}" type="slidenum">
              <a:rPr lang="ru-RU"/>
              <a:pPr>
                <a:defRPr/>
              </a:pPr>
              <a:t>‹#›</a:t>
            </a:fld>
            <a:endParaRPr lang="ru-RU"/>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32E52881-8EC5-4E76-B057-84CDD1529B40}" type="datetime1">
              <a:rPr lang="ru-RU"/>
              <a:pPr>
                <a:defRPr/>
              </a:pPr>
              <a:t>09.07.2024</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59582394-012B-4EB3-B052-5A3B37898568}" type="slidenum">
              <a:rPr lang="ru-RU"/>
              <a:pPr>
                <a:defRPr/>
              </a:pPr>
              <a:t>‹#›</a:t>
            </a:fld>
            <a:endParaRPr lang="ru-RU"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4CF8EDD9-2247-44E5-8B38-E0285263CE0B}" type="datetime1">
              <a:rPr lang="ru-RU"/>
              <a:pPr>
                <a:defRPr/>
              </a:pPr>
              <a:t>09.07.2024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8446029-68BF-489F-90EF-0BC942A6FF99}" type="slidenum">
              <a:rPr lang="ru-RU"/>
              <a:pPr>
                <a:defRPr/>
              </a:pPr>
              <a:t>‹#›</a:t>
            </a:fld>
            <a:endParaRPr lang="ru-RU"/>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1667747A-FFE0-488C-9279-863C2F41F64E}" type="datetime1">
              <a:rPr lang="ru-RU"/>
              <a:pPr>
                <a:defRPr/>
              </a:pPr>
              <a:t>09.07.2024</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lgn="r" eaLnBrk="1" latinLnBrk="0" hangingPunct="1">
              <a:defRPr kumimoji="0" sz="1400">
                <a:solidFill>
                  <a:schemeClr val="accent1">
                    <a:shade val="75000"/>
                  </a:schemeClr>
                </a:solidFill>
              </a:defRPr>
            </a:lvl1pPr>
          </a:lstStyle>
          <a:p>
            <a:pPr>
              <a:defRPr/>
            </a:pPr>
            <a:fld id="{1CB3FF15-2C10-47F3-ACC8-723E80D0F8E7}" type="slidenum">
              <a:rPr lang="ru-RU"/>
              <a:pPr>
                <a:defRPr/>
              </a:pPr>
              <a:t>‹#›</a:t>
            </a:fld>
            <a:endParaRPr lang="ru-RU"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4E89E44A-3275-4FCB-ACC6-66A9DB415F15}" type="datetime1">
              <a:rPr lang="ru-RU"/>
              <a:pPr>
                <a:defRPr/>
              </a:pPr>
              <a:t>09.07.2024</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01CBE1B8-44B1-4D9D-91DB-C0D93EE465DB}" type="slidenum">
              <a:rPr lang="ru-RU"/>
              <a:pPr>
                <a:defRPr/>
              </a:pPr>
              <a:t>‹#›</a:t>
            </a:fld>
            <a:endParaRPr lang="ru-RU"/>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08F10737-1756-4058-88B8-F552E4216674}" type="datetime1">
              <a:rPr lang="ru-RU"/>
              <a:pPr>
                <a:defRPr/>
              </a:pPr>
              <a:t>09.07.2024</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9EB2CE18-CF1F-4E46-856B-675F8FC71719}" type="slidenum">
              <a:rPr lang="ru-RU"/>
              <a:pPr>
                <a:defRPr/>
              </a:pPr>
              <a:t>‹#›</a:t>
            </a:fld>
            <a:endParaRPr lang="ru-RU"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59EC7479-1297-42EC-97C5-AE369D32E1B9}" type="datetime1">
              <a:rPr lang="ru-RU"/>
              <a:pPr>
                <a:defRPr/>
              </a:pPr>
              <a:t>09.07.2024</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BA00A12B-13A7-41F7-B498-993123C2A8FC}" type="slidenum">
              <a:rPr lang="ru-RU"/>
              <a:pPr>
                <a:defRPr/>
              </a:pPr>
              <a:t>‹#›</a:t>
            </a:fld>
            <a:endParaRPr lang="ru-RU"/>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1"/>
          <p:cNvSpPr>
            <a:spLocks noGrp="1"/>
          </p:cNvSpPr>
          <p:nvPr>
            <p:ph type="dt" sz="half" idx="10"/>
          </p:nvPr>
        </p:nvSpPr>
        <p:spPr/>
        <p:txBody>
          <a:bodyPr/>
          <a:lstStyle>
            <a:lvl1pPr>
              <a:defRPr/>
            </a:lvl1pPr>
          </a:lstStyle>
          <a:p>
            <a:pPr>
              <a:defRPr/>
            </a:pPr>
            <a:fld id="{36C2EB31-884A-4525-A03F-8177C68B8F83}" type="datetime1">
              <a:rPr lang="ru-RU"/>
              <a:pPr>
                <a:defRPr/>
              </a:pPr>
              <a:t>09.07.2024</a:t>
            </a:fld>
            <a:endParaRPr lang="ru-RU"/>
          </a:p>
        </p:txBody>
      </p:sp>
      <p:sp>
        <p:nvSpPr>
          <p:cNvPr id="4" name="Нижний колонтитул 20"/>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lgn="r" eaLnBrk="1" latinLnBrk="0" hangingPunct="1">
              <a:defRPr kumimoji="0" sz="1400">
                <a:solidFill>
                  <a:schemeClr val="accent1">
                    <a:shade val="75000"/>
                  </a:schemeClr>
                </a:solidFill>
              </a:defRPr>
            </a:lvl1pPr>
          </a:lstStyle>
          <a:p>
            <a:pPr>
              <a:defRPr/>
            </a:pPr>
            <a:r>
              <a:rPr lang="ru-RU"/>
              <a:t>Эффективное управление временем и ресурсами.                                                                                            </a:t>
            </a:r>
            <a:fld id="{5DB9BCE1-4C2A-4D56-9CAD-DB6613F01FD0}" type="slidenum">
              <a:rPr lang="ru-RU"/>
              <a:pPr>
                <a:defRPr/>
              </a:pPr>
              <a:t>‹#›</a:t>
            </a:fld>
            <a:endParaRPr lang="ru-RU"/>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E46B379E-DE48-46C5-B402-21E714CCC302}" type="datetime1">
              <a:rPr lang="ru-RU"/>
              <a:pPr>
                <a:defRPr/>
              </a:pPr>
              <a:t>09.07.2024</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3AAF43FC-A19D-498A-BB04-D806049575DE}" type="slidenum">
              <a:rPr lang="ru-RU"/>
              <a:pPr>
                <a:defRPr/>
              </a:pPr>
              <a:t>‹#›</a:t>
            </a:fld>
            <a:endParaRPr lang="ru-RU"/>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96D571D2-A1EB-46D6-B927-973494E30741}" type="datetime1">
              <a:rPr lang="ru-RU"/>
              <a:pPr>
                <a:defRPr/>
              </a:pPr>
              <a:t>09.07.2024</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FFCBFFC9-52F9-41B2-A39B-4FA5F14BE05E}" type="slidenum">
              <a:rPr lang="ru-RU"/>
              <a:pPr>
                <a:defRPr/>
              </a:pPr>
              <a:t>‹#›</a:t>
            </a:fld>
            <a:endParaRPr lang="ru-RU"/>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F6BBDC5C-7716-4BBB-9E60-FB784199529E}" type="datetime1">
              <a:rPr lang="ru-RU"/>
              <a:pPr>
                <a:defRPr/>
              </a:pPr>
              <a:t>09.07.2024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798B5818-40FF-4205-B609-7730926FB5BE}" type="slidenum">
              <a:rPr lang="ru-RU"/>
              <a:pPr>
                <a:defRPr/>
              </a:pPr>
              <a:t>‹#›</a:t>
            </a:fld>
            <a:endParaRPr lang="ru-RU"/>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49040954-E43C-4CBF-9C9B-934FAA0342FB}" type="datetime1">
              <a:rPr lang="ru-RU"/>
              <a:pPr>
                <a:defRPr/>
              </a:pPr>
              <a:t>09.07.2024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ru-RU"/>
          </a:p>
        </p:txBody>
      </p:sp>
      <p:sp>
        <p:nvSpPr>
          <p:cNvPr id="5" name="Номер слайда 4"/>
          <p:cNvSpPr>
            <a:spLocks noGrp="1"/>
          </p:cNvSpPr>
          <p:nvPr>
            <p:ph type="sldNum" sz="quarter" idx="4"/>
          </p:nvPr>
        </p:nvSpPr>
        <p:spPr>
          <a:xfrm>
            <a:off x="468313" y="6477000"/>
            <a:ext cx="8523287" cy="244475"/>
          </a:xfrm>
          <a:prstGeom prst="rect">
            <a:avLst/>
          </a:prstGeom>
        </p:spPr>
        <p:txBody>
          <a:bodyPr vert="horz"/>
          <a:lstStyle>
            <a:lvl1pPr algn="r" eaLnBrk="1" fontAlgn="auto" latinLnBrk="0" hangingPunct="1">
              <a:spcBef>
                <a:spcPts val="0"/>
              </a:spcBef>
              <a:spcAft>
                <a:spcPts val="0"/>
              </a:spcAft>
              <a:defRPr kumimoji="0" sz="1400">
                <a:solidFill>
                  <a:schemeClr val="accent1">
                    <a:shade val="75000"/>
                  </a:schemeClr>
                </a:solidFill>
                <a:latin typeface="+mn-lt"/>
                <a:cs typeface="+mn-cs"/>
              </a:defRPr>
            </a:lvl1pPr>
          </a:lstStyle>
          <a:p>
            <a:pPr>
              <a:defRPr/>
            </a:pPr>
            <a:fld id="{53CB51EC-6DC6-448E-9A7C-0CB49CCF1833}" type="slidenum">
              <a:rPr lang="ru-RU"/>
              <a:pPr>
                <a:defRPr/>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dirty="0" smtClean="0"/>
              <a:t>Образец заголовка</a:t>
            </a:r>
            <a:endParaRPr lang="en-US" dirty="0"/>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slow"/>
  <p:timing>
    <p:tnLst>
      <p:par>
        <p:cTn id="1" dur="indefinite" restart="never" nodeType="tmRoot"/>
      </p:par>
    </p:tnLst>
  </p:timing>
  <p:hf hdr="0" ftr="0" dt="0"/>
  <p:txStyles>
    <p:titleStyle>
      <a:lvl1pPr algn="l" rtl="0" eaLnBrk="0" fontAlgn="base" hangingPunct="0">
        <a:spcBef>
          <a:spcPct val="0"/>
        </a:spcBef>
        <a:spcAft>
          <a:spcPct val="0"/>
        </a:spcAft>
        <a:defRPr sz="3600" kern="1200" cap="all">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2.bin"/><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3"/>
          <p:cNvSpPr>
            <a:spLocks noGrp="1"/>
          </p:cNvSpPr>
          <p:nvPr>
            <p:ph type="ctrTitle"/>
          </p:nvPr>
        </p:nvSpPr>
        <p:spPr bwMode="auto">
          <a:xfrm>
            <a:off x="250825" y="2420938"/>
            <a:ext cx="8639175" cy="1906587"/>
          </a:xfrm>
        </p:spPr>
        <p:txBody>
          <a:bodyPr wrap="square" lIns="91440" tIns="45720" rIns="91440" bIns="45720" numCol="1" anchorCtr="0" compatLnSpc="1">
            <a:prstTxWarp prst="textNoShape">
              <a:avLst/>
            </a:prstTxWarp>
          </a:bodyPr>
          <a:lstStyle/>
          <a:p>
            <a:pPr eaLnBrk="1" hangingPunct="1"/>
            <a:r>
              <a:rPr lang="ru-RU" sz="3200" cap="none" dirty="0" smtClean="0">
                <a:solidFill>
                  <a:schemeClr val="tx1"/>
                </a:solidFill>
              </a:rPr>
              <a:t>ПРЕЗЕНТАЦИЯ ПРОЕКТА</a:t>
            </a:r>
            <a:br>
              <a:rPr lang="ru-RU" sz="3200" cap="none" dirty="0" smtClean="0">
                <a:solidFill>
                  <a:schemeClr val="tx1"/>
                </a:solidFill>
              </a:rPr>
            </a:br>
            <a:r>
              <a:rPr lang="ru-RU" sz="3200" cap="none" dirty="0" smtClean="0">
                <a:solidFill>
                  <a:schemeClr val="tx1"/>
                </a:solidFill>
              </a:rPr>
              <a:t>«Социально-психологическое </a:t>
            </a:r>
            <a:r>
              <a:rPr lang="ru-RU" sz="3200" cap="none" dirty="0" smtClean="0">
                <a:solidFill>
                  <a:schemeClr val="tx1"/>
                </a:solidFill>
              </a:rPr>
              <a:t>сопровождение пожилых людей </a:t>
            </a:r>
            <a:r>
              <a:rPr lang="ru-RU" sz="3200" cap="none" dirty="0" smtClean="0">
                <a:solidFill>
                  <a:schemeClr val="tx1"/>
                </a:solidFill>
              </a:rPr>
              <a:t>«Старость-в радость</a:t>
            </a:r>
            <a:r>
              <a:rPr lang="ru-RU" sz="2000" cap="none" dirty="0" smtClean="0">
                <a:solidFill>
                  <a:schemeClr val="tx1"/>
                </a:solidFill>
                <a:latin typeface="Arial" charset="0"/>
              </a:rPr>
              <a:t>».</a:t>
            </a:r>
            <a:r>
              <a:rPr lang="ru-RU" sz="2000" cap="none" dirty="0" smtClean="0">
                <a:solidFill>
                  <a:schemeClr val="tx1"/>
                </a:solidFill>
              </a:rPr>
              <a:t/>
            </a:r>
            <a:br>
              <a:rPr lang="ru-RU" sz="2000" cap="none" dirty="0" smtClean="0">
                <a:solidFill>
                  <a:schemeClr val="tx1"/>
                </a:solidFill>
              </a:rPr>
            </a:br>
            <a:endParaRPr lang="ru-RU" sz="2000" cap="none" dirty="0" smtClean="0">
              <a:solidFill>
                <a:schemeClr val="tx1"/>
              </a:solidFill>
            </a:endParaRPr>
          </a:p>
        </p:txBody>
      </p:sp>
      <p:pic>
        <p:nvPicPr>
          <p:cNvPr id="15363" name="Picture 8" descr="C:\Documents and Settings\Admin\Рабочий стол\gerb_ivnya.jpg"/>
          <p:cNvPicPr>
            <a:picLocks noChangeAspect="1" noChangeArrowheads="1"/>
          </p:cNvPicPr>
          <p:nvPr/>
        </p:nvPicPr>
        <p:blipFill>
          <a:blip r:embed="rId3"/>
          <a:srcRect/>
          <a:stretch>
            <a:fillRect/>
          </a:stretch>
        </p:blipFill>
        <p:spPr bwMode="auto">
          <a:xfrm>
            <a:off x="230188" y="476250"/>
            <a:ext cx="1122362" cy="1152525"/>
          </a:xfrm>
          <a:prstGeom prst="rect">
            <a:avLst/>
          </a:prstGeom>
          <a:noFill/>
          <a:ln w="9525">
            <a:noFill/>
            <a:miter lim="800000"/>
            <a:headEnd/>
            <a:tailEnd/>
          </a:ln>
        </p:spPr>
      </p:pic>
      <p:sp>
        <p:nvSpPr>
          <p:cNvPr id="15366" name="Подзаголовок 4"/>
          <p:cNvSpPr txBox="1">
            <a:spLocks/>
          </p:cNvSpPr>
          <p:nvPr/>
        </p:nvSpPr>
        <p:spPr bwMode="auto">
          <a:xfrm>
            <a:off x="250825" y="1844675"/>
            <a:ext cx="8515350" cy="1079500"/>
          </a:xfrm>
          <a:prstGeom prst="rect">
            <a:avLst/>
          </a:prstGeom>
          <a:noFill/>
          <a:ln w="9525">
            <a:noFill/>
            <a:miter lim="800000"/>
            <a:headEnd/>
            <a:tailEnd/>
          </a:ln>
        </p:spPr>
        <p:txBody>
          <a:bodyPr anchor="b"/>
          <a:lstStyle/>
          <a:p>
            <a:pPr>
              <a:spcBef>
                <a:spcPct val="20000"/>
              </a:spcBef>
              <a:buClr>
                <a:schemeClr val="accent1"/>
              </a:buClr>
              <a:buSzPct val="70000"/>
              <a:buFont typeface="Wingdings 2" pitchFamily="18" charset="2"/>
              <a:buNone/>
            </a:pPr>
            <a:endParaRPr lang="ru-RU" altLang="ru-RU" sz="2000">
              <a:solidFill>
                <a:srgbClr val="3D3D3D"/>
              </a:solidFill>
              <a:latin typeface="Franklin Gothic Book" pitchFamily="34" charset="0"/>
            </a:endParaRPr>
          </a:p>
          <a:p>
            <a:pPr>
              <a:spcBef>
                <a:spcPct val="20000"/>
              </a:spcBef>
              <a:buClr>
                <a:schemeClr val="accent1"/>
              </a:buClr>
              <a:buSzPct val="70000"/>
              <a:buFont typeface="Wingdings 2" pitchFamily="18" charset="2"/>
              <a:buNone/>
            </a:pPr>
            <a:endParaRPr lang="ru-RU" altLang="ru-RU" sz="2000">
              <a:solidFill>
                <a:srgbClr val="3D3D3D"/>
              </a:solidFill>
              <a:latin typeface="Franklin Gothic Book" pitchFamily="34" charset="0"/>
            </a:endParaRPr>
          </a:p>
          <a:p>
            <a:pPr>
              <a:spcBef>
                <a:spcPct val="20000"/>
              </a:spcBef>
              <a:buClr>
                <a:schemeClr val="accent1"/>
              </a:buClr>
              <a:buSzPct val="70000"/>
              <a:buFont typeface="Wingdings 2" pitchFamily="18" charset="2"/>
              <a:buNone/>
            </a:pPr>
            <a:endParaRPr lang="ru-RU" altLang="ru-RU" sz="2000">
              <a:solidFill>
                <a:srgbClr val="3D3D3D"/>
              </a:solidFill>
              <a:latin typeface="Franklin Gothic Book" pitchFamily="34" charset="0"/>
            </a:endParaRPr>
          </a:p>
          <a:p>
            <a:pPr>
              <a:spcBef>
                <a:spcPct val="20000"/>
              </a:spcBef>
              <a:buClr>
                <a:schemeClr val="accent1"/>
              </a:buClr>
              <a:buSzPct val="70000"/>
              <a:buFont typeface="Wingdings 2" pitchFamily="18" charset="2"/>
              <a:buNone/>
            </a:pPr>
            <a:endParaRPr lang="ru-RU" altLang="ru-RU" sz="2000">
              <a:solidFill>
                <a:srgbClr val="3D3D3D"/>
              </a:solidFill>
            </a:endParaRPr>
          </a:p>
          <a:p>
            <a:pPr>
              <a:spcBef>
                <a:spcPct val="20000"/>
              </a:spcBef>
              <a:buClr>
                <a:schemeClr val="accent1"/>
              </a:buClr>
              <a:buSzPct val="70000"/>
              <a:buFont typeface="Wingdings 2" pitchFamily="18" charset="2"/>
              <a:buNone/>
            </a:pPr>
            <a:endParaRPr lang="ru-RU" altLang="ru-RU" sz="2000">
              <a:solidFill>
                <a:srgbClr val="3D3D3D"/>
              </a:solidFill>
            </a:endParaRPr>
          </a:p>
          <a:p>
            <a:pPr>
              <a:spcBef>
                <a:spcPct val="20000"/>
              </a:spcBef>
              <a:buClr>
                <a:schemeClr val="accent1"/>
              </a:buClr>
              <a:buSzPct val="70000"/>
              <a:buFont typeface="Wingdings 2" pitchFamily="18" charset="2"/>
              <a:buNone/>
            </a:pPr>
            <a:endParaRPr lang="ru-RU" altLang="ru-RU" sz="2000">
              <a:solidFill>
                <a:srgbClr val="3D3D3D"/>
              </a:solidFill>
            </a:endParaRPr>
          </a:p>
          <a:p>
            <a:pPr>
              <a:spcBef>
                <a:spcPct val="20000"/>
              </a:spcBef>
              <a:buClr>
                <a:schemeClr val="accent1"/>
              </a:buClr>
              <a:buSzPct val="70000"/>
              <a:buFont typeface="Wingdings 2" pitchFamily="18" charset="2"/>
              <a:buNone/>
            </a:pPr>
            <a:endParaRPr lang="ru-RU" altLang="ru-RU" sz="2000">
              <a:solidFill>
                <a:srgbClr val="3D3D3D"/>
              </a:solidFill>
            </a:endParaRPr>
          </a:p>
          <a:p>
            <a:pPr>
              <a:spcBef>
                <a:spcPct val="20000"/>
              </a:spcBef>
              <a:buClr>
                <a:schemeClr val="accent1"/>
              </a:buClr>
              <a:buSzPct val="70000"/>
              <a:buFont typeface="Wingdings 2" pitchFamily="18" charset="2"/>
              <a:buNone/>
            </a:pPr>
            <a:endParaRPr lang="ru-RU" altLang="ru-RU" sz="2000">
              <a:solidFill>
                <a:srgbClr val="3D3D3D"/>
              </a:solidFill>
            </a:endParaRPr>
          </a:p>
          <a:p>
            <a:pPr>
              <a:spcBef>
                <a:spcPct val="20000"/>
              </a:spcBef>
              <a:buClr>
                <a:schemeClr val="accent1"/>
              </a:buClr>
              <a:buSzPct val="70000"/>
              <a:buFont typeface="Wingdings 2" pitchFamily="18" charset="2"/>
              <a:buNone/>
            </a:pPr>
            <a:endParaRPr lang="ru-RU" altLang="ru-RU" sz="2000">
              <a:solidFill>
                <a:srgbClr val="3D3D3D"/>
              </a:solidFill>
            </a:endParaRPr>
          </a:p>
          <a:p>
            <a:pPr>
              <a:spcBef>
                <a:spcPct val="20000"/>
              </a:spcBef>
              <a:buClr>
                <a:schemeClr val="accent1"/>
              </a:buClr>
              <a:buSzPct val="70000"/>
              <a:buFont typeface="Wingdings 2" pitchFamily="18" charset="2"/>
              <a:buNone/>
            </a:pPr>
            <a:r>
              <a:rPr lang="ru-RU" altLang="ru-RU" sz="2000">
                <a:solidFill>
                  <a:srgbClr val="3D3D3D"/>
                </a:solidFill>
                <a:latin typeface="Franklin Gothic Book" pitchFamily="34" charset="0"/>
              </a:rPr>
              <a:t>МБУСОССЗН «Комплексный центр социального обслуживания населения» Ивнянского района</a:t>
            </a:r>
          </a:p>
          <a:p>
            <a:pPr>
              <a:spcBef>
                <a:spcPct val="20000"/>
              </a:spcBef>
              <a:buClr>
                <a:schemeClr val="accent1"/>
              </a:buClr>
              <a:buSzPct val="70000"/>
              <a:buFont typeface="Wingdings 2" pitchFamily="18" charset="2"/>
              <a:buNone/>
            </a:pPr>
            <a:endParaRPr lang="ru-RU" altLang="ru-RU" sz="2000">
              <a:solidFill>
                <a:srgbClr val="3D3D3D"/>
              </a:solidFill>
              <a:latin typeface="Franklin Gothic Book" pitchFamily="34" charset="0"/>
            </a:endParaRPr>
          </a:p>
          <a:p>
            <a:pPr>
              <a:spcBef>
                <a:spcPct val="20000"/>
              </a:spcBef>
              <a:buClr>
                <a:schemeClr val="accent1"/>
              </a:buClr>
              <a:buSzPct val="70000"/>
              <a:buFont typeface="Wingdings 2" pitchFamily="18" charset="2"/>
              <a:buNone/>
            </a:pPr>
            <a:endParaRPr lang="ru-RU" altLang="ru-RU" sz="2000">
              <a:solidFill>
                <a:srgbClr val="3D3D3D"/>
              </a:solidFill>
              <a:latin typeface="Franklin Gothic Book" pitchFamily="34"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Ресурсы</a:t>
            </a:r>
            <a:endParaRPr lang="ru-RU" dirty="0"/>
          </a:p>
        </p:txBody>
      </p:sp>
      <p:sp>
        <p:nvSpPr>
          <p:cNvPr id="4" name="Номер слайда 3"/>
          <p:cNvSpPr>
            <a:spLocks noGrp="1"/>
          </p:cNvSpPr>
          <p:nvPr>
            <p:ph type="sldNum" sz="quarter" idx="12"/>
          </p:nvPr>
        </p:nvSpPr>
        <p:spPr/>
        <p:txBody>
          <a:bodyPr/>
          <a:lstStyle/>
          <a:p>
            <a:pPr>
              <a:defRPr/>
            </a:pPr>
            <a:fld id="{1CB3FF15-2C10-47F3-ACC8-723E80D0F8E7}" type="slidenum">
              <a:rPr lang="ru-RU" smtClean="0"/>
              <a:pPr>
                <a:defRPr/>
              </a:pPr>
              <a:t>10</a:t>
            </a:fld>
            <a:endParaRPr lang="ru-RU" dirty="0"/>
          </a:p>
        </p:txBody>
      </p:sp>
      <p:pic>
        <p:nvPicPr>
          <p:cNvPr id="5" name="Рисунок 4"/>
          <p:cNvPicPr>
            <a:picLocks noChangeAspect="1"/>
          </p:cNvPicPr>
          <p:nvPr/>
        </p:nvPicPr>
        <p:blipFill>
          <a:blip r:embed="rId2"/>
          <a:stretch>
            <a:fillRect/>
          </a:stretch>
        </p:blipFill>
        <p:spPr>
          <a:xfrm>
            <a:off x="539552" y="1129902"/>
            <a:ext cx="7920880" cy="4598195"/>
          </a:xfrm>
          <a:prstGeom prst="rect">
            <a:avLst/>
          </a:prstGeom>
        </p:spPr>
      </p:pic>
    </p:spTree>
    <p:extLst>
      <p:ext uri="{BB962C8B-B14F-4D97-AF65-F5344CB8AC3E}">
        <p14:creationId xmlns:p14="http://schemas.microsoft.com/office/powerpoint/2010/main" val="348156443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Этапы реализации социального проекта</a:t>
            </a:r>
          </a:p>
        </p:txBody>
      </p:sp>
      <p:sp>
        <p:nvSpPr>
          <p:cNvPr id="4" name="Номер слайда 3"/>
          <p:cNvSpPr>
            <a:spLocks noGrp="1"/>
          </p:cNvSpPr>
          <p:nvPr>
            <p:ph type="sldNum" sz="quarter" idx="12"/>
          </p:nvPr>
        </p:nvSpPr>
        <p:spPr/>
        <p:txBody>
          <a:bodyPr/>
          <a:lstStyle/>
          <a:p>
            <a:pPr>
              <a:defRPr/>
            </a:pPr>
            <a:fld id="{1CB3FF15-2C10-47F3-ACC8-723E80D0F8E7}" type="slidenum">
              <a:rPr lang="ru-RU" smtClean="0"/>
              <a:pPr>
                <a:defRPr/>
              </a:pPr>
              <a:t>11</a:t>
            </a:fld>
            <a:endParaRPr lang="ru-RU" dirty="0"/>
          </a:p>
        </p:txBody>
      </p:sp>
      <p:pic>
        <p:nvPicPr>
          <p:cNvPr id="5" name="Рисунок 4"/>
          <p:cNvPicPr>
            <a:picLocks noChangeAspect="1"/>
          </p:cNvPicPr>
          <p:nvPr/>
        </p:nvPicPr>
        <p:blipFill>
          <a:blip r:embed="rId2"/>
          <a:stretch>
            <a:fillRect/>
          </a:stretch>
        </p:blipFill>
        <p:spPr>
          <a:xfrm>
            <a:off x="1403648" y="1475078"/>
            <a:ext cx="5832648" cy="5122273"/>
          </a:xfrm>
          <a:prstGeom prst="rect">
            <a:avLst/>
          </a:prstGeom>
        </p:spPr>
      </p:pic>
    </p:spTree>
    <p:extLst>
      <p:ext uri="{BB962C8B-B14F-4D97-AF65-F5344CB8AC3E}">
        <p14:creationId xmlns:p14="http://schemas.microsoft.com/office/powerpoint/2010/main" val="389113173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Обоснование жизнеспособности и перспектив дальнейшего развития социального проекта</a:t>
            </a:r>
          </a:p>
        </p:txBody>
      </p:sp>
      <p:sp>
        <p:nvSpPr>
          <p:cNvPr id="4" name="Номер слайда 3"/>
          <p:cNvSpPr>
            <a:spLocks noGrp="1"/>
          </p:cNvSpPr>
          <p:nvPr>
            <p:ph type="sldNum" sz="quarter" idx="12"/>
          </p:nvPr>
        </p:nvSpPr>
        <p:spPr/>
        <p:txBody>
          <a:bodyPr/>
          <a:lstStyle/>
          <a:p>
            <a:pPr>
              <a:defRPr/>
            </a:pPr>
            <a:fld id="{1CB3FF15-2C10-47F3-ACC8-723E80D0F8E7}" type="slidenum">
              <a:rPr lang="ru-RU" smtClean="0"/>
              <a:pPr>
                <a:defRPr/>
              </a:pPr>
              <a:t>12</a:t>
            </a:fld>
            <a:endParaRPr lang="ru-RU" dirty="0"/>
          </a:p>
        </p:txBody>
      </p:sp>
      <p:sp>
        <p:nvSpPr>
          <p:cNvPr id="5" name="Прямоугольник 4"/>
          <p:cNvSpPr/>
          <p:nvPr/>
        </p:nvSpPr>
        <p:spPr>
          <a:xfrm>
            <a:off x="899592" y="1546060"/>
            <a:ext cx="6389687" cy="5078313"/>
          </a:xfrm>
          <a:prstGeom prst="rect">
            <a:avLst/>
          </a:prstGeom>
        </p:spPr>
        <p:txBody>
          <a:bodyPr wrap="square">
            <a:spAutoFit/>
          </a:bodyPr>
          <a:lstStyle/>
          <a:p>
            <a:r>
              <a:rPr lang="ru-RU" dirty="0"/>
              <a:t>Эффективность проекта будет определяться проведением социологического опроса участников и специалистов методом опроса для оценки степени удовлетворенности: организации, проведения мероприятий и полученный результат. В соответствии с полученным результатами опроса будут выявлены слабые стороны проекта для дальнейшей коррекции, определена перспектива развития социального проекта. Реализованный проект поможет пожилым людям снизить риски и избежать социально-психологических проблем в дальнейшем при выполнении рекомендаций, указанных в заключении по результатам обследования.</a:t>
            </a:r>
          </a:p>
          <a:p>
            <a:r>
              <a:rPr lang="ru-RU" dirty="0"/>
              <a:t>Проведение мероприятий, направленных на помощь пожилым людям (консультирование, встречи с психологом, просветительские мероприятия, тренинги) для улучшения/сохранения психологического здоровья пожилых людей, помогут преодолеть кризисные ситуации. </a:t>
            </a:r>
          </a:p>
        </p:txBody>
      </p:sp>
    </p:spTree>
    <p:extLst>
      <p:ext uri="{BB962C8B-B14F-4D97-AF65-F5344CB8AC3E}">
        <p14:creationId xmlns:p14="http://schemas.microsoft.com/office/powerpoint/2010/main" val="20990098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408"/>
            <a:ext cx="8686800" cy="838200"/>
          </a:xfrm>
        </p:spPr>
        <p:txBody>
          <a:bodyPr/>
          <a:lstStyle/>
          <a:p>
            <a:r>
              <a:rPr lang="ru-RU" dirty="0" smtClean="0"/>
              <a:t>Смета расходов</a:t>
            </a:r>
            <a:endParaRPr lang="ru-RU" dirty="0"/>
          </a:p>
        </p:txBody>
      </p:sp>
      <p:sp>
        <p:nvSpPr>
          <p:cNvPr id="4" name="Номер слайда 3"/>
          <p:cNvSpPr>
            <a:spLocks noGrp="1"/>
          </p:cNvSpPr>
          <p:nvPr>
            <p:ph type="sldNum" sz="quarter" idx="12"/>
          </p:nvPr>
        </p:nvSpPr>
        <p:spPr/>
        <p:txBody>
          <a:bodyPr/>
          <a:lstStyle/>
          <a:p>
            <a:pPr>
              <a:defRPr/>
            </a:pPr>
            <a:fld id="{1CB3FF15-2C10-47F3-ACC8-723E80D0F8E7}" type="slidenum">
              <a:rPr lang="ru-RU" smtClean="0"/>
              <a:pPr>
                <a:defRPr/>
              </a:pPr>
              <a:t>13</a:t>
            </a:fld>
            <a:endParaRPr lang="ru-RU" dirty="0"/>
          </a:p>
        </p:txBody>
      </p:sp>
      <p:sp>
        <p:nvSpPr>
          <p:cNvPr id="6" name="Rectangle 1"/>
          <p:cNvSpPr>
            <a:spLocks noChangeArrowheads="1"/>
          </p:cNvSpPr>
          <p:nvPr/>
        </p:nvSpPr>
        <p:spPr bwMode="auto">
          <a:xfrm>
            <a:off x="3798888" y="1223963"/>
            <a:ext cx="2394364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10" name="Рисунок 9"/>
          <p:cNvPicPr>
            <a:picLocks noChangeAspect="1"/>
          </p:cNvPicPr>
          <p:nvPr/>
        </p:nvPicPr>
        <p:blipFill>
          <a:blip r:embed="rId2"/>
          <a:stretch>
            <a:fillRect/>
          </a:stretch>
        </p:blipFill>
        <p:spPr>
          <a:xfrm>
            <a:off x="539552" y="1223963"/>
            <a:ext cx="7632848" cy="4820826"/>
          </a:xfrm>
          <a:prstGeom prst="rect">
            <a:avLst/>
          </a:prstGeom>
        </p:spPr>
      </p:pic>
    </p:spTree>
    <p:extLst>
      <p:ext uri="{BB962C8B-B14F-4D97-AF65-F5344CB8AC3E}">
        <p14:creationId xmlns:p14="http://schemas.microsoft.com/office/powerpoint/2010/main" val="125227771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Смета расходов</a:t>
            </a:r>
            <a:endParaRPr lang="ru-RU" dirty="0"/>
          </a:p>
        </p:txBody>
      </p:sp>
      <p:sp>
        <p:nvSpPr>
          <p:cNvPr id="4" name="Номер слайда 3"/>
          <p:cNvSpPr>
            <a:spLocks noGrp="1"/>
          </p:cNvSpPr>
          <p:nvPr>
            <p:ph type="sldNum" sz="quarter" idx="12"/>
          </p:nvPr>
        </p:nvSpPr>
        <p:spPr/>
        <p:txBody>
          <a:bodyPr/>
          <a:lstStyle/>
          <a:p>
            <a:pPr>
              <a:defRPr/>
            </a:pPr>
            <a:fld id="{1CB3FF15-2C10-47F3-ACC8-723E80D0F8E7}" type="slidenum">
              <a:rPr lang="ru-RU" smtClean="0"/>
              <a:pPr>
                <a:defRPr/>
              </a:pPr>
              <a:t>14</a:t>
            </a:fld>
            <a:endParaRPr lang="ru-RU" dirty="0"/>
          </a:p>
        </p:txBody>
      </p:sp>
      <p:pic>
        <p:nvPicPr>
          <p:cNvPr id="5" name="Рисунок 4"/>
          <p:cNvPicPr>
            <a:picLocks noChangeAspect="1"/>
          </p:cNvPicPr>
          <p:nvPr/>
        </p:nvPicPr>
        <p:blipFill>
          <a:blip r:embed="rId2"/>
          <a:stretch>
            <a:fillRect/>
          </a:stretch>
        </p:blipFill>
        <p:spPr>
          <a:xfrm>
            <a:off x="395536" y="1196752"/>
            <a:ext cx="8352928" cy="5193385"/>
          </a:xfrm>
          <a:prstGeom prst="rect">
            <a:avLst/>
          </a:prstGeom>
        </p:spPr>
      </p:pic>
    </p:spTree>
    <p:extLst>
      <p:ext uri="{BB962C8B-B14F-4D97-AF65-F5344CB8AC3E}">
        <p14:creationId xmlns:p14="http://schemas.microsoft.com/office/powerpoint/2010/main" val="136259987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333375"/>
            <a:ext cx="4556125" cy="574675"/>
          </a:xfrm>
        </p:spPr>
        <p:txBody>
          <a:bodyPr>
            <a:noAutofit/>
          </a:bodyPr>
          <a:lstStyle/>
          <a:p>
            <a:pPr>
              <a:defRPr/>
            </a:pPr>
            <a:r>
              <a:rPr lang="ru-RU" sz="2000" dirty="0" smtClean="0"/>
              <a:t>Введение в предметную область</a:t>
            </a:r>
            <a:br>
              <a:rPr lang="ru-RU" sz="2000" dirty="0" smtClean="0"/>
            </a:br>
            <a:r>
              <a:rPr lang="ru-RU" sz="2000" dirty="0" smtClean="0"/>
              <a:t>(описание ситуации «как есть»)</a:t>
            </a:r>
            <a:r>
              <a:rPr lang="ru-RU" sz="3000" dirty="0" smtClean="0"/>
              <a:t/>
            </a:r>
            <a:br>
              <a:rPr lang="ru-RU" sz="3000" dirty="0" smtClean="0"/>
            </a:br>
            <a:endParaRPr lang="ru-RU" sz="3000" dirty="0"/>
          </a:p>
        </p:txBody>
      </p:sp>
      <p:sp>
        <p:nvSpPr>
          <p:cNvPr id="1741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7411"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7412"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8" name="Номер слайда 3"/>
          <p:cNvSpPr txBox="1">
            <a:spLocks noGrp="1"/>
          </p:cNvSpPr>
          <p:nvPr/>
        </p:nvSpPr>
        <p:spPr>
          <a:xfrm>
            <a:off x="8653463" y="6381750"/>
            <a:ext cx="490537" cy="285750"/>
          </a:xfrm>
          <a:prstGeom prst="rect">
            <a:avLst/>
          </a:prstGeom>
          <a:noFill/>
        </p:spPr>
        <p:txBody>
          <a:bodyPr/>
          <a:lstStyle/>
          <a:p>
            <a:pPr algn="ctr" fontAlgn="auto">
              <a:spcBef>
                <a:spcPts val="0"/>
              </a:spcBef>
              <a:spcAft>
                <a:spcPts val="0"/>
              </a:spcAft>
              <a:defRPr/>
            </a:pPr>
            <a:fld id="{555C60D7-66AD-44EC-A307-8E4021A2D400}" type="slidenum">
              <a:rPr lang="ru-RU" sz="1400" b="1">
                <a:solidFill>
                  <a:srgbClr val="474B78">
                    <a:lumMod val="50000"/>
                  </a:srgbClr>
                </a:solidFill>
                <a:latin typeface="+mn-lt"/>
                <a:cs typeface="+mn-cs"/>
              </a:rPr>
              <a:pPr algn="ctr" fontAlgn="auto">
                <a:spcBef>
                  <a:spcPts val="0"/>
                </a:spcBef>
                <a:spcAft>
                  <a:spcPts val="0"/>
                </a:spcAft>
                <a:defRPr/>
              </a:pPr>
              <a:t>2</a:t>
            </a:fld>
            <a:endParaRPr lang="ru-RU" sz="1400" b="1" dirty="0">
              <a:solidFill>
                <a:srgbClr val="474B78">
                  <a:lumMod val="50000"/>
                </a:srgbClr>
              </a:solidFill>
              <a:latin typeface="+mn-lt"/>
              <a:cs typeface="+mn-cs"/>
            </a:endParaRPr>
          </a:p>
        </p:txBody>
      </p:sp>
      <p:sp>
        <p:nvSpPr>
          <p:cNvPr id="17414" name="Прямоугольник 6"/>
          <p:cNvSpPr>
            <a:spLocks noChangeArrowheads="1"/>
          </p:cNvSpPr>
          <p:nvPr/>
        </p:nvSpPr>
        <p:spPr bwMode="auto">
          <a:xfrm>
            <a:off x="4714875" y="1071563"/>
            <a:ext cx="4143375" cy="4664075"/>
          </a:xfrm>
          <a:prstGeom prst="rect">
            <a:avLst/>
          </a:prstGeom>
          <a:noFill/>
          <a:ln w="9525">
            <a:noFill/>
            <a:miter lim="800000"/>
            <a:headEnd/>
            <a:tailEnd/>
          </a:ln>
        </p:spPr>
        <p:txBody>
          <a:bodyPr>
            <a:spAutoFit/>
          </a:bodyPr>
          <a:lstStyle/>
          <a:p>
            <a:pPr algn="just">
              <a:buFont typeface="Wingdings" pitchFamily="2" charset="2"/>
              <a:buNone/>
            </a:pPr>
            <a:r>
              <a:rPr lang="ru-RU" sz="1000">
                <a:latin typeface="Franklin Gothic Book" pitchFamily="34" charset="0"/>
              </a:rPr>
              <a:t>В современных условиях пожилые люди обеспокоены проблемами со здоровьем, постоянным ростом стоимости медикаментов и коммунальных услуг. Социальная уязвимость пожилых людей связана со снижением способности самостоятельно справляться со сложными жизненными ситуациями, изменением мотивации социальной активности и потерей содержания жизненного мира, что ведет к снижению уровня самооценки и самоуважения. При этом многие пожилые люди страдают различными заболеваниями и нуждаются в уходе. Пожилой человек, страдающий деменцией, требует круглосуточной заботы и опеки, поскольку самые простые действия, например, умывание или использование туалета, он не всегда способен совершить без чужой помощи. Кроме того, нарушение памяти и интеллекта могут сделать такого человека опасным для окружающих. Оставшись без присмотра, он способен устроить пожар или затопить квартиру ниже, забыв закрыть кран или выключить плиту. Ухудшение психического состояния человека наступает постепенно - по мере прогрессирования заболевания, которое вызвало деменцию. Для эффективной работы с гражданами, страдающими деменциями различной этиологии необходима комплексная социально-психологическая работа, учитывающая все психологические особенности людей старческого возраста.</a:t>
            </a:r>
          </a:p>
          <a:p>
            <a:pPr algn="just">
              <a:buFont typeface="Wingdings" pitchFamily="2" charset="2"/>
              <a:buNone/>
            </a:pPr>
            <a:r>
              <a:rPr lang="ru-RU" sz="1000">
                <a:latin typeface="Franklin Gothic Book" pitchFamily="34" charset="0"/>
              </a:rPr>
              <a:t>Регулярные занятия психолога и социального работника помогут пожилым гражданам справляться с чувством одиночества, получить положительные эмоции, приобрести новые навыки и умения, самостоятельно справляться с жизненными ситуациями и будет способствовать продлению их активной общественной жизни.</a:t>
            </a:r>
          </a:p>
          <a:p>
            <a:pPr algn="just"/>
            <a:endParaRPr lang="ru-RU" sz="1000">
              <a:latin typeface="Franklin Gothic Book" pitchFamily="34" charset="0"/>
            </a:endParaRPr>
          </a:p>
        </p:txBody>
      </p:sp>
      <p:pic>
        <p:nvPicPr>
          <p:cNvPr id="17415" name="Picture 2" descr="https://dn1.vtomske.ru/a/8a7d8bc23cfa4122ac59260f3470af3e_lg07fc45.jpg"/>
          <p:cNvPicPr>
            <a:picLocks noChangeAspect="1" noChangeArrowheads="1"/>
          </p:cNvPicPr>
          <p:nvPr/>
        </p:nvPicPr>
        <p:blipFill>
          <a:blip r:embed="rId2"/>
          <a:srcRect/>
          <a:stretch>
            <a:fillRect/>
          </a:stretch>
        </p:blipFill>
        <p:spPr bwMode="auto">
          <a:xfrm>
            <a:off x="571500" y="1214438"/>
            <a:ext cx="3571875" cy="2381250"/>
          </a:xfrm>
          <a:prstGeom prst="rect">
            <a:avLst/>
          </a:prstGeom>
          <a:noFill/>
          <a:ln w="9525">
            <a:noFill/>
            <a:miter lim="800000"/>
            <a:headEnd/>
            <a:tailEnd/>
          </a:ln>
        </p:spPr>
      </p:pic>
      <p:pic>
        <p:nvPicPr>
          <p:cNvPr id="17416" name="Picture 4" descr="https://s14.stc.all.kpcdn.net/share/i/12/10961855/inx960x640.jpg"/>
          <p:cNvPicPr>
            <a:picLocks noChangeAspect="1" noChangeArrowheads="1"/>
          </p:cNvPicPr>
          <p:nvPr/>
        </p:nvPicPr>
        <p:blipFill>
          <a:blip r:embed="rId3"/>
          <a:srcRect/>
          <a:stretch>
            <a:fillRect/>
          </a:stretch>
        </p:blipFill>
        <p:spPr bwMode="auto">
          <a:xfrm>
            <a:off x="571500" y="3786188"/>
            <a:ext cx="3546475" cy="23574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333375"/>
            <a:ext cx="4556125" cy="574675"/>
          </a:xfrm>
        </p:spPr>
        <p:txBody>
          <a:bodyPr>
            <a:noAutofit/>
          </a:bodyPr>
          <a:lstStyle/>
          <a:p>
            <a:pPr>
              <a:defRPr/>
            </a:pPr>
            <a:r>
              <a:rPr lang="ru-RU" sz="2000" dirty="0" smtClean="0"/>
              <a:t>Введение в предметную область</a:t>
            </a:r>
            <a:br>
              <a:rPr lang="ru-RU" sz="2000" dirty="0" smtClean="0"/>
            </a:br>
            <a:r>
              <a:rPr lang="ru-RU" sz="2000" dirty="0" smtClean="0"/>
              <a:t>(описание ситуации «как есть»)</a:t>
            </a:r>
            <a:r>
              <a:rPr lang="ru-RU" sz="3000" dirty="0" smtClean="0"/>
              <a:t/>
            </a:r>
            <a:br>
              <a:rPr lang="ru-RU" sz="3000" dirty="0" smtClean="0"/>
            </a:br>
            <a:endParaRPr lang="ru-RU" sz="3000" dirty="0"/>
          </a:p>
        </p:txBody>
      </p:sp>
      <p:sp>
        <p:nvSpPr>
          <p:cNvPr id="1845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845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1845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sp>
        <p:nvSpPr>
          <p:cNvPr id="8" name="Номер слайда 3"/>
          <p:cNvSpPr txBox="1">
            <a:spLocks noGrp="1"/>
          </p:cNvSpPr>
          <p:nvPr/>
        </p:nvSpPr>
        <p:spPr>
          <a:xfrm>
            <a:off x="8653463" y="6381750"/>
            <a:ext cx="490537" cy="285750"/>
          </a:xfrm>
          <a:prstGeom prst="rect">
            <a:avLst/>
          </a:prstGeom>
          <a:noFill/>
        </p:spPr>
        <p:txBody>
          <a:bodyPr/>
          <a:lstStyle/>
          <a:p>
            <a:pPr algn="ctr" fontAlgn="auto">
              <a:spcBef>
                <a:spcPts val="0"/>
              </a:spcBef>
              <a:spcAft>
                <a:spcPts val="0"/>
              </a:spcAft>
              <a:defRPr/>
            </a:pPr>
            <a:fld id="{BAF56607-84AD-41C7-B272-4AF05D49BF61}" type="slidenum">
              <a:rPr lang="ru-RU" sz="1400" b="1">
                <a:solidFill>
                  <a:srgbClr val="474B78">
                    <a:lumMod val="50000"/>
                  </a:srgbClr>
                </a:solidFill>
                <a:latin typeface="+mn-lt"/>
                <a:cs typeface="+mn-cs"/>
              </a:rPr>
              <a:pPr algn="ctr" fontAlgn="auto">
                <a:spcBef>
                  <a:spcPts val="0"/>
                </a:spcBef>
                <a:spcAft>
                  <a:spcPts val="0"/>
                </a:spcAft>
                <a:defRPr/>
              </a:pPr>
              <a:t>3</a:t>
            </a:fld>
            <a:endParaRPr lang="ru-RU" sz="1400" b="1" dirty="0">
              <a:solidFill>
                <a:srgbClr val="474B78">
                  <a:lumMod val="50000"/>
                </a:srgbClr>
              </a:solidFill>
              <a:latin typeface="+mn-lt"/>
              <a:cs typeface="+mn-cs"/>
            </a:endParaRPr>
          </a:p>
        </p:txBody>
      </p:sp>
      <p:graphicFrame>
        <p:nvGraphicFramePr>
          <p:cNvPr id="18450" name="Object 18"/>
          <p:cNvGraphicFramePr>
            <a:graphicFrameLocks/>
          </p:cNvGraphicFramePr>
          <p:nvPr/>
        </p:nvGraphicFramePr>
        <p:xfrm>
          <a:off x="-50800" y="1949450"/>
          <a:ext cx="4887913" cy="4173538"/>
        </p:xfrm>
        <a:graphic>
          <a:graphicData uri="http://schemas.openxmlformats.org/presentationml/2006/ole">
            <mc:AlternateContent xmlns:mc="http://schemas.openxmlformats.org/markup-compatibility/2006">
              <mc:Choice xmlns:v="urn:schemas-microsoft-com:vml" Requires="v">
                <p:oleObj spid="_x0000_s18454" r:id="rId3" imgW="4883319" imgH="4170025" progId="Excel.Chart.8">
                  <p:embed/>
                </p:oleObj>
              </mc:Choice>
              <mc:Fallback>
                <p:oleObj r:id="rId3" imgW="4883319" imgH="4170025" progId="Excel.Chart.8">
                  <p:embed/>
                  <p:pic>
                    <p:nvPicPr>
                      <p:cNvPr id="0" name="Picture 1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1949450"/>
                        <a:ext cx="4887913" cy="417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51" name="Object 19"/>
          <p:cNvGraphicFramePr>
            <a:graphicFrameLocks/>
          </p:cNvGraphicFramePr>
          <p:nvPr/>
        </p:nvGraphicFramePr>
        <p:xfrm>
          <a:off x="4949825" y="1806575"/>
          <a:ext cx="4006850" cy="4205288"/>
        </p:xfrm>
        <a:graphic>
          <a:graphicData uri="http://schemas.openxmlformats.org/presentationml/2006/ole">
            <mc:AlternateContent xmlns:mc="http://schemas.openxmlformats.org/markup-compatibility/2006">
              <mc:Choice xmlns:v="urn:schemas-microsoft-com:vml" Requires="v">
                <p:oleObj spid="_x0000_s18455" r:id="rId5" imgW="4005419" imgH="4206605" progId="Excel.Chart.8">
                  <p:embed/>
                </p:oleObj>
              </mc:Choice>
              <mc:Fallback>
                <p:oleObj r:id="rId5" imgW="4005419" imgH="4206605" progId="Excel.Chart.8">
                  <p:embed/>
                  <p:pic>
                    <p:nvPicPr>
                      <p:cNvPr id="0" name="Picture 1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9825" y="1806575"/>
                        <a:ext cx="4006850" cy="420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0"/>
            <a:ext cx="8229600" cy="1143000"/>
          </a:xfrm>
        </p:spPr>
        <p:txBody>
          <a:bodyPr rtlCol="0">
            <a:normAutofit fontScale="90000"/>
          </a:bodyPr>
          <a:lstStyle/>
          <a:p>
            <a:pPr fontAlgn="auto">
              <a:spcAft>
                <a:spcPts val="0"/>
              </a:spcAft>
              <a:defRPr/>
            </a:pPr>
            <a:r>
              <a:rPr lang="ru-RU" b="1" dirty="0" smtClean="0"/>
              <a:t>ВВЕДЕНИЕ В ПРЕДМЕТНУЮ ОБЛАСТЬ</a:t>
            </a:r>
            <a:r>
              <a:rPr lang="ru-RU" b="1" dirty="0"/>
              <a:t/>
            </a:r>
            <a:br>
              <a:rPr lang="ru-RU" b="1" dirty="0"/>
            </a:br>
            <a:r>
              <a:rPr lang="ru-RU" b="1" dirty="0" smtClean="0"/>
              <a:t>(ОПИСАНИЕ СИТУАЦИИ «КАК ЕСТЬ»)</a:t>
            </a:r>
            <a:endParaRPr lang="ru-RU" b="1" dirty="0"/>
          </a:p>
        </p:txBody>
      </p:sp>
      <p:sp>
        <p:nvSpPr>
          <p:cNvPr id="19458" name="Объект 2"/>
          <p:cNvSpPr>
            <a:spLocks noGrp="1"/>
          </p:cNvSpPr>
          <p:nvPr>
            <p:ph idx="1"/>
          </p:nvPr>
        </p:nvSpPr>
        <p:spPr>
          <a:xfrm>
            <a:off x="395288" y="1125538"/>
            <a:ext cx="8388350" cy="790575"/>
          </a:xfrm>
        </p:spPr>
        <p:txBody>
          <a:bodyPr/>
          <a:lstStyle/>
          <a:p>
            <a:pPr marL="0" indent="0" algn="ctr">
              <a:lnSpc>
                <a:spcPct val="80000"/>
              </a:lnSpc>
              <a:buFont typeface="Arial" charset="0"/>
              <a:buNone/>
            </a:pPr>
            <a:r>
              <a:rPr lang="ru-RU" sz="2700" smtClean="0"/>
              <a:t>МБУСОССЗН «Комплексный центр социального обслуживания населения» Ивнянского района</a:t>
            </a:r>
          </a:p>
        </p:txBody>
      </p:sp>
      <p:sp>
        <p:nvSpPr>
          <p:cNvPr id="19459" name="TextBox 3"/>
          <p:cNvSpPr txBox="1">
            <a:spLocks noChangeArrowheads="1"/>
          </p:cNvSpPr>
          <p:nvPr/>
        </p:nvSpPr>
        <p:spPr bwMode="auto">
          <a:xfrm>
            <a:off x="360363" y="1854200"/>
            <a:ext cx="4352925" cy="3270250"/>
          </a:xfrm>
          <a:prstGeom prst="rect">
            <a:avLst/>
          </a:prstGeom>
          <a:noFill/>
          <a:ln w="9525">
            <a:noFill/>
            <a:miter lim="800000"/>
            <a:headEnd/>
            <a:tailEnd/>
          </a:ln>
        </p:spPr>
        <p:txBody>
          <a:bodyPr>
            <a:spAutoFit/>
          </a:bodyPr>
          <a:lstStyle/>
          <a:p>
            <a:pPr algn="ctr"/>
            <a:r>
              <a:rPr lang="ru-RU" sz="1600">
                <a:latin typeface="Franklin Gothic Book" pitchFamily="34" charset="0"/>
              </a:rPr>
              <a:t>24 социальных работника прошли курсы повышения квалификации  по направлению</a:t>
            </a:r>
          </a:p>
          <a:p>
            <a:pPr algn="ctr"/>
            <a:r>
              <a:rPr lang="ru-RU" sz="1600">
                <a:latin typeface="Franklin Gothic Book" pitchFamily="34" charset="0"/>
              </a:rPr>
              <a:t>«Основы долговременного ухода». </a:t>
            </a:r>
          </a:p>
          <a:p>
            <a:pPr algn="ctr"/>
            <a:r>
              <a:rPr lang="ru-RU" sz="1600">
                <a:latin typeface="Franklin Gothic Book" pitchFamily="34" charset="0"/>
              </a:rPr>
              <a:t>3 медицинские сестры прошли обучение по специальностям «Медицинский массаж», «Физиотерапия», «Лечебная физкультура».</a:t>
            </a:r>
          </a:p>
          <a:p>
            <a:pPr algn="ctr"/>
            <a:endParaRPr lang="ru-RU" sz="1600">
              <a:latin typeface="Franklin Gothic Book" pitchFamily="34" charset="0"/>
            </a:endParaRPr>
          </a:p>
          <a:p>
            <a:pPr algn="ctr"/>
            <a:r>
              <a:rPr lang="ru-RU" sz="1600">
                <a:solidFill>
                  <a:srgbClr val="0D0D0D"/>
                </a:solidFill>
                <a:latin typeface="Franklin Gothic Book" pitchFamily="34" charset="0"/>
                <a:cs typeface="Calibri" pitchFamily="34" charset="0"/>
              </a:rPr>
              <a:t>Социально-оздоровительные услуги (уколы, осмотры медсестер, помощь в проведении гигиенических процедур, использование магнитотерапевтического аппарата Алмаг);</a:t>
            </a:r>
          </a:p>
          <a:p>
            <a:pPr algn="ctr"/>
            <a:r>
              <a:rPr lang="ru-RU" sz="1600">
                <a:solidFill>
                  <a:srgbClr val="0D0D0D"/>
                </a:solidFill>
                <a:latin typeface="Franklin Gothic Book" pitchFamily="34" charset="0"/>
                <a:cs typeface="Calibri" pitchFamily="34" charset="0"/>
              </a:rPr>
              <a:t>Психологическая социальная помощь</a:t>
            </a:r>
            <a:r>
              <a:rPr lang="ru-RU" sz="1400">
                <a:solidFill>
                  <a:srgbClr val="0D0D0D"/>
                </a:solidFill>
                <a:latin typeface="Franklin Gothic Book" pitchFamily="34" charset="0"/>
                <a:cs typeface="Calibri" pitchFamily="34" charset="0"/>
              </a:rPr>
              <a:t>.</a:t>
            </a:r>
          </a:p>
          <a:p>
            <a:pPr algn="ctr"/>
            <a:endParaRPr lang="ru-RU" sz="1600">
              <a:solidFill>
                <a:srgbClr val="0D0D0D"/>
              </a:solidFill>
              <a:latin typeface="Franklin Gothic Book" pitchFamily="34" charset="0"/>
            </a:endParaRPr>
          </a:p>
        </p:txBody>
      </p:sp>
      <p:sp>
        <p:nvSpPr>
          <p:cNvPr id="6" name="Скругленный прямоугольник 5"/>
          <p:cNvSpPr/>
          <p:nvPr/>
        </p:nvSpPr>
        <p:spPr>
          <a:xfrm>
            <a:off x="4960938" y="1843088"/>
            <a:ext cx="3603625" cy="10795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2">
                  <a:lumMod val="40000"/>
                  <a:lumOff val="60000"/>
                </a:schemeClr>
              </a:solidFill>
            </a:endParaRPr>
          </a:p>
        </p:txBody>
      </p:sp>
      <p:sp>
        <p:nvSpPr>
          <p:cNvPr id="7" name="Скругленный прямоугольник 6"/>
          <p:cNvSpPr/>
          <p:nvPr/>
        </p:nvSpPr>
        <p:spPr>
          <a:xfrm>
            <a:off x="4932363" y="3141663"/>
            <a:ext cx="3603625" cy="2879725"/>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9462" name="TextBox 7"/>
          <p:cNvSpPr txBox="1">
            <a:spLocks noChangeArrowheads="1"/>
          </p:cNvSpPr>
          <p:nvPr/>
        </p:nvSpPr>
        <p:spPr bwMode="auto">
          <a:xfrm>
            <a:off x="5294313" y="1870075"/>
            <a:ext cx="2879725" cy="641350"/>
          </a:xfrm>
          <a:prstGeom prst="rect">
            <a:avLst/>
          </a:prstGeom>
          <a:noFill/>
          <a:ln w="9525">
            <a:noFill/>
            <a:miter lim="800000"/>
            <a:headEnd/>
            <a:tailEnd/>
          </a:ln>
        </p:spPr>
        <p:txBody>
          <a:bodyPr>
            <a:spAutoFit/>
          </a:bodyPr>
          <a:lstStyle/>
          <a:p>
            <a:pPr algn="ctr"/>
            <a:r>
              <a:rPr lang="ru-RU" b="1">
                <a:latin typeface="Franklin Gothic Book" pitchFamily="34" charset="0"/>
              </a:rPr>
              <a:t>СОЦИАЛЬНЫЕ </a:t>
            </a:r>
          </a:p>
          <a:p>
            <a:pPr algn="ctr"/>
            <a:r>
              <a:rPr lang="ru-RU" b="1">
                <a:latin typeface="Franklin Gothic Book" pitchFamily="34" charset="0"/>
              </a:rPr>
              <a:t>УСЛУГИ</a:t>
            </a:r>
          </a:p>
        </p:txBody>
      </p:sp>
      <p:sp>
        <p:nvSpPr>
          <p:cNvPr id="19463" name="TextBox 8"/>
          <p:cNvSpPr txBox="1">
            <a:spLocks noChangeArrowheads="1"/>
          </p:cNvSpPr>
          <p:nvPr/>
        </p:nvSpPr>
        <p:spPr bwMode="auto">
          <a:xfrm>
            <a:off x="5211763" y="3213100"/>
            <a:ext cx="3387725" cy="2536825"/>
          </a:xfrm>
          <a:prstGeom prst="rect">
            <a:avLst/>
          </a:prstGeom>
          <a:noFill/>
          <a:ln w="9525">
            <a:noFill/>
            <a:miter lim="800000"/>
            <a:headEnd/>
            <a:tailEnd/>
          </a:ln>
        </p:spPr>
        <p:txBody>
          <a:bodyPr>
            <a:spAutoFit/>
          </a:bodyPr>
          <a:lstStyle/>
          <a:p>
            <a:pPr marL="285750" indent="-285750">
              <a:buFont typeface="Wingdings" pitchFamily="2" charset="2"/>
              <a:buChar char="Ø"/>
            </a:pPr>
            <a:r>
              <a:rPr lang="ru-RU" sz="1600">
                <a:latin typeface="Franklin Gothic Book" pitchFamily="34" charset="0"/>
              </a:rPr>
              <a:t>Социально-бытовые</a:t>
            </a:r>
          </a:p>
          <a:p>
            <a:pPr marL="285750" indent="-285750">
              <a:buFont typeface="Wingdings" pitchFamily="2" charset="2"/>
              <a:buChar char="Ø"/>
            </a:pPr>
            <a:r>
              <a:rPr lang="ru-RU" sz="1600">
                <a:latin typeface="Franklin Gothic Book" pitchFamily="34" charset="0"/>
              </a:rPr>
              <a:t>Социально-медицинские</a:t>
            </a:r>
          </a:p>
          <a:p>
            <a:pPr marL="285750" indent="-285750">
              <a:buFont typeface="Wingdings" pitchFamily="2" charset="2"/>
              <a:buChar char="Ø"/>
            </a:pPr>
            <a:r>
              <a:rPr lang="ru-RU" sz="1600">
                <a:latin typeface="Franklin Gothic Book" pitchFamily="34" charset="0"/>
              </a:rPr>
              <a:t>Социально-психологические</a:t>
            </a:r>
          </a:p>
          <a:p>
            <a:pPr marL="285750" indent="-285750">
              <a:buFont typeface="Wingdings" pitchFamily="2" charset="2"/>
              <a:buChar char="Ø"/>
            </a:pPr>
            <a:r>
              <a:rPr lang="ru-RU" sz="1600">
                <a:latin typeface="Franklin Gothic Book" pitchFamily="34" charset="0"/>
              </a:rPr>
              <a:t>Социально-педагогические</a:t>
            </a:r>
          </a:p>
          <a:p>
            <a:pPr marL="285750" indent="-285750">
              <a:buFont typeface="Wingdings" pitchFamily="2" charset="2"/>
              <a:buChar char="Ø"/>
            </a:pPr>
            <a:r>
              <a:rPr lang="ru-RU" sz="1600">
                <a:latin typeface="Franklin Gothic Book" pitchFamily="34" charset="0"/>
              </a:rPr>
              <a:t>Социально-правовые</a:t>
            </a:r>
          </a:p>
          <a:p>
            <a:pPr marL="285750" indent="-285750">
              <a:buFont typeface="Wingdings" pitchFamily="2" charset="2"/>
              <a:buChar char="Ø"/>
            </a:pPr>
            <a:r>
              <a:rPr lang="ru-RU" sz="1600">
                <a:latin typeface="Franklin Gothic Book" pitchFamily="34" charset="0"/>
              </a:rPr>
              <a:t>Социально-трудовые</a:t>
            </a:r>
          </a:p>
          <a:p>
            <a:pPr marL="285750" indent="-285750">
              <a:buFont typeface="Wingdings" pitchFamily="2" charset="2"/>
              <a:buChar char="Ø"/>
            </a:pPr>
            <a:r>
              <a:rPr lang="ru-RU" sz="1600">
                <a:latin typeface="Franklin Gothic Book" pitchFamily="34" charset="0"/>
              </a:rPr>
              <a:t>Услуги в целях повышения коммуникативного потенциала получателей социальных услуг</a:t>
            </a:r>
          </a:p>
        </p:txBody>
      </p:sp>
      <p:pic>
        <p:nvPicPr>
          <p:cNvPr id="19464" name="Picture 2" descr="D:\Новая папка\Рост-min.png"/>
          <p:cNvPicPr>
            <a:picLocks noChangeAspect="1" noChangeArrowheads="1"/>
          </p:cNvPicPr>
          <p:nvPr/>
        </p:nvPicPr>
        <p:blipFill>
          <a:blip r:embed="rId2"/>
          <a:srcRect/>
          <a:stretch>
            <a:fillRect/>
          </a:stretch>
        </p:blipFill>
        <p:spPr bwMode="auto">
          <a:xfrm>
            <a:off x="1547813" y="4724400"/>
            <a:ext cx="3170237" cy="2376488"/>
          </a:xfrm>
          <a:prstGeom prst="rect">
            <a:avLst/>
          </a:prstGeom>
          <a:noFill/>
          <a:ln w="9525">
            <a:noFill/>
            <a:miter lim="800000"/>
            <a:headEnd/>
            <a:tailEnd/>
          </a:ln>
        </p:spPr>
      </p:pic>
      <p:cxnSp>
        <p:nvCxnSpPr>
          <p:cNvPr id="8" name="Прямая со стрелкой 7"/>
          <p:cNvCxnSpPr/>
          <p:nvPr/>
        </p:nvCxnSpPr>
        <p:spPr>
          <a:xfrm>
            <a:off x="4546600" y="4508500"/>
            <a:ext cx="350838" cy="288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8" y="-242888"/>
            <a:ext cx="8686800" cy="841376"/>
          </a:xfrm>
        </p:spPr>
        <p:txBody>
          <a:bodyPr/>
          <a:lstStyle/>
          <a:p>
            <a:pPr>
              <a:defRPr/>
            </a:pPr>
            <a:r>
              <a:rPr lang="ru-RU" dirty="0" smtClean="0"/>
              <a:t>Цель и результат проекта</a:t>
            </a:r>
            <a:endParaRPr lang="ru-RU" dirty="0"/>
          </a:p>
        </p:txBody>
      </p:sp>
      <p:sp>
        <p:nvSpPr>
          <p:cNvPr id="20482" name="Номер слайда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ru-RU" altLang="ru-RU" smtClean="0">
                <a:solidFill>
                  <a:srgbClr val="000000"/>
                </a:solidFill>
                <a:latin typeface="Times New Roman" pitchFamily="18" charset="0"/>
                <a:cs typeface="Times New Roman" pitchFamily="18" charset="0"/>
              </a:rPr>
              <a:t>                                                                                            </a:t>
            </a:r>
            <a:fld id="{402D082A-5A6C-4037-9616-D333B3324D50}" type="slidenum">
              <a:rPr lang="ru-RU" altLang="ru-RU" smtClean="0">
                <a:solidFill>
                  <a:srgbClr val="000000"/>
                </a:solidFill>
                <a:latin typeface="Times New Roman" pitchFamily="18" charset="0"/>
                <a:cs typeface="Times New Roman" pitchFamily="18" charset="0"/>
              </a:rPr>
              <a:pPr fontAlgn="base">
                <a:spcBef>
                  <a:spcPct val="0"/>
                </a:spcBef>
                <a:spcAft>
                  <a:spcPct val="0"/>
                </a:spcAft>
              </a:pPr>
              <a:t>5</a:t>
            </a:fld>
            <a:endParaRPr lang="ru-RU" altLang="ru-RU" smtClean="0">
              <a:solidFill>
                <a:srgbClr val="000000"/>
              </a:solidFill>
              <a:latin typeface="Times New Roman" pitchFamily="18" charset="0"/>
              <a:cs typeface="Times New Roman" pitchFamily="18" charset="0"/>
            </a:endParaRPr>
          </a:p>
        </p:txBody>
      </p:sp>
      <p:graphicFrame>
        <p:nvGraphicFramePr>
          <p:cNvPr id="20551" name="Group 71"/>
          <p:cNvGraphicFramePr>
            <a:graphicFrameLocks noGrp="1"/>
          </p:cNvGraphicFramePr>
          <p:nvPr/>
        </p:nvGraphicFramePr>
        <p:xfrm>
          <a:off x="468313" y="549275"/>
          <a:ext cx="7775575" cy="5886904"/>
        </p:xfrm>
        <a:graphic>
          <a:graphicData uri="http://schemas.openxmlformats.org/drawingml/2006/table">
            <a:tbl>
              <a:tblPr/>
              <a:tblGrid>
                <a:gridCol w="1395412">
                  <a:extLst>
                    <a:ext uri="{9D8B030D-6E8A-4147-A177-3AD203B41FA5}">
                      <a16:colId xmlns:a16="http://schemas.microsoft.com/office/drawing/2014/main" val="20000"/>
                    </a:ext>
                  </a:extLst>
                </a:gridCol>
                <a:gridCol w="4706938">
                  <a:extLst>
                    <a:ext uri="{9D8B030D-6E8A-4147-A177-3AD203B41FA5}">
                      <a16:colId xmlns:a16="http://schemas.microsoft.com/office/drawing/2014/main" val="20001"/>
                    </a:ext>
                  </a:extLst>
                </a:gridCol>
                <a:gridCol w="785812">
                  <a:extLst>
                    <a:ext uri="{9D8B030D-6E8A-4147-A177-3AD203B41FA5}">
                      <a16:colId xmlns:a16="http://schemas.microsoft.com/office/drawing/2014/main" val="20002"/>
                    </a:ext>
                  </a:extLst>
                </a:gridCol>
                <a:gridCol w="444500">
                  <a:extLst>
                    <a:ext uri="{9D8B030D-6E8A-4147-A177-3AD203B41FA5}">
                      <a16:colId xmlns:a16="http://schemas.microsoft.com/office/drawing/2014/main" val="20003"/>
                    </a:ext>
                  </a:extLst>
                </a:gridCol>
                <a:gridCol w="442913">
                  <a:extLst>
                    <a:ext uri="{9D8B030D-6E8A-4147-A177-3AD203B41FA5}">
                      <a16:colId xmlns:a16="http://schemas.microsoft.com/office/drawing/2014/main" val="20004"/>
                    </a:ext>
                  </a:extLst>
                </a:gridCol>
              </a:tblGrid>
              <a:tr h="5222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Цель проекта:</a:t>
                      </a:r>
                    </a:p>
                  </a:txBody>
                  <a:tcPr marL="38679" marR="38679" marT="62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Franklin Gothic Book" pitchFamily="34" charset="0"/>
                          <a:cs typeface="Times New Roman" pitchFamily="18" charset="0"/>
                        </a:rPr>
                        <a:t>К декабрю</a:t>
                      </a:r>
                      <a:r>
                        <a:rPr kumimoji="0" lang="ru-RU" sz="1000" b="0" i="0" u="none" strike="noStrike" cap="none" normalizeH="0" baseline="0" smtClean="0">
                          <a:ln>
                            <a:noFill/>
                          </a:ln>
                          <a:solidFill>
                            <a:schemeClr val="accent1"/>
                          </a:solidFill>
                          <a:effectLst/>
                          <a:latin typeface="Franklin Gothic Book" pitchFamily="34" charset="0"/>
                          <a:cs typeface="Times New Roman" pitchFamily="18" charset="0"/>
                        </a:rPr>
                        <a:t> </a:t>
                      </a:r>
                      <a:r>
                        <a:rPr kumimoji="0" lang="ru-RU" sz="1000" b="0" i="0" u="none" strike="noStrike" cap="none" normalizeH="0" baseline="0" smtClean="0">
                          <a:ln>
                            <a:noFill/>
                          </a:ln>
                          <a:solidFill>
                            <a:schemeClr val="tx1"/>
                          </a:solidFill>
                          <a:effectLst/>
                          <a:latin typeface="Franklin Gothic Book" pitchFamily="34" charset="0"/>
                          <a:cs typeface="Times New Roman" pitchFamily="18" charset="0"/>
                        </a:rPr>
                        <a:t>2023 года провести мероприятия, направленные на сохранение и укрепление здоровья, при помощи социально-психологисеского сопровождения «Старость в радость», не менее 50 гражданам пожилого возраста и инвалидам, проживающим на территории Ивнянского района</a:t>
                      </a:r>
                    </a:p>
                  </a:txBody>
                  <a:tcPr marL="38679" marR="38679" marT="622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5222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Способ достижения цели:</a:t>
                      </a:r>
                    </a:p>
                  </a:txBody>
                  <a:tcPr marL="38679" marR="38679" marT="62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Franklin Gothic Book" pitchFamily="34" charset="0"/>
                          <a:cs typeface="Times New Roman" pitchFamily="18" charset="0"/>
                        </a:rPr>
                        <a:t>Организация   и внедрение на базе МБУСОССЗН </a:t>
                      </a:r>
                      <a:r>
                        <a:rPr kumimoji="0" lang="ru-RU" altLang="ru-RU" sz="1000" b="0" i="0" u="none" strike="noStrike" cap="none" normalizeH="0" baseline="0" smtClean="0">
                          <a:ln>
                            <a:noFill/>
                          </a:ln>
                          <a:solidFill>
                            <a:schemeClr val="tx1"/>
                          </a:solidFill>
                          <a:effectLst/>
                          <a:latin typeface="Franklin Gothic Book" pitchFamily="34" charset="0"/>
                          <a:cs typeface="Times New Roman" pitchFamily="18" charset="0"/>
                        </a:rPr>
                        <a:t>«КЦСОН» Ивнянского района социально-психологического сопровождения «Старость в радость»</a:t>
                      </a:r>
                      <a:r>
                        <a:rPr kumimoji="0" lang="ru-RU" sz="1000" b="0" i="0" u="none" strike="noStrike" cap="none" normalizeH="0" baseline="0" smtClean="0">
                          <a:ln>
                            <a:noFill/>
                          </a:ln>
                          <a:solidFill>
                            <a:schemeClr val="tx1"/>
                          </a:solidFill>
                          <a:effectLst/>
                          <a:latin typeface="Franklin Gothic Book" pitchFamily="34" charset="0"/>
                          <a:cs typeface="Times New Roman" pitchFamily="18" charset="0"/>
                        </a:rPr>
                        <a:t> в соответствии с согласованным планом мероприятий и потребностью граждан в оказании  дополнительных социальных услуг</a:t>
                      </a:r>
                      <a:endParaRPr kumimoji="0" lang="ru-RU" sz="1000" b="0" i="0" u="none" strike="noStrike" cap="none" normalizeH="0" baseline="0" smtClean="0">
                        <a:ln>
                          <a:noFill/>
                        </a:ln>
                        <a:solidFill>
                          <a:srgbClr val="000000"/>
                        </a:solidFill>
                        <a:effectLst/>
                        <a:latin typeface="Franklin Gothic Book" pitchFamily="34" charset="0"/>
                        <a:cs typeface="Times New Roman" pitchFamily="18" charset="0"/>
                      </a:endParaRPr>
                    </a:p>
                  </a:txBody>
                  <a:tcPr marL="38679" marR="38679" marT="622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203200">
                <a:tc row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Результат проекта:</a:t>
                      </a:r>
                    </a:p>
                  </a:txBody>
                  <a:tcPr marL="38679" marR="38679" marT="62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Franklin Gothic Book" pitchFamily="34" charset="0"/>
                          <a:cs typeface="Times New Roman" pitchFamily="18" charset="0"/>
                        </a:rPr>
                        <a:t>Результат:</a:t>
                      </a:r>
                    </a:p>
                  </a:txBody>
                  <a:tcPr marL="38679" marR="38679" marT="62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Times New Roman" pitchFamily="18" charset="0"/>
                        </a:rPr>
                        <a:t>Базовое значение</a:t>
                      </a:r>
                    </a:p>
                  </a:txBody>
                  <a:tcPr marL="38679" marR="38679" marT="622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Times New Roman" pitchFamily="18" charset="0"/>
                        </a:rPr>
                        <a:t>Период, год</a:t>
                      </a:r>
                    </a:p>
                  </a:txBody>
                  <a:tcPr marL="38679" marR="38679" marT="6225" marB="0"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0F4"/>
                    </a:solidFill>
                  </a:tcPr>
                </a:tc>
                <a:tc hMerge="1">
                  <a:txBody>
                    <a:bodyPr/>
                    <a:lstStyle/>
                    <a:p>
                      <a:endParaRPr lang="ru-RU"/>
                    </a:p>
                  </a:txBody>
                  <a:tcPr/>
                </a:tc>
                <a:extLst>
                  <a:ext uri="{0D108BD9-81ED-4DB2-BD59-A6C34878D82A}">
                    <a16:rowId xmlns:a16="http://schemas.microsoft.com/office/drawing/2014/main" val="10002"/>
                  </a:ext>
                </a:extLst>
              </a:tr>
              <a:tr h="26511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Times New Roman" pitchFamily="18" charset="0"/>
                        </a:rPr>
                        <a:t>2022 </a:t>
                      </a:r>
                    </a:p>
                  </a:txBody>
                  <a:tcPr marL="38679" marR="38679" marT="62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Franklin Gothic Book" pitchFamily="34" charset="0"/>
                          <a:cs typeface="Times New Roman" pitchFamily="18" charset="0"/>
                        </a:rPr>
                        <a:t>2023 </a:t>
                      </a:r>
                      <a:endParaRPr kumimoji="0" lang="ru-RU" sz="1200" b="0" i="0" u="none" strike="noStrike" cap="none" normalizeH="0" baseline="0" smtClean="0">
                        <a:ln>
                          <a:noFill/>
                        </a:ln>
                        <a:solidFill>
                          <a:schemeClr val="tx1"/>
                        </a:solidFill>
                        <a:effectLst/>
                        <a:latin typeface="Franklin Gothic Book" pitchFamily="34" charset="0"/>
                        <a:cs typeface="Times New Roman" pitchFamily="18" charset="0"/>
                      </a:endParaRPr>
                    </a:p>
                  </a:txBody>
                  <a:tcPr marL="38679" marR="38679" marT="62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74700">
                <a:tc vMerge="1">
                  <a:txBody>
                    <a:bodyPr/>
                    <a:lstStyle/>
                    <a:p>
                      <a:endParaRPr lang="ru-RU"/>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Franklin Gothic Book" pitchFamily="34" charset="0"/>
                          <a:cs typeface="Times New Roman" pitchFamily="18" charset="0"/>
                        </a:rPr>
                        <a:t>Оказаны дополнительные социальные услуги по социально-психологическому сопровождению «Старость в радость»  не менее 50 жителям района, из числа граждан пожилого возраста и инвалидов, к декабрю 2023 года.</a:t>
                      </a:r>
                    </a:p>
                  </a:txBody>
                  <a:tcPr marL="38679" marR="38679" marT="62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Times New Roman" pitchFamily="18" charset="0"/>
                        </a:rPr>
                        <a:t>50</a:t>
                      </a:r>
                    </a:p>
                  </a:txBody>
                  <a:tcPr marL="38679" marR="38679" marT="62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Times New Roman" pitchFamily="18" charset="0"/>
                        </a:rPr>
                        <a:t>0</a:t>
                      </a:r>
                    </a:p>
                  </a:txBody>
                  <a:tcPr marL="38679" marR="38679" marT="62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Times New Roman" pitchFamily="18" charset="0"/>
                        </a:rPr>
                        <a:t>50</a:t>
                      </a:r>
                    </a:p>
                  </a:txBody>
                  <a:tcPr marL="38679" marR="38679" marT="62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03200">
                <a:tc rowSpan="7">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Требования к результату проекта:</a:t>
                      </a:r>
                    </a:p>
                  </a:txBody>
                  <a:tcPr marL="38679" marR="38679" marT="62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Franklin Gothic Book" pitchFamily="34" charset="0"/>
                          <a:cs typeface="Times New Roman" pitchFamily="18" charset="0"/>
                        </a:rPr>
                        <a:t>Требования к результату:</a:t>
                      </a:r>
                    </a:p>
                  </a:txBody>
                  <a:tcPr marL="38679" marR="38679" marT="622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Times New Roman" pitchFamily="18" charset="0"/>
                        </a:rPr>
                        <a:t>Базовое значение</a:t>
                      </a:r>
                    </a:p>
                  </a:txBody>
                  <a:tcPr marL="38679" marR="38679" marT="62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Times New Roman" pitchFamily="18" charset="0"/>
                        </a:rPr>
                        <a:t>Период, год</a:t>
                      </a:r>
                    </a:p>
                  </a:txBody>
                  <a:tcPr marL="38679" marR="38679" marT="6225"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extLst>
                  <a:ext uri="{0D108BD9-81ED-4DB2-BD59-A6C34878D82A}">
                    <a16:rowId xmlns:a16="http://schemas.microsoft.com/office/drawing/2014/main" val="10005"/>
                  </a:ext>
                </a:extLst>
              </a:tr>
              <a:tr h="32543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Times New Roman" pitchFamily="18" charset="0"/>
                        </a:rPr>
                        <a:t>2022</a:t>
                      </a:r>
                    </a:p>
                  </a:txBody>
                  <a:tcPr marL="38679" marR="38679" marT="62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Franklin Gothic Book" pitchFamily="34" charset="0"/>
                          <a:cs typeface="Times New Roman" pitchFamily="18" charset="0"/>
                        </a:rPr>
                        <a:t>2023 </a:t>
                      </a:r>
                      <a:endParaRPr kumimoji="0" lang="ru-RU" sz="1200" b="0" i="0" u="none" strike="noStrike" cap="none" normalizeH="0" baseline="0" smtClean="0">
                        <a:ln>
                          <a:noFill/>
                        </a:ln>
                        <a:solidFill>
                          <a:schemeClr val="tx1"/>
                        </a:solidFill>
                        <a:effectLst/>
                        <a:latin typeface="Franklin Gothic Book" pitchFamily="34" charset="0"/>
                        <a:cs typeface="Times New Roman" pitchFamily="18" charset="0"/>
                      </a:endParaRPr>
                    </a:p>
                  </a:txBody>
                  <a:tcPr marL="38679" marR="38679" marT="62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31800">
                <a:tc vMerge="1">
                  <a:txBody>
                    <a:bodyPr/>
                    <a:lstStyle/>
                    <a:p>
                      <a:endParaRPr lang="ru-RU"/>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Franklin Gothic Book" pitchFamily="34" charset="0"/>
                          <a:cs typeface="Times New Roman" pitchFamily="18" charset="0"/>
                        </a:rPr>
                        <a:t>Утверждено Положение о социально-психологическом сопровождении «Страсть в радость»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601663">
                <a:tc vMerge="1">
                  <a:txBody>
                    <a:bodyPr/>
                    <a:lstStyle/>
                    <a:p>
                      <a:endParaRPr lang="ru-RU"/>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Franklin Gothic Book" pitchFamily="34" charset="0"/>
                          <a:cs typeface="Times New Roman" pitchFamily="18" charset="0"/>
                        </a:rPr>
                        <a:t>Проведена информационно-разъяснительная работа по привлечению  граждан пожилого возраста и инвалидов, получателей социальных услуг.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534988">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Franklin Gothic Book" pitchFamily="34" charset="0"/>
                          <a:cs typeface="Times New Roman" pitchFamily="18" charset="0"/>
                        </a:rPr>
                        <a:t>Разработан пакет документов по организации работы социально-психологической поддержки граждан «Старость в радость»      (дневник здоровья), медико-социально-психологическое досье.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30213">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Franklin Gothic Book" pitchFamily="34" charset="0"/>
                          <a:cs typeface="Times New Roman" pitchFamily="18" charset="0"/>
                        </a:rPr>
                        <a:t>Разработана памятка по предоставлению услуг социально-психологического сопровождения «Старость в радость»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Times New Roman" pitchFamily="18" charset="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604838">
                <a:tc vMerge="1">
                  <a:txBody>
                    <a:bodyPr/>
                    <a:lstStyle/>
                    <a:p>
                      <a:endParaRPr lang="ru-RU"/>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Franklin Gothic Book" pitchFamily="34" charset="0"/>
                          <a:cs typeface="Times New Roman" pitchFamily="18" charset="0"/>
                        </a:rPr>
                        <a:t>Размещена информация о внедрении социально-психологического сопровождения «Страрость в радость» на сайте учреждения, социальной сети  «ВКонтакте».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bg1"/>
                      </a:solidFill>
                      <a:prstDash val="solid"/>
                      <a:round/>
                      <a:headEnd type="none" w="med" len="med"/>
                      <a:tailEnd type="none" w="med" len="med"/>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4000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Пользователи результатом:</a:t>
                      </a:r>
                    </a:p>
                  </a:txBody>
                  <a:tcPr marL="38679" marR="38679" marT="62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Franklin Gothic Book" pitchFamily="34" charset="0"/>
                          <a:cs typeface="Times New Roman" pitchFamily="18" charset="0"/>
                        </a:rPr>
                        <a:t> Граждане пожилого возраста и инвалиды, проживающие на территории Ивнянского района</a:t>
                      </a:r>
                      <a:endParaRPr kumimoji="0" lang="ru-RU" sz="1000" b="0" i="0" u="none" strike="noStrike" cap="none" normalizeH="0" baseline="0" smtClean="0">
                        <a:ln>
                          <a:noFill/>
                        </a:ln>
                        <a:solidFill>
                          <a:srgbClr val="000000"/>
                        </a:solidFill>
                        <a:effectLst/>
                        <a:latin typeface="Franklin Gothic Book" pitchFamily="34" charset="0"/>
                        <a:cs typeface="Arial" charset="0"/>
                      </a:endParaRPr>
                    </a:p>
                  </a:txBody>
                  <a:tcPr marL="38679" marR="38679" marT="62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2"/>
                  </a:ext>
                </a:extLst>
              </a:tr>
            </a:tbl>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3"/>
          <p:cNvSpPr txBox="1">
            <a:spLocks noGrp="1"/>
          </p:cNvSpPr>
          <p:nvPr/>
        </p:nvSpPr>
        <p:spPr>
          <a:xfrm>
            <a:off x="8243888" y="6237288"/>
            <a:ext cx="490537" cy="285750"/>
          </a:xfrm>
          <a:prstGeom prst="rect">
            <a:avLst/>
          </a:prstGeom>
          <a:noFill/>
        </p:spPr>
        <p:txBody>
          <a:bodyPr/>
          <a:lstStyle/>
          <a:p>
            <a:pPr algn="ctr" fontAlgn="auto">
              <a:spcBef>
                <a:spcPts val="0"/>
              </a:spcBef>
              <a:spcAft>
                <a:spcPts val="0"/>
              </a:spcAft>
              <a:defRPr/>
            </a:pPr>
            <a:fld id="{4E02F6ED-77A4-4CBF-99DE-02FB782CF56A}" type="slidenum">
              <a:rPr lang="ru-RU" sz="1400" b="1">
                <a:solidFill>
                  <a:srgbClr val="474B78">
                    <a:lumMod val="50000"/>
                  </a:srgbClr>
                </a:solidFill>
                <a:latin typeface="+mn-lt"/>
                <a:cs typeface="+mn-cs"/>
              </a:rPr>
              <a:pPr algn="ctr" fontAlgn="auto">
                <a:spcBef>
                  <a:spcPts val="0"/>
                </a:spcBef>
                <a:spcAft>
                  <a:spcPts val="0"/>
                </a:spcAft>
                <a:defRPr/>
              </a:pPr>
              <a:t>6</a:t>
            </a:fld>
            <a:endParaRPr lang="ru-RU" sz="1400" b="1" dirty="0">
              <a:solidFill>
                <a:srgbClr val="474B78">
                  <a:lumMod val="50000"/>
                </a:srgbClr>
              </a:solidFill>
              <a:latin typeface="+mn-lt"/>
              <a:cs typeface="+mn-cs"/>
            </a:endParaRPr>
          </a:p>
        </p:txBody>
      </p:sp>
      <p:sp>
        <p:nvSpPr>
          <p:cNvPr id="41" name="Заголовок 1"/>
          <p:cNvSpPr txBox="1">
            <a:spLocks/>
          </p:cNvSpPr>
          <p:nvPr/>
        </p:nvSpPr>
        <p:spPr>
          <a:xfrm>
            <a:off x="250825" y="176213"/>
            <a:ext cx="8845550" cy="609600"/>
          </a:xfrm>
          <a:prstGeom prst="rect">
            <a:avLst/>
          </a:prstGeom>
        </p:spPr>
        <p:txBody>
          <a:bodyPr/>
          <a:lstStyle>
            <a:lvl1pPr algn="l" rtl="0" eaLnBrk="0" fontAlgn="base" hangingPunct="0">
              <a:spcBef>
                <a:spcPct val="0"/>
              </a:spcBef>
              <a:spcAft>
                <a:spcPct val="0"/>
              </a:spcAft>
              <a:defRPr sz="3600" kern="1200" cap="all">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defRPr/>
            </a:pPr>
            <a:r>
              <a:rPr lang="ru-RU" sz="1600" dirty="0" smtClean="0"/>
              <a:t>Введение в предметную область</a:t>
            </a:r>
            <a:br>
              <a:rPr lang="ru-RU" sz="1600" dirty="0" smtClean="0"/>
            </a:br>
            <a:r>
              <a:rPr lang="ru-RU" sz="1600" dirty="0" smtClean="0"/>
              <a:t>(описание ситуации «как БУДЕТ»)</a:t>
            </a:r>
            <a:r>
              <a:rPr lang="ru-RU" sz="3000" dirty="0" smtClean="0"/>
              <a:t/>
            </a:r>
            <a:br>
              <a:rPr lang="ru-RU" sz="3000" dirty="0" smtClean="0"/>
            </a:br>
            <a:endParaRPr lang="ru-RU" sz="3000" dirty="0"/>
          </a:p>
        </p:txBody>
      </p:sp>
      <p:sp>
        <p:nvSpPr>
          <p:cNvPr id="21507" name="Rectangle 1"/>
          <p:cNvSpPr>
            <a:spLocks noChangeArrowheads="1"/>
          </p:cNvSpPr>
          <p:nvPr/>
        </p:nvSpPr>
        <p:spPr bwMode="auto">
          <a:xfrm>
            <a:off x="0" y="0"/>
            <a:ext cx="0" cy="444500"/>
          </a:xfrm>
          <a:prstGeom prst="rect">
            <a:avLst/>
          </a:prstGeom>
          <a:solidFill>
            <a:srgbClr val="FFFFFF"/>
          </a:solidFill>
          <a:ln w="9525">
            <a:noFill/>
            <a:miter lim="800000"/>
            <a:headEnd/>
            <a:tailEnd/>
          </a:ln>
        </p:spPr>
        <p:txBody>
          <a:bodyPr wrap="none" lIns="0" tIns="0" rIns="0" bIns="166635" anchor="ctr">
            <a:spAutoFit/>
          </a:bodyPr>
          <a:lstStyle/>
          <a:p>
            <a:pPr eaLnBrk="0" hangingPunct="0"/>
            <a:endParaRPr lang="ru-RU"/>
          </a:p>
        </p:txBody>
      </p:sp>
      <p:sp>
        <p:nvSpPr>
          <p:cNvPr id="21508" name="TextBox 32"/>
          <p:cNvSpPr txBox="1">
            <a:spLocks noChangeArrowheads="1"/>
          </p:cNvSpPr>
          <p:nvPr/>
        </p:nvSpPr>
        <p:spPr bwMode="auto">
          <a:xfrm>
            <a:off x="3059113" y="765175"/>
            <a:ext cx="2884487" cy="5197475"/>
          </a:xfrm>
          <a:prstGeom prst="rect">
            <a:avLst/>
          </a:prstGeom>
          <a:noFill/>
          <a:ln w="9525">
            <a:noFill/>
            <a:miter lim="800000"/>
            <a:headEnd/>
            <a:tailEnd/>
          </a:ln>
        </p:spPr>
        <p:txBody>
          <a:bodyPr>
            <a:spAutoFit/>
          </a:bodyPr>
          <a:lstStyle/>
          <a:p>
            <a:pPr eaLnBrk="0" hangingPunct="0"/>
            <a:endParaRPr lang="ru-RU" sz="1400">
              <a:latin typeface="Franklin Gothic Book" pitchFamily="34" charset="0"/>
            </a:endParaRPr>
          </a:p>
          <a:p>
            <a:pPr eaLnBrk="0" hangingPunct="0"/>
            <a:r>
              <a:rPr lang="ru-RU" sz="1400">
                <a:latin typeface="Franklin Gothic Book" pitchFamily="34" charset="0"/>
              </a:rPr>
              <a:t>Организация социально-психологической поддержки гражданам пожилого возраста</a:t>
            </a:r>
          </a:p>
          <a:p>
            <a:pPr eaLnBrk="0" hangingPunct="0"/>
            <a:endParaRPr lang="ru-RU" sz="1400">
              <a:latin typeface="Franklin Gothic Book" pitchFamily="34" charset="0"/>
            </a:endParaRPr>
          </a:p>
          <a:p>
            <a:pPr eaLnBrk="0" hangingPunct="0"/>
            <a:r>
              <a:rPr lang="ru-RU" sz="1400">
                <a:latin typeface="Franklin Gothic Book" pitchFamily="34" charset="0"/>
              </a:rPr>
              <a:t> </a:t>
            </a:r>
          </a:p>
          <a:p>
            <a:r>
              <a:rPr lang="ru-RU" sz="1400">
                <a:latin typeface="Franklin Gothic Book" pitchFamily="34" charset="0"/>
              </a:rPr>
              <a:t>Повышение уровня и качества жизни инвалидов и</a:t>
            </a:r>
          </a:p>
          <a:p>
            <a:r>
              <a:rPr lang="ru-RU" sz="1400">
                <a:latin typeface="Franklin Gothic Book" pitchFamily="34" charset="0"/>
              </a:rPr>
              <a:t>пожилых людей с учетом специфики заболевания. </a:t>
            </a:r>
          </a:p>
          <a:p>
            <a:endParaRPr lang="ru-RU" sz="1400">
              <a:latin typeface="Franklin Gothic Book" pitchFamily="34" charset="0"/>
            </a:endParaRPr>
          </a:p>
          <a:p>
            <a:r>
              <a:rPr lang="ru-RU" sz="1400">
                <a:latin typeface="Franklin Gothic Book" pitchFamily="34" charset="0"/>
              </a:rPr>
              <a:t>Оказание успешной социальной адаптации пожилых людей.</a:t>
            </a:r>
          </a:p>
          <a:p>
            <a:endParaRPr lang="ru-RU" sz="1400">
              <a:latin typeface="Franklin Gothic Book" pitchFamily="34" charset="0"/>
            </a:endParaRPr>
          </a:p>
          <a:p>
            <a:r>
              <a:rPr lang="ru-RU" sz="1400">
                <a:latin typeface="Franklin Gothic Book" pitchFamily="34" charset="0"/>
              </a:rPr>
              <a:t>Привитие навыков здорового образа жизни.</a:t>
            </a:r>
          </a:p>
          <a:p>
            <a:endParaRPr lang="ru-RU" sz="1400">
              <a:latin typeface="Franklin Gothic Book" pitchFamily="34" charset="0"/>
            </a:endParaRPr>
          </a:p>
          <a:p>
            <a:r>
              <a:rPr lang="ru-RU" sz="1400">
                <a:latin typeface="Franklin Gothic Book" pitchFamily="34" charset="0"/>
              </a:rPr>
              <a:t>Укрепление здоровья граждан пожилого и старческого возраста.</a:t>
            </a:r>
          </a:p>
          <a:p>
            <a:endParaRPr lang="ru-RU" sz="1400">
              <a:latin typeface="Franklin Gothic Book" pitchFamily="34" charset="0"/>
            </a:endParaRPr>
          </a:p>
          <a:p>
            <a:r>
              <a:rPr lang="ru-RU" sz="1400">
                <a:latin typeface="Franklin Gothic Book" pitchFamily="34" charset="0"/>
              </a:rPr>
              <a:t>Психологическая и социальная помощь.</a:t>
            </a:r>
          </a:p>
          <a:p>
            <a:r>
              <a:rPr lang="ru-RU" sz="1400">
                <a:latin typeface="Franklin Gothic Book" pitchFamily="34" charset="0"/>
              </a:rPr>
              <a:t> </a:t>
            </a:r>
          </a:p>
        </p:txBody>
      </p:sp>
      <p:pic>
        <p:nvPicPr>
          <p:cNvPr id="21509" name="Рисунок 1"/>
          <p:cNvPicPr>
            <a:picLocks noChangeAspect="1"/>
          </p:cNvPicPr>
          <p:nvPr/>
        </p:nvPicPr>
        <p:blipFill>
          <a:blip r:embed="rId3"/>
          <a:srcRect/>
          <a:stretch>
            <a:fillRect/>
          </a:stretch>
        </p:blipFill>
        <p:spPr bwMode="auto">
          <a:xfrm>
            <a:off x="250825" y="908050"/>
            <a:ext cx="2794000" cy="1857375"/>
          </a:xfrm>
          <a:prstGeom prst="rect">
            <a:avLst/>
          </a:prstGeom>
          <a:noFill/>
          <a:ln w="9525">
            <a:noFill/>
            <a:miter lim="800000"/>
            <a:headEnd/>
            <a:tailEnd/>
          </a:ln>
        </p:spPr>
      </p:pic>
      <p:pic>
        <p:nvPicPr>
          <p:cNvPr id="21510" name="Рисунок 3"/>
          <p:cNvPicPr>
            <a:picLocks noChangeAspect="1"/>
          </p:cNvPicPr>
          <p:nvPr/>
        </p:nvPicPr>
        <p:blipFill>
          <a:blip r:embed="rId4"/>
          <a:srcRect/>
          <a:stretch>
            <a:fillRect/>
          </a:stretch>
        </p:blipFill>
        <p:spPr bwMode="auto">
          <a:xfrm>
            <a:off x="5911850" y="908050"/>
            <a:ext cx="2822575" cy="1857375"/>
          </a:xfrm>
          <a:prstGeom prst="rect">
            <a:avLst/>
          </a:prstGeom>
          <a:noFill/>
          <a:ln w="9525">
            <a:noFill/>
            <a:miter lim="800000"/>
            <a:headEnd/>
            <a:tailEnd/>
          </a:ln>
        </p:spPr>
      </p:pic>
      <p:pic>
        <p:nvPicPr>
          <p:cNvPr id="21511" name="Рисунок 4"/>
          <p:cNvPicPr>
            <a:picLocks noChangeAspect="1"/>
          </p:cNvPicPr>
          <p:nvPr/>
        </p:nvPicPr>
        <p:blipFill>
          <a:blip r:embed="rId5"/>
          <a:srcRect/>
          <a:stretch>
            <a:fillRect/>
          </a:stretch>
        </p:blipFill>
        <p:spPr bwMode="auto">
          <a:xfrm>
            <a:off x="250825" y="3933825"/>
            <a:ext cx="2794000" cy="1703388"/>
          </a:xfrm>
          <a:prstGeom prst="rect">
            <a:avLst/>
          </a:prstGeom>
          <a:noFill/>
          <a:ln w="9525">
            <a:noFill/>
            <a:miter lim="800000"/>
            <a:headEnd/>
            <a:tailEnd/>
          </a:ln>
        </p:spPr>
      </p:pic>
      <p:pic>
        <p:nvPicPr>
          <p:cNvPr id="21512" name="Рисунок 5"/>
          <p:cNvPicPr>
            <a:picLocks noChangeAspect="1"/>
          </p:cNvPicPr>
          <p:nvPr/>
        </p:nvPicPr>
        <p:blipFill>
          <a:blip r:embed="rId6"/>
          <a:srcRect/>
          <a:stretch>
            <a:fillRect/>
          </a:stretch>
        </p:blipFill>
        <p:spPr bwMode="auto">
          <a:xfrm>
            <a:off x="5929313" y="3932238"/>
            <a:ext cx="2805112" cy="1703387"/>
          </a:xfrm>
          <a:prstGeom prst="rect">
            <a:avLst/>
          </a:prstGeom>
          <a:noFill/>
          <a:ln w="9525">
            <a:noFill/>
            <a:miter lim="800000"/>
            <a:headEnd/>
            <a:tailEnd/>
          </a:ln>
        </p:spPr>
      </p:pic>
    </p:spTree>
  </p:cSld>
  <p:clrMapOvr>
    <a:masterClrMapping/>
  </p:clrMapOvr>
  <p:transition spd="slow" advTm="4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bwMode="auto">
          <a:xfrm>
            <a:off x="250825" y="188913"/>
            <a:ext cx="8686800" cy="838200"/>
          </a:xfrm>
        </p:spPr>
        <p:txBody>
          <a:bodyPr wrap="square" lIns="91440" tIns="45720" rIns="91440" bIns="45720" numCol="1" anchorCtr="0" compatLnSpc="1">
            <a:prstTxWarp prst="textNoShape">
              <a:avLst/>
            </a:prstTxWarp>
          </a:bodyPr>
          <a:lstStyle/>
          <a:p>
            <a:r>
              <a:rPr lang="ru-RU" sz="2400" cap="none" smtClean="0">
                <a:latin typeface="Arial Rounded MT Bold" pitchFamily="34" charset="0"/>
              </a:rPr>
              <a:t>ФОРМЫ УЧАСТИЯ ОБЛАСТИ В  РЕАЛИЗАЦИИ ПРОЕКТА</a:t>
            </a:r>
          </a:p>
        </p:txBody>
      </p:sp>
      <p:graphicFrame>
        <p:nvGraphicFramePr>
          <p:cNvPr id="24650" name="Group 74"/>
          <p:cNvGraphicFramePr>
            <a:graphicFrameLocks noGrp="1"/>
          </p:cNvGraphicFramePr>
          <p:nvPr/>
        </p:nvGraphicFramePr>
        <p:xfrm>
          <a:off x="423863" y="1027113"/>
          <a:ext cx="8280400" cy="5138444"/>
        </p:xfrm>
        <a:graphic>
          <a:graphicData uri="http://schemas.openxmlformats.org/drawingml/2006/table">
            <a:tbl>
              <a:tblPr/>
              <a:tblGrid>
                <a:gridCol w="1758950">
                  <a:extLst>
                    <a:ext uri="{9D8B030D-6E8A-4147-A177-3AD203B41FA5}">
                      <a16:colId xmlns:a16="http://schemas.microsoft.com/office/drawing/2014/main" val="20000"/>
                    </a:ext>
                  </a:extLst>
                </a:gridCol>
                <a:gridCol w="2232025">
                  <a:extLst>
                    <a:ext uri="{9D8B030D-6E8A-4147-A177-3AD203B41FA5}">
                      <a16:colId xmlns:a16="http://schemas.microsoft.com/office/drawing/2014/main" val="20001"/>
                    </a:ext>
                  </a:extLst>
                </a:gridCol>
                <a:gridCol w="1379537">
                  <a:extLst>
                    <a:ext uri="{9D8B030D-6E8A-4147-A177-3AD203B41FA5}">
                      <a16:colId xmlns:a16="http://schemas.microsoft.com/office/drawing/2014/main" val="20002"/>
                    </a:ext>
                  </a:extLst>
                </a:gridCol>
                <a:gridCol w="1455738">
                  <a:extLst>
                    <a:ext uri="{9D8B030D-6E8A-4147-A177-3AD203B41FA5}">
                      <a16:colId xmlns:a16="http://schemas.microsoft.com/office/drawing/2014/main" val="20003"/>
                    </a:ext>
                  </a:extLst>
                </a:gridCol>
                <a:gridCol w="1454150">
                  <a:extLst>
                    <a:ext uri="{9D8B030D-6E8A-4147-A177-3AD203B41FA5}">
                      <a16:colId xmlns:a16="http://schemas.microsoft.com/office/drawing/2014/main" val="20004"/>
                    </a:ext>
                  </a:extLst>
                </a:gridCol>
              </a:tblGrid>
              <a:tr h="293688">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1" u="none" strike="noStrike" cap="none" normalizeH="0" baseline="0" smtClean="0">
                          <a:ln>
                            <a:noFill/>
                          </a:ln>
                          <a:solidFill>
                            <a:schemeClr val="tx1"/>
                          </a:solidFill>
                          <a:effectLst/>
                          <a:latin typeface="Arial" charset="0"/>
                          <a:cs typeface="Arial" charset="0"/>
                        </a:rPr>
                        <a:t>Бюджетное финансирование</a:t>
                      </a: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50825">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cs typeface="Arial" charset="0"/>
                        </a:rPr>
                        <a:t>Форма участия</a:t>
                      </a:r>
                      <a:endParaRPr kumimoji="0" lang="ru-RU" sz="1400" b="0" i="0" u="none" strike="noStrike" cap="none" normalizeH="0" baseline="0" smtClean="0">
                        <a:ln>
                          <a:noFill/>
                        </a:ln>
                        <a:solidFill>
                          <a:schemeClr val="tx1"/>
                        </a:solidFill>
                        <a:effectLst/>
                        <a:latin typeface="Arial" charset="0"/>
                        <a:cs typeface="Arial"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ru-RU"/>
                    </a:p>
                  </a:txBody>
                  <a:tcPr/>
                </a:tc>
                <a:tc gridSpan="3">
                  <a:txBody>
                    <a:bodyPr/>
                    <a:lstStyle/>
                    <a:p>
                      <a:pPr marL="45720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cs typeface="Arial" charset="0"/>
                        </a:rPr>
                        <a:t>Размер участия бюджета, тыс. руб.</a:t>
                      </a:r>
                      <a:endParaRPr kumimoji="0" lang="ru-RU" sz="1400" b="0" i="0" u="none" strike="noStrike" cap="none" normalizeH="0" baseline="0" smtClean="0">
                        <a:ln>
                          <a:noFill/>
                        </a:ln>
                        <a:solidFill>
                          <a:schemeClr val="tx1"/>
                        </a:solidFill>
                        <a:effectLst/>
                        <a:latin typeface="Arial" charset="0"/>
                        <a:cs typeface="Arial"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244475">
                <a:tc gridSpan="2" vMerge="1">
                  <a:txBody>
                    <a:bodyPr/>
                    <a:lstStyle/>
                    <a:p>
                      <a:endParaRPr lang="ru-RU"/>
                    </a:p>
                  </a:txBody>
                  <a:tcPr/>
                </a:tc>
                <a:tc hMerge="1" vMerge="1">
                  <a:txBody>
                    <a:bodyPr/>
                    <a:lstStyle/>
                    <a:p>
                      <a:endParaRPr lang="ru-RU"/>
                    </a:p>
                  </a:txBody>
                  <a:tcPr/>
                </a:tc>
                <a:tc>
                  <a:txBody>
                    <a:bodyPr/>
                    <a:lstStyle/>
                    <a:p>
                      <a:pPr marL="22860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cs typeface="Arial" charset="0"/>
                        </a:rPr>
                        <a:t>Федеральный </a:t>
                      </a:r>
                      <a:endParaRPr kumimoji="0" lang="ru-RU" sz="1100" b="0" i="0" u="none" strike="noStrike" cap="none" normalizeH="0" baseline="0" smtClean="0">
                        <a:ln>
                          <a:noFill/>
                        </a:ln>
                        <a:solidFill>
                          <a:schemeClr val="tx1"/>
                        </a:solidFill>
                        <a:effectLst/>
                        <a:latin typeface="Arial" charset="0"/>
                        <a:cs typeface="Arial"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cs typeface="Arial" charset="0"/>
                        </a:rPr>
                        <a:t>Областной</a:t>
                      </a:r>
                      <a:endParaRPr kumimoji="0" lang="ru-RU" sz="1100" b="0" i="0" u="none" strike="noStrike" cap="none" normalizeH="0" baseline="0" smtClean="0">
                        <a:ln>
                          <a:noFill/>
                        </a:ln>
                        <a:solidFill>
                          <a:schemeClr val="tx1"/>
                        </a:solidFill>
                        <a:effectLst/>
                        <a:latin typeface="Arial" charset="0"/>
                        <a:cs typeface="Arial"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Franklin Gothic Book" pitchFamily="34" charset="0"/>
                          <a:cs typeface="Times New Roman" pitchFamily="18" charset="0"/>
                        </a:rPr>
                        <a:t>Местный</a:t>
                      </a:r>
                      <a:endParaRPr kumimoji="0" lang="ru-RU" sz="1100" b="0" i="0" u="none" strike="noStrike" cap="none" normalizeH="0" baseline="0" smtClean="0">
                        <a:ln>
                          <a:noFill/>
                        </a:ln>
                        <a:solidFill>
                          <a:schemeClr val="tx1"/>
                        </a:solidFill>
                        <a:effectLst/>
                        <a:latin typeface="Franklin Gothic Book" pitchFamily="34" charset="0"/>
                        <a:cs typeface="Times New Roman" pitchFamily="18"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7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Franklin Gothic Book" pitchFamily="34" charset="0"/>
                          <a:cs typeface="Times New Roman" pitchFamily="18" charset="0"/>
                        </a:rPr>
                        <a:t>Прямое бюджетное финансирование </a:t>
                      </a: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1" u="none" strike="noStrike" cap="none" normalizeH="0" baseline="0" smtClean="0">
                          <a:ln>
                            <a:noFill/>
                          </a:ln>
                          <a:solidFill>
                            <a:schemeClr val="tx1"/>
                          </a:solidFill>
                          <a:effectLst/>
                          <a:latin typeface="Franklin Gothic Book" pitchFamily="34" charset="0"/>
                          <a:cs typeface="Arial" charset="0"/>
                        </a:rPr>
                        <a:t>Программа «Развитие образования Ивнянского района на 2015-2025г.г.»</a:t>
                      </a: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2B4A76"/>
                          </a:solidFill>
                          <a:effectLst/>
                          <a:latin typeface="Franklin Gothic Book" pitchFamily="34" charset="0"/>
                          <a:cs typeface="Arial" charset="0"/>
                        </a:rPr>
                        <a:t>0</a:t>
                      </a: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Franklin Gothic Book" pitchFamily="34" charset="0"/>
                          <a:cs typeface="Arial" charset="0"/>
                        </a:rPr>
                        <a:t>0</a:t>
                      </a: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smtClean="0">
                        <a:ln>
                          <a:noFill/>
                        </a:ln>
                        <a:solidFill>
                          <a:schemeClr val="tx1"/>
                        </a:solidFill>
                        <a:effectLst/>
                        <a:latin typeface="Arial" charset="0"/>
                        <a:cs typeface="Arial"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6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Franklin Gothic Book" pitchFamily="34" charset="0"/>
                          <a:cs typeface="Times New Roman" pitchFamily="18" charset="0"/>
                        </a:rPr>
                        <a:t>Дороги</a:t>
                      </a:r>
                      <a:endParaRPr kumimoji="0" lang="ru-RU" sz="1300" b="0" i="0" u="none" strike="noStrike" cap="none" normalizeH="0" baseline="30000" smtClean="0">
                        <a:ln>
                          <a:noFill/>
                        </a:ln>
                        <a:solidFill>
                          <a:schemeClr val="tx1"/>
                        </a:solidFill>
                        <a:effectLst/>
                        <a:latin typeface="Franklin Gothic Book" pitchFamily="34" charset="0"/>
                        <a:cs typeface="Times New Roman" pitchFamily="18"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300" b="0" i="1" u="none" strike="noStrike" cap="none" normalizeH="0" baseline="0" smtClean="0">
                        <a:ln>
                          <a:noFill/>
                        </a:ln>
                        <a:solidFill>
                          <a:schemeClr val="tx1"/>
                        </a:solidFill>
                        <a:effectLst/>
                        <a:latin typeface="Franklin Gothic Book" pitchFamily="34" charset="0"/>
                        <a:cs typeface="Arial"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Franklin Gothic Book" pitchFamily="34" charset="0"/>
                        <a:cs typeface="Arial"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smtClean="0">
                        <a:ln>
                          <a:noFill/>
                        </a:ln>
                        <a:solidFill>
                          <a:schemeClr val="tx1"/>
                        </a:solidFill>
                        <a:effectLst/>
                        <a:latin typeface="Franklin Gothic Book" pitchFamily="34" charset="0"/>
                        <a:cs typeface="Arial"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smtClean="0">
                        <a:ln>
                          <a:noFill/>
                        </a:ln>
                        <a:solidFill>
                          <a:schemeClr val="tx1"/>
                        </a:solidFill>
                        <a:effectLst/>
                        <a:latin typeface="Franklin Gothic Book" pitchFamily="34" charset="0"/>
                        <a:cs typeface="Arial"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Franklin Gothic Book" pitchFamily="34" charset="0"/>
                          <a:cs typeface="Times New Roman" pitchFamily="18" charset="0"/>
                        </a:rPr>
                        <a:t>Субсидии</a:t>
                      </a:r>
                      <a:endParaRPr kumimoji="0" lang="ru-RU" sz="1300" b="0" i="0" u="none" strike="noStrike" cap="none" normalizeH="0" baseline="30000" smtClean="0">
                        <a:ln>
                          <a:noFill/>
                        </a:ln>
                        <a:solidFill>
                          <a:schemeClr val="tx1"/>
                        </a:solidFill>
                        <a:effectLst/>
                        <a:latin typeface="Franklin Gothic Book" pitchFamily="34" charset="0"/>
                        <a:cs typeface="Times New Roman" pitchFamily="18"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300" b="0" i="1" u="none" strike="noStrike" cap="none" normalizeH="0" baseline="0" smtClean="0">
                        <a:ln>
                          <a:noFill/>
                        </a:ln>
                        <a:solidFill>
                          <a:schemeClr val="tx1"/>
                        </a:solidFill>
                        <a:effectLst/>
                        <a:latin typeface="Franklin Gothic Book" pitchFamily="34" charset="0"/>
                        <a:cs typeface="Arial"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Franklin Gothic Book" pitchFamily="34" charset="0"/>
                        <a:cs typeface="Arial"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smtClean="0">
                        <a:ln>
                          <a:noFill/>
                        </a:ln>
                        <a:solidFill>
                          <a:schemeClr val="tx1"/>
                        </a:solidFill>
                        <a:effectLst/>
                        <a:latin typeface="Franklin Gothic Book" pitchFamily="34" charset="0"/>
                        <a:cs typeface="Arial"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smtClean="0">
                        <a:ln>
                          <a:noFill/>
                        </a:ln>
                        <a:solidFill>
                          <a:schemeClr val="tx1"/>
                        </a:solidFill>
                        <a:effectLst/>
                        <a:latin typeface="Franklin Gothic Book" pitchFamily="34" charset="0"/>
                        <a:cs typeface="Arial"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94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smtClean="0">
                          <a:ln>
                            <a:noFill/>
                          </a:ln>
                          <a:solidFill>
                            <a:schemeClr val="tx1"/>
                          </a:solidFill>
                          <a:effectLst/>
                          <a:latin typeface="Franklin Gothic Book" pitchFamily="34" charset="0"/>
                          <a:cs typeface="Arial" charset="0"/>
                        </a:rPr>
                        <a:t>ИТОГО:</a:t>
                      </a:r>
                      <a:endParaRPr kumimoji="0" lang="ru-RU" sz="1300" b="0" i="0" u="none" strike="noStrike" cap="none" normalizeH="0" baseline="0" smtClean="0">
                        <a:ln>
                          <a:noFill/>
                        </a:ln>
                        <a:solidFill>
                          <a:schemeClr val="tx1"/>
                        </a:solidFill>
                        <a:effectLst/>
                        <a:latin typeface="Franklin Gothic Book" pitchFamily="34" charset="0"/>
                        <a:cs typeface="Arial"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Franklin Gothic Book" pitchFamily="34" charset="0"/>
                          <a:cs typeface="Arial" charset="0"/>
                        </a:rPr>
                        <a:t> </a:t>
                      </a: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Franklin Gothic Book" pitchFamily="34" charset="0"/>
                          <a:cs typeface="Arial" charset="0"/>
                        </a:rPr>
                        <a:t> </a:t>
                      </a: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300" b="0" i="0" u="none" strike="noStrike" cap="none" normalizeH="0" baseline="0" smtClean="0">
                        <a:ln>
                          <a:noFill/>
                        </a:ln>
                        <a:solidFill>
                          <a:schemeClr val="tx1"/>
                        </a:solidFill>
                        <a:effectLst/>
                        <a:latin typeface="Arial" charset="0"/>
                        <a:cs typeface="Times New Roman" pitchFamily="18"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8763">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1" u="none" strike="noStrike" cap="none" normalizeH="0" baseline="0" smtClean="0">
                          <a:ln>
                            <a:noFill/>
                          </a:ln>
                          <a:solidFill>
                            <a:schemeClr val="tx1"/>
                          </a:solidFill>
                          <a:effectLst/>
                          <a:latin typeface="Franklin Gothic Book" pitchFamily="34" charset="0"/>
                          <a:cs typeface="Arial" charset="0"/>
                        </a:rPr>
                        <a:t>Программы государственной поддержки</a:t>
                      </a: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7"/>
                  </a:ext>
                </a:extLst>
              </a:tr>
              <a:tr h="244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Franklin Gothic Book" pitchFamily="34" charset="0"/>
                          <a:cs typeface="Arial" charset="0"/>
                        </a:rPr>
                        <a:t>Потребность</a:t>
                      </a: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3">
                  <a:txBody>
                    <a:bodyPr/>
                    <a:lstStyle/>
                    <a:p>
                      <a:pPr marL="45720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Franklin Gothic Book" pitchFamily="34" charset="0"/>
                          <a:cs typeface="Arial" charset="0"/>
                        </a:rPr>
                        <a:t>Финансовые вложения, тыс. руб.</a:t>
                      </a: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8"/>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Franklin Gothic Book" pitchFamily="34" charset="0"/>
                          <a:cs typeface="Times New Roman" pitchFamily="18" charset="0"/>
                        </a:rPr>
                        <a:t>Электроэнергия</a:t>
                      </a:r>
                      <a:endParaRPr kumimoji="0" lang="ru-RU" sz="1300" b="0" i="0" u="none" strike="noStrike" cap="none" normalizeH="0" baseline="30000" smtClean="0">
                        <a:ln>
                          <a:noFill/>
                        </a:ln>
                        <a:solidFill>
                          <a:schemeClr val="tx1"/>
                        </a:solidFill>
                        <a:effectLst/>
                        <a:latin typeface="Franklin Gothic Book" pitchFamily="34" charset="0"/>
                        <a:cs typeface="Times New Roman" pitchFamily="18"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300" b="0" i="1" u="none" strike="noStrike" cap="none" normalizeH="0" baseline="0" smtClean="0">
                        <a:ln>
                          <a:noFill/>
                        </a:ln>
                        <a:solidFill>
                          <a:schemeClr val="tx1"/>
                        </a:solidFill>
                        <a:effectLst/>
                        <a:latin typeface="Franklin Gothic Book" pitchFamily="34" charset="0"/>
                        <a:cs typeface="Arial"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0</a:t>
                      </a: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9"/>
                  </a:ext>
                </a:extLst>
              </a:tr>
              <a:tr h="306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Franklin Gothic Book" pitchFamily="34" charset="0"/>
                          <a:cs typeface="Times New Roman" pitchFamily="18" charset="0"/>
                        </a:rPr>
                        <a:t>Газоснабжение</a:t>
                      </a:r>
                      <a:endParaRPr kumimoji="0" lang="ru-RU" sz="1300" b="0" i="0" u="none" strike="noStrike" cap="none" normalizeH="0" baseline="30000" smtClean="0">
                        <a:ln>
                          <a:noFill/>
                        </a:ln>
                        <a:solidFill>
                          <a:schemeClr val="tx1"/>
                        </a:solidFill>
                        <a:effectLst/>
                        <a:latin typeface="Franklin Gothic Book" pitchFamily="34" charset="0"/>
                        <a:cs typeface="Times New Roman" pitchFamily="18"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300" b="0" i="1" u="none" strike="noStrike" cap="none" normalizeH="0" baseline="0" smtClean="0">
                        <a:ln>
                          <a:noFill/>
                        </a:ln>
                        <a:solidFill>
                          <a:schemeClr val="tx1"/>
                        </a:solidFill>
                        <a:effectLst/>
                        <a:latin typeface="Franklin Gothic Book" pitchFamily="34" charset="0"/>
                        <a:cs typeface="Arial"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0</a:t>
                      </a: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0"/>
                  </a:ext>
                </a:extLst>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Franklin Gothic Book" pitchFamily="34" charset="0"/>
                          <a:cs typeface="Times New Roman" pitchFamily="18" charset="0"/>
                        </a:rPr>
                        <a:t>Водоснабжение</a:t>
                      </a:r>
                      <a:endParaRPr kumimoji="0" lang="ru-RU" sz="1300" b="0" i="0" u="none" strike="noStrike" cap="none" normalizeH="0" baseline="30000" smtClean="0">
                        <a:ln>
                          <a:noFill/>
                        </a:ln>
                        <a:solidFill>
                          <a:schemeClr val="tx1"/>
                        </a:solidFill>
                        <a:effectLst/>
                        <a:latin typeface="Franklin Gothic Book" pitchFamily="34" charset="0"/>
                        <a:cs typeface="Times New Roman" pitchFamily="18"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300" b="0" i="1" u="none" strike="noStrike" cap="none" normalizeH="0" baseline="0" smtClean="0">
                        <a:ln>
                          <a:noFill/>
                        </a:ln>
                        <a:solidFill>
                          <a:schemeClr val="tx1"/>
                        </a:solidFill>
                        <a:effectLst/>
                        <a:latin typeface="Franklin Gothic Book" pitchFamily="34" charset="0"/>
                        <a:cs typeface="Arial"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0</a:t>
                      </a: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1"/>
                  </a:ext>
                </a:extLst>
              </a:tr>
              <a:tr h="3048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Franklin Gothic Book" pitchFamily="34" charset="0"/>
                          <a:cs typeface="Arial" charset="0"/>
                        </a:rPr>
                        <a:t>Гарантии</a:t>
                      </a:r>
                      <a:endParaRPr kumimoji="0" lang="ru-RU" sz="1300" b="0" i="0" u="none" strike="noStrike" cap="none" normalizeH="0" baseline="30000" smtClean="0">
                        <a:ln>
                          <a:noFill/>
                        </a:ln>
                        <a:solidFill>
                          <a:schemeClr val="tx1"/>
                        </a:solidFill>
                        <a:effectLst/>
                        <a:latin typeface="Franklin Gothic Book" pitchFamily="34" charset="0"/>
                        <a:cs typeface="Arial"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0</a:t>
                      </a: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2"/>
                  </a:ext>
                </a:extLst>
              </a:tr>
              <a:tr h="3048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latin typeface="Franklin Gothic Book" pitchFamily="34" charset="0"/>
                          <a:cs typeface="Arial" charset="0"/>
                        </a:rPr>
                        <a:t>Залоги</a:t>
                      </a:r>
                      <a:endParaRPr kumimoji="0" lang="ru-RU" sz="1300" b="0" i="0" u="none" strike="noStrike" cap="none" normalizeH="0" baseline="30000" smtClean="0">
                        <a:ln>
                          <a:noFill/>
                        </a:ln>
                        <a:solidFill>
                          <a:schemeClr val="tx1"/>
                        </a:solidFill>
                        <a:effectLst/>
                        <a:latin typeface="Franklin Gothic Book" pitchFamily="34" charset="0"/>
                        <a:cs typeface="Arial"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0</a:t>
                      </a: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3"/>
                  </a:ext>
                </a:extLst>
              </a:tr>
              <a:tr h="3048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smtClean="0">
                          <a:ln>
                            <a:noFill/>
                          </a:ln>
                          <a:solidFill>
                            <a:schemeClr val="tx1"/>
                          </a:solidFill>
                          <a:effectLst/>
                          <a:latin typeface="Franklin Gothic Book" pitchFamily="34" charset="0"/>
                          <a:cs typeface="Arial" charset="0"/>
                        </a:rPr>
                        <a:t>Прочие формы участия</a:t>
                      </a:r>
                      <a:r>
                        <a:rPr kumimoji="0" lang="ru-RU" sz="1300" b="0" i="0" u="none" strike="noStrike" cap="none" normalizeH="0" baseline="0" smtClean="0">
                          <a:ln>
                            <a:noFill/>
                          </a:ln>
                          <a:solidFill>
                            <a:schemeClr val="tx1"/>
                          </a:solidFill>
                          <a:effectLst/>
                          <a:latin typeface="Franklin Gothic Book" pitchFamily="34" charset="0"/>
                          <a:cs typeface="Arial" charset="0"/>
                        </a:rPr>
                        <a:t>:</a:t>
                      </a:r>
                      <a:endParaRPr kumimoji="0" lang="ru-RU" sz="1300" b="0" i="0" u="none" strike="noStrike" cap="none" normalizeH="0" baseline="30000" smtClean="0">
                        <a:ln>
                          <a:noFill/>
                        </a:ln>
                        <a:solidFill>
                          <a:schemeClr val="tx1"/>
                        </a:solidFill>
                        <a:effectLst/>
                        <a:latin typeface="Franklin Gothic Book" pitchFamily="34" charset="0"/>
                        <a:cs typeface="Arial" charset="0"/>
                      </a:endParaRP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0</a:t>
                      </a: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4"/>
                  </a:ext>
                </a:extLst>
              </a:tr>
              <a:tr h="474663">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smtClean="0">
                          <a:ln>
                            <a:noFill/>
                          </a:ln>
                          <a:solidFill>
                            <a:schemeClr val="tx1"/>
                          </a:solidFill>
                          <a:effectLst/>
                          <a:latin typeface="Franklin Gothic Book" pitchFamily="34" charset="0"/>
                          <a:cs typeface="Arial" charset="0"/>
                        </a:rPr>
                        <a:t>Земельный участок: </a:t>
                      </a:r>
                      <a:r>
                        <a:rPr kumimoji="0" lang="ru-RU" sz="1300" b="0" i="0" u="none" strike="noStrike" cap="none" normalizeH="0" baseline="0" smtClean="0">
                          <a:ln>
                            <a:noFill/>
                          </a:ln>
                          <a:solidFill>
                            <a:schemeClr val="tx1"/>
                          </a:solidFill>
                          <a:effectLst/>
                          <a:latin typeface="Franklin Gothic Book" pitchFamily="34" charset="0"/>
                          <a:cs typeface="Arial" charset="0"/>
                        </a:rPr>
                        <a:t>у</a:t>
                      </a:r>
                      <a:r>
                        <a:rPr kumimoji="0" lang="ru-RU" sz="1300" b="0" i="1" u="none" strike="noStrike" cap="none" normalizeH="0" baseline="0" smtClean="0">
                          <a:ln>
                            <a:noFill/>
                          </a:ln>
                          <a:solidFill>
                            <a:schemeClr val="tx1"/>
                          </a:solidFill>
                          <a:effectLst/>
                          <a:latin typeface="Franklin Gothic Book" pitchFamily="34" charset="0"/>
                          <a:cs typeface="Arial" charset="0"/>
                        </a:rPr>
                        <a:t>казать адрес расположения земельного участка, указать площадь земельного участка, указать расчетную стоимость (аренды) участка</a:t>
                      </a:r>
                    </a:p>
                  </a:txBody>
                  <a:tcPr marL="36000" marR="36000" marT="36009"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5"/>
                  </a:ext>
                </a:extLst>
              </a:tr>
            </a:tbl>
          </a:graphicData>
        </a:graphic>
      </p:graphicFrame>
      <p:sp>
        <p:nvSpPr>
          <p:cNvPr id="8" name="Номер слайда 3"/>
          <p:cNvSpPr txBox="1">
            <a:spLocks noGrp="1"/>
          </p:cNvSpPr>
          <p:nvPr/>
        </p:nvSpPr>
        <p:spPr>
          <a:xfrm>
            <a:off x="8459788" y="6381750"/>
            <a:ext cx="490537" cy="285750"/>
          </a:xfrm>
          <a:prstGeom prst="rect">
            <a:avLst/>
          </a:prstGeom>
          <a:noFill/>
        </p:spPr>
        <p:txBody>
          <a:bodyPr/>
          <a:lstStyle/>
          <a:p>
            <a:pPr algn="ctr" fontAlgn="auto">
              <a:spcBef>
                <a:spcPts val="0"/>
              </a:spcBef>
              <a:spcAft>
                <a:spcPts val="0"/>
              </a:spcAft>
              <a:defRPr/>
            </a:pPr>
            <a:fld id="{CEF1BF4E-7A71-4461-BAD1-1C88CB878C88}" type="slidenum">
              <a:rPr lang="ru-RU" sz="1400" b="1">
                <a:solidFill>
                  <a:srgbClr val="474B78">
                    <a:lumMod val="50000"/>
                  </a:srgbClr>
                </a:solidFill>
                <a:latin typeface="+mn-lt"/>
                <a:cs typeface="+mn-cs"/>
              </a:rPr>
              <a:pPr algn="ctr" fontAlgn="auto">
                <a:spcBef>
                  <a:spcPts val="0"/>
                </a:spcBef>
                <a:spcAft>
                  <a:spcPts val="0"/>
                </a:spcAft>
                <a:defRPr/>
              </a:pPr>
              <a:t>7</a:t>
            </a:fld>
            <a:endParaRPr lang="ru-RU" sz="1400" b="1" dirty="0">
              <a:solidFill>
                <a:srgbClr val="474B78">
                  <a:lumMod val="50000"/>
                </a:srgbClr>
              </a:solidFill>
              <a:latin typeface="+mn-lt"/>
              <a:cs typeface="+mn-cs"/>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bwMode="auto">
          <a:xfrm>
            <a:off x="250825" y="188913"/>
            <a:ext cx="8642350" cy="792162"/>
          </a:xfrm>
        </p:spPr>
        <p:txBody>
          <a:bodyPr wrap="square" lIns="91440" tIns="45720" rIns="91440" bIns="45720" numCol="1" anchorCtr="0" compatLnSpc="1">
            <a:prstTxWarp prst="textNoShape">
              <a:avLst/>
            </a:prstTxWarp>
            <a:normAutofit fontScale="90000"/>
          </a:bodyPr>
          <a:lstStyle/>
          <a:p>
            <a:pPr>
              <a:defRPr/>
            </a:pPr>
            <a:r>
              <a:rPr lang="ru-RU" sz="2400" cap="none" smtClean="0">
                <a:latin typeface="Arial Rounded MT Bold" pitchFamily="34" charset="0"/>
              </a:rPr>
              <a:t>ПОКАЗАТЕЛИ СОЦИАЛЬНОЙ, БЮДЖЕТНОЙ И </a:t>
            </a:r>
            <a:br>
              <a:rPr lang="ru-RU" sz="2400" cap="none" smtClean="0">
                <a:latin typeface="Arial Rounded MT Bold" pitchFamily="34" charset="0"/>
              </a:rPr>
            </a:br>
            <a:r>
              <a:rPr lang="ru-RU" sz="2400" cap="none" smtClean="0">
                <a:latin typeface="Arial Rounded MT Bold" pitchFamily="34" charset="0"/>
              </a:rPr>
              <a:t>ЭКОНОМИЧЕСКОЙ ЭФФЕКТИВНОСТИ ПРОЕКТА</a:t>
            </a:r>
            <a:br>
              <a:rPr lang="ru-RU" sz="2400" cap="none" smtClean="0">
                <a:latin typeface="Arial Rounded MT Bold" pitchFamily="34" charset="0"/>
              </a:rPr>
            </a:br>
            <a:endParaRPr lang="ru-RU" sz="2400" cap="none" smtClean="0">
              <a:latin typeface="Arial Rounded MT Bold" pitchFamily="34" charset="0"/>
            </a:endParaRPr>
          </a:p>
        </p:txBody>
      </p:sp>
      <p:graphicFrame>
        <p:nvGraphicFramePr>
          <p:cNvPr id="25724" name="Group 124"/>
          <p:cNvGraphicFramePr>
            <a:graphicFrameLocks noGrp="1"/>
          </p:cNvGraphicFramePr>
          <p:nvPr/>
        </p:nvGraphicFramePr>
        <p:xfrm>
          <a:off x="323850" y="836613"/>
          <a:ext cx="8351838" cy="5663111"/>
        </p:xfrm>
        <a:graphic>
          <a:graphicData uri="http://schemas.openxmlformats.org/drawingml/2006/table">
            <a:tbl>
              <a:tblPr/>
              <a:tblGrid>
                <a:gridCol w="452438">
                  <a:extLst>
                    <a:ext uri="{9D8B030D-6E8A-4147-A177-3AD203B41FA5}">
                      <a16:colId xmlns:a16="http://schemas.microsoft.com/office/drawing/2014/main" val="20000"/>
                    </a:ext>
                  </a:extLst>
                </a:gridCol>
                <a:gridCol w="5554662">
                  <a:extLst>
                    <a:ext uri="{9D8B030D-6E8A-4147-A177-3AD203B41FA5}">
                      <a16:colId xmlns:a16="http://schemas.microsoft.com/office/drawing/2014/main" val="20001"/>
                    </a:ext>
                  </a:extLst>
                </a:gridCol>
                <a:gridCol w="1784350">
                  <a:extLst>
                    <a:ext uri="{9D8B030D-6E8A-4147-A177-3AD203B41FA5}">
                      <a16:colId xmlns:a16="http://schemas.microsoft.com/office/drawing/2014/main" val="20002"/>
                    </a:ext>
                  </a:extLst>
                </a:gridCol>
                <a:gridCol w="560388">
                  <a:extLst>
                    <a:ext uri="{9D8B030D-6E8A-4147-A177-3AD203B41FA5}">
                      <a16:colId xmlns:a16="http://schemas.microsoft.com/office/drawing/2014/main" val="20003"/>
                    </a:ext>
                  </a:extLst>
                </a:gridCol>
              </a:tblGrid>
              <a:tr h="2555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Franklin Gothic Book" pitchFamily="34" charset="0"/>
                          <a:cs typeface="Arial" charset="0"/>
                        </a:rPr>
                        <a:t>1</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Franklin Gothic Book" pitchFamily="34" charset="0"/>
                          <a:cs typeface="Arial" charset="0"/>
                        </a:rPr>
                        <a:t>Социальная эффективность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762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1.1</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Охват населения социальными благами за период реализации проекта</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Тыс. чел. </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folHlink"/>
                          </a:solidFill>
                          <a:effectLst/>
                          <a:latin typeface="Arial" charset="0"/>
                          <a:cs typeface="Arial" charset="0"/>
                        </a:rPr>
                        <a:t>0,05</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33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1.2</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Новые рабочие места</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Ед.</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33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1.3</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Средняя з/п</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Тыс. руб.</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57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1.4</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Месячный ФОТ</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Млн. руб.</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33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1.5</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Годовой ФОТ</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Млн. руб.</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33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1.6</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chemeClr val="tx1"/>
                          </a:solidFill>
                          <a:effectLst/>
                          <a:latin typeface="Franklin Gothic Book" pitchFamily="34" charset="0"/>
                          <a:cs typeface="Arial" charset="0"/>
                        </a:rPr>
                        <a:t>Иные показатели</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Franklin Gothic Book" pitchFamily="34" charset="0"/>
                        <a:cs typeface="Arial"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Arial" charset="0"/>
                        <a:cs typeface="Arial"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33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Franklin Gothic Book" pitchFamily="34" charset="0"/>
                          <a:cs typeface="Arial" charset="0"/>
                        </a:rPr>
                        <a:t>2</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Franklin Gothic Book" pitchFamily="34" charset="0"/>
                          <a:cs typeface="Arial" charset="0"/>
                        </a:rPr>
                        <a:t>Бюджетная эффективность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7"/>
                  </a:ext>
                </a:extLst>
              </a:tr>
              <a:tr h="2333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2.1</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Участие бюджетных источников в проекте</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Млн. руб.</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333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2.2</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Налоги в консолидированный бюджет области </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Млн. руб.</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333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2.3</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Налог с 1 работника в консолидированный бюджет области </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Млн. руб.</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762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2.4</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Целевая выработка на одного работника</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Franklin Gothic Book" pitchFamily="34" charset="0"/>
                        <a:cs typeface="Arial"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3812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2.5</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Срок окупаемости бюджетных инвестиций</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Лет</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333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2.6</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Снижение возможного ущерба</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Млн. руб.</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333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2.7</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Экономия бюджетных средств</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Млн. руб.</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333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Franklin Gothic Book" pitchFamily="34" charset="0"/>
                          <a:cs typeface="Arial" charset="0"/>
                        </a:rPr>
                        <a:t>3</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Franklin Gothic Book" pitchFamily="34" charset="0"/>
                          <a:cs typeface="Arial" charset="0"/>
                        </a:rPr>
                        <a:t>Экономическая эффективность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5"/>
                  </a:ext>
                </a:extLst>
              </a:tr>
              <a:tr h="2333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3.1</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Годовой объем выручки </a:t>
                      </a:r>
                      <a:endParaRPr kumimoji="0" lang="ru-RU" sz="1200" b="0" i="0" u="none" strike="noStrike" cap="none" normalizeH="0" baseline="30000" smtClean="0">
                        <a:ln>
                          <a:noFill/>
                        </a:ln>
                        <a:solidFill>
                          <a:schemeClr val="tx1"/>
                        </a:solidFill>
                        <a:effectLst/>
                        <a:latin typeface="Franklin Gothic Book" pitchFamily="34" charset="0"/>
                        <a:cs typeface="Arial"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Млн. руб.</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333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3.2</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Годовой объем прибыли</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Млн. руб.</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333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3.3</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Рентабельность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333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3.4</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Срок окупаемости проекта</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Лет</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333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3.5</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Объем инвестиций в основной капитал в рамках проекта</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Млн. руб.</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333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3.6</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Объем инвестиций, осваиваемых на территории области</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Млн. руб.</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23336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Franklin Gothic Book" pitchFamily="34" charset="0"/>
                          <a:cs typeface="Arial" charset="0"/>
                        </a:rPr>
                        <a:t>3.7</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chemeClr val="tx1"/>
                          </a:solidFill>
                          <a:effectLst/>
                          <a:latin typeface="Franklin Gothic Book" pitchFamily="34" charset="0"/>
                          <a:cs typeface="Arial" charset="0"/>
                        </a:rPr>
                        <a:t>Иные показатели</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Franklin Gothic Book" pitchFamily="34" charset="0"/>
                        <a:cs typeface="Arial"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bl>
          </a:graphicData>
        </a:graphic>
      </p:graphicFrame>
      <p:sp>
        <p:nvSpPr>
          <p:cNvPr id="8" name="Номер слайда 3"/>
          <p:cNvSpPr>
            <a:spLocks noGrp="1"/>
          </p:cNvSpPr>
          <p:nvPr>
            <p:ph type="sldNum" sz="quarter" idx="12"/>
          </p:nvPr>
        </p:nvSpPr>
        <p:spPr>
          <a:xfrm>
            <a:off x="8532813" y="6572250"/>
            <a:ext cx="490537" cy="285750"/>
          </a:xfrm>
        </p:spPr>
        <p:txBody>
          <a:bodyPr/>
          <a:lstStyle/>
          <a:p>
            <a:pPr algn="ctr">
              <a:defRPr/>
            </a:pPr>
            <a:fld id="{D807C0B3-18FE-4BEC-965D-7D97BA14A231}" type="slidenum">
              <a:rPr lang="ru-RU" b="1" smtClean="0">
                <a:solidFill>
                  <a:srgbClr val="474B78">
                    <a:lumMod val="50000"/>
                  </a:srgbClr>
                </a:solidFill>
              </a:rPr>
              <a:pPr algn="ctr">
                <a:defRPr/>
              </a:pPr>
              <a:t>8</a:t>
            </a:fld>
            <a:endParaRPr lang="ru-RU" b="1" dirty="0">
              <a:solidFill>
                <a:srgbClr val="474B78">
                  <a:lumMod val="50000"/>
                </a:srgbClr>
              </a:solidFill>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Риски проекта</a:t>
            </a:r>
            <a:endParaRPr lang="ru-RU" dirty="0"/>
          </a:p>
        </p:txBody>
      </p:sp>
      <p:sp>
        <p:nvSpPr>
          <p:cNvPr id="4" name="Номер слайда 3"/>
          <p:cNvSpPr>
            <a:spLocks noGrp="1"/>
          </p:cNvSpPr>
          <p:nvPr>
            <p:ph type="sldNum" sz="quarter" idx="12"/>
          </p:nvPr>
        </p:nvSpPr>
        <p:spPr/>
        <p:txBody>
          <a:bodyPr/>
          <a:lstStyle/>
          <a:p>
            <a:pPr>
              <a:defRPr/>
            </a:pPr>
            <a:fld id="{1CB3FF15-2C10-47F3-ACC8-723E80D0F8E7}" type="slidenum">
              <a:rPr lang="ru-RU" smtClean="0"/>
              <a:pPr>
                <a:defRPr/>
              </a:pPr>
              <a:t>9</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35265137"/>
              </p:ext>
            </p:extLst>
          </p:nvPr>
        </p:nvGraphicFramePr>
        <p:xfrm>
          <a:off x="611560" y="1412776"/>
          <a:ext cx="7056784" cy="4525962"/>
        </p:xfrm>
        <a:graphic>
          <a:graphicData uri="http://schemas.openxmlformats.org/drawingml/2006/table">
            <a:tbl>
              <a:tblPr firstRow="1" firstCol="1" bandRow="1">
                <a:tableStyleId>{5C22544A-7EE6-4342-B048-85BDC9FD1C3A}</a:tableStyleId>
              </a:tblPr>
              <a:tblGrid>
                <a:gridCol w="393847">
                  <a:extLst>
                    <a:ext uri="{9D8B030D-6E8A-4147-A177-3AD203B41FA5}">
                      <a16:colId xmlns:a16="http://schemas.microsoft.com/office/drawing/2014/main" val="2562807841"/>
                    </a:ext>
                  </a:extLst>
                </a:gridCol>
                <a:gridCol w="1670528">
                  <a:extLst>
                    <a:ext uri="{9D8B030D-6E8A-4147-A177-3AD203B41FA5}">
                      <a16:colId xmlns:a16="http://schemas.microsoft.com/office/drawing/2014/main" val="101805671"/>
                    </a:ext>
                  </a:extLst>
                </a:gridCol>
                <a:gridCol w="1881464">
                  <a:extLst>
                    <a:ext uri="{9D8B030D-6E8A-4147-A177-3AD203B41FA5}">
                      <a16:colId xmlns:a16="http://schemas.microsoft.com/office/drawing/2014/main" val="2218053464"/>
                    </a:ext>
                  </a:extLst>
                </a:gridCol>
                <a:gridCol w="1705931">
                  <a:extLst>
                    <a:ext uri="{9D8B030D-6E8A-4147-A177-3AD203B41FA5}">
                      <a16:colId xmlns:a16="http://schemas.microsoft.com/office/drawing/2014/main" val="3350264068"/>
                    </a:ext>
                  </a:extLst>
                </a:gridCol>
                <a:gridCol w="1405014">
                  <a:extLst>
                    <a:ext uri="{9D8B030D-6E8A-4147-A177-3AD203B41FA5}">
                      <a16:colId xmlns:a16="http://schemas.microsoft.com/office/drawing/2014/main" val="3177457632"/>
                    </a:ext>
                  </a:extLst>
                </a:gridCol>
              </a:tblGrid>
              <a:tr h="603462">
                <a:tc>
                  <a:txBody>
                    <a:bodyPr/>
                    <a:lstStyle/>
                    <a:p>
                      <a:pPr algn="just">
                        <a:lnSpc>
                          <a:spcPct val="115000"/>
                        </a:lnSpc>
                        <a:spcAft>
                          <a:spcPts val="0"/>
                        </a:spcAft>
                      </a:pPr>
                      <a:r>
                        <a:rPr lang="ru-RU" sz="900">
                          <a:effectLst/>
                        </a:rPr>
                        <a:t>№</a:t>
                      </a:r>
                      <a:endParaRPr lang="ru-RU" sz="900">
                        <a:effectLst/>
                        <a:latin typeface="Times New Roman" panose="02020603050405020304" pitchFamily="18" charset="0"/>
                        <a:ea typeface="Calibri" panose="020F0502020204030204" pitchFamily="34" charset="0"/>
                      </a:endParaRPr>
                    </a:p>
                  </a:txBody>
                  <a:tcPr marL="42167" marR="42167" marT="0" marB="0"/>
                </a:tc>
                <a:tc>
                  <a:txBody>
                    <a:bodyPr/>
                    <a:lstStyle/>
                    <a:p>
                      <a:pPr algn="just">
                        <a:lnSpc>
                          <a:spcPct val="115000"/>
                        </a:lnSpc>
                        <a:spcAft>
                          <a:spcPts val="0"/>
                        </a:spcAft>
                      </a:pPr>
                      <a:r>
                        <a:rPr lang="ru-RU" sz="900" dirty="0">
                          <a:effectLst/>
                        </a:rPr>
                        <a:t>Риск</a:t>
                      </a:r>
                      <a:endParaRPr lang="ru-RU" sz="900" dirty="0">
                        <a:effectLst/>
                        <a:latin typeface="Times New Roman" panose="02020603050405020304" pitchFamily="18" charset="0"/>
                        <a:ea typeface="Calibri" panose="020F0502020204030204" pitchFamily="34" charset="0"/>
                      </a:endParaRPr>
                    </a:p>
                  </a:txBody>
                  <a:tcPr marL="42167" marR="42167" marT="0" marB="0"/>
                </a:tc>
                <a:tc>
                  <a:txBody>
                    <a:bodyPr/>
                    <a:lstStyle/>
                    <a:p>
                      <a:pPr algn="just">
                        <a:lnSpc>
                          <a:spcPct val="115000"/>
                        </a:lnSpc>
                        <a:spcAft>
                          <a:spcPts val="0"/>
                        </a:spcAft>
                      </a:pPr>
                      <a:r>
                        <a:rPr lang="ru-RU" sz="900">
                          <a:effectLst/>
                        </a:rPr>
                        <a:t>Ожидаемые последствия наступления риска</a:t>
                      </a:r>
                      <a:endParaRPr lang="ru-RU" sz="900">
                        <a:effectLst/>
                        <a:latin typeface="Times New Roman" panose="02020603050405020304" pitchFamily="18" charset="0"/>
                        <a:ea typeface="Calibri" panose="020F0502020204030204" pitchFamily="34" charset="0"/>
                      </a:endParaRPr>
                    </a:p>
                  </a:txBody>
                  <a:tcPr marL="42167" marR="42167" marT="0" marB="0"/>
                </a:tc>
                <a:tc>
                  <a:txBody>
                    <a:bodyPr/>
                    <a:lstStyle/>
                    <a:p>
                      <a:pPr algn="just">
                        <a:lnSpc>
                          <a:spcPct val="115000"/>
                        </a:lnSpc>
                        <a:spcAft>
                          <a:spcPts val="0"/>
                        </a:spcAft>
                      </a:pPr>
                      <a:r>
                        <a:rPr lang="ru-RU" sz="900">
                          <a:effectLst/>
                        </a:rPr>
                        <a:t>Мероприятия по предупреждению наступления риска</a:t>
                      </a:r>
                      <a:endParaRPr lang="ru-RU" sz="900">
                        <a:effectLst/>
                        <a:latin typeface="Times New Roman" panose="02020603050405020304" pitchFamily="18" charset="0"/>
                        <a:ea typeface="Calibri" panose="020F0502020204030204" pitchFamily="34" charset="0"/>
                      </a:endParaRPr>
                    </a:p>
                  </a:txBody>
                  <a:tcPr marL="42167" marR="42167" marT="0" marB="0"/>
                </a:tc>
                <a:tc>
                  <a:txBody>
                    <a:bodyPr/>
                    <a:lstStyle/>
                    <a:p>
                      <a:pPr algn="just">
                        <a:lnSpc>
                          <a:spcPct val="115000"/>
                        </a:lnSpc>
                        <a:spcAft>
                          <a:spcPts val="0"/>
                        </a:spcAft>
                      </a:pPr>
                      <a:r>
                        <a:rPr lang="ru-RU" sz="900">
                          <a:effectLst/>
                        </a:rPr>
                        <a:t>Действия в случае наступления риска</a:t>
                      </a:r>
                      <a:endParaRPr lang="ru-RU" sz="900">
                        <a:effectLst/>
                        <a:latin typeface="Times New Roman" panose="02020603050405020304" pitchFamily="18" charset="0"/>
                        <a:ea typeface="Calibri" panose="020F0502020204030204" pitchFamily="34" charset="0"/>
                      </a:endParaRPr>
                    </a:p>
                  </a:txBody>
                  <a:tcPr marL="42167" marR="42167" marT="0" marB="0"/>
                </a:tc>
                <a:extLst>
                  <a:ext uri="{0D108BD9-81ED-4DB2-BD59-A6C34878D82A}">
                    <a16:rowId xmlns:a16="http://schemas.microsoft.com/office/drawing/2014/main" val="1172893134"/>
                  </a:ext>
                </a:extLst>
              </a:tr>
              <a:tr h="1206923">
                <a:tc>
                  <a:txBody>
                    <a:bodyPr/>
                    <a:lstStyle/>
                    <a:p>
                      <a:pPr algn="just">
                        <a:lnSpc>
                          <a:spcPct val="115000"/>
                        </a:lnSpc>
                        <a:spcAft>
                          <a:spcPts val="0"/>
                        </a:spcAft>
                      </a:pPr>
                      <a:r>
                        <a:rPr lang="ru-RU" sz="900">
                          <a:effectLst/>
                        </a:rPr>
                        <a:t>1</a:t>
                      </a:r>
                      <a:endParaRPr lang="ru-RU" sz="900">
                        <a:effectLst/>
                        <a:latin typeface="Times New Roman" panose="02020603050405020304" pitchFamily="18" charset="0"/>
                        <a:ea typeface="Calibri" panose="020F0502020204030204" pitchFamily="34" charset="0"/>
                      </a:endParaRPr>
                    </a:p>
                  </a:txBody>
                  <a:tcPr marL="42167" marR="42167" marT="0" marB="0"/>
                </a:tc>
                <a:tc>
                  <a:txBody>
                    <a:bodyPr/>
                    <a:lstStyle/>
                    <a:p>
                      <a:pPr algn="just">
                        <a:lnSpc>
                          <a:spcPct val="115000"/>
                        </a:lnSpc>
                        <a:spcAft>
                          <a:spcPts val="0"/>
                        </a:spcAft>
                      </a:pPr>
                      <a:r>
                        <a:rPr lang="ru-RU" sz="900">
                          <a:effectLst/>
                        </a:rPr>
                        <a:t>Человеческий</a:t>
                      </a:r>
                      <a:endParaRPr lang="ru-RU" sz="900">
                        <a:effectLst/>
                        <a:latin typeface="Times New Roman" panose="02020603050405020304" pitchFamily="18" charset="0"/>
                        <a:ea typeface="Calibri" panose="020F0502020204030204" pitchFamily="34" charset="0"/>
                      </a:endParaRPr>
                    </a:p>
                  </a:txBody>
                  <a:tcPr marL="42167" marR="42167" marT="0" marB="0"/>
                </a:tc>
                <a:tc>
                  <a:txBody>
                    <a:bodyPr/>
                    <a:lstStyle/>
                    <a:p>
                      <a:pPr algn="just">
                        <a:lnSpc>
                          <a:spcPct val="115000"/>
                        </a:lnSpc>
                        <a:spcAft>
                          <a:spcPts val="0"/>
                        </a:spcAft>
                      </a:pPr>
                      <a:r>
                        <a:rPr lang="ru-RU" sz="900">
                          <a:effectLst/>
                        </a:rPr>
                        <a:t>Недостаточное количество участников проекта.</a:t>
                      </a:r>
                    </a:p>
                    <a:p>
                      <a:pPr algn="just">
                        <a:lnSpc>
                          <a:spcPct val="115000"/>
                        </a:lnSpc>
                        <a:spcAft>
                          <a:spcPts val="0"/>
                        </a:spcAft>
                      </a:pPr>
                      <a:r>
                        <a:rPr lang="ru-RU" sz="900">
                          <a:effectLst/>
                        </a:rPr>
                        <a:t>Отказ от участия одного из специалистов Центра.</a:t>
                      </a:r>
                      <a:endParaRPr lang="ru-RU" sz="900">
                        <a:effectLst/>
                        <a:latin typeface="Times New Roman" panose="02020603050405020304" pitchFamily="18" charset="0"/>
                        <a:ea typeface="Calibri" panose="020F0502020204030204" pitchFamily="34" charset="0"/>
                      </a:endParaRPr>
                    </a:p>
                  </a:txBody>
                  <a:tcPr marL="42167" marR="42167" marT="0" marB="0"/>
                </a:tc>
                <a:tc>
                  <a:txBody>
                    <a:bodyPr/>
                    <a:lstStyle/>
                    <a:p>
                      <a:pPr algn="just">
                        <a:lnSpc>
                          <a:spcPct val="115000"/>
                        </a:lnSpc>
                        <a:spcAft>
                          <a:spcPts val="0"/>
                        </a:spcAft>
                      </a:pPr>
                      <a:r>
                        <a:rPr lang="ru-RU" sz="900">
                          <a:effectLst/>
                        </a:rPr>
                        <a:t>Поиск альтернативных специалистов среди работников Центра.</a:t>
                      </a:r>
                      <a:endParaRPr lang="ru-RU" sz="900">
                        <a:effectLst/>
                        <a:latin typeface="Times New Roman" panose="02020603050405020304" pitchFamily="18" charset="0"/>
                        <a:ea typeface="Calibri" panose="020F0502020204030204" pitchFamily="34" charset="0"/>
                      </a:endParaRPr>
                    </a:p>
                  </a:txBody>
                  <a:tcPr marL="42167" marR="42167" marT="0" marB="0"/>
                </a:tc>
                <a:tc>
                  <a:txBody>
                    <a:bodyPr/>
                    <a:lstStyle/>
                    <a:p>
                      <a:pPr algn="just">
                        <a:lnSpc>
                          <a:spcPct val="115000"/>
                        </a:lnSpc>
                        <a:spcAft>
                          <a:spcPts val="0"/>
                        </a:spcAft>
                      </a:pPr>
                      <a:r>
                        <a:rPr lang="ru-RU" sz="900">
                          <a:effectLst/>
                        </a:rPr>
                        <a:t>Сокращение количества участников проекта.</a:t>
                      </a:r>
                    </a:p>
                    <a:p>
                      <a:pPr algn="just">
                        <a:lnSpc>
                          <a:spcPct val="115000"/>
                        </a:lnSpc>
                        <a:spcAft>
                          <a:spcPts val="0"/>
                        </a:spcAft>
                      </a:pPr>
                      <a:r>
                        <a:rPr lang="ru-RU" sz="900">
                          <a:effectLst/>
                        </a:rPr>
                        <a:t>Перенос мероприятия на другой день.</a:t>
                      </a:r>
                      <a:endParaRPr lang="ru-RU" sz="900">
                        <a:effectLst/>
                        <a:latin typeface="Times New Roman" panose="02020603050405020304" pitchFamily="18" charset="0"/>
                        <a:ea typeface="Calibri" panose="020F0502020204030204" pitchFamily="34" charset="0"/>
                      </a:endParaRPr>
                    </a:p>
                  </a:txBody>
                  <a:tcPr marL="42167" marR="42167" marT="0" marB="0"/>
                </a:tc>
                <a:extLst>
                  <a:ext uri="{0D108BD9-81ED-4DB2-BD59-A6C34878D82A}">
                    <a16:rowId xmlns:a16="http://schemas.microsoft.com/office/drawing/2014/main" val="2290948382"/>
                  </a:ext>
                </a:extLst>
              </a:tr>
              <a:tr h="1056058">
                <a:tc>
                  <a:txBody>
                    <a:bodyPr/>
                    <a:lstStyle/>
                    <a:p>
                      <a:pPr algn="just">
                        <a:lnSpc>
                          <a:spcPct val="115000"/>
                        </a:lnSpc>
                        <a:spcAft>
                          <a:spcPts val="0"/>
                        </a:spcAft>
                      </a:pPr>
                      <a:r>
                        <a:rPr lang="ru-RU" sz="900">
                          <a:effectLst/>
                        </a:rPr>
                        <a:t>2</a:t>
                      </a:r>
                      <a:endParaRPr lang="ru-RU" sz="900">
                        <a:effectLst/>
                        <a:latin typeface="Times New Roman" panose="02020603050405020304" pitchFamily="18" charset="0"/>
                        <a:ea typeface="Calibri" panose="020F0502020204030204" pitchFamily="34" charset="0"/>
                      </a:endParaRPr>
                    </a:p>
                  </a:txBody>
                  <a:tcPr marL="42167" marR="42167" marT="0" marB="0"/>
                </a:tc>
                <a:tc>
                  <a:txBody>
                    <a:bodyPr/>
                    <a:lstStyle/>
                    <a:p>
                      <a:pPr algn="just">
                        <a:lnSpc>
                          <a:spcPct val="115000"/>
                        </a:lnSpc>
                        <a:spcAft>
                          <a:spcPts val="0"/>
                        </a:spcAft>
                      </a:pPr>
                      <a:r>
                        <a:rPr lang="ru-RU" sz="900" dirty="0">
                          <a:effectLst/>
                        </a:rPr>
                        <a:t>Ресурсный</a:t>
                      </a:r>
                      <a:endParaRPr lang="ru-RU" sz="900" dirty="0">
                        <a:effectLst/>
                        <a:latin typeface="Times New Roman" panose="02020603050405020304" pitchFamily="18" charset="0"/>
                        <a:ea typeface="Calibri" panose="020F0502020204030204" pitchFamily="34" charset="0"/>
                      </a:endParaRPr>
                    </a:p>
                  </a:txBody>
                  <a:tcPr marL="42167" marR="42167" marT="0" marB="0"/>
                </a:tc>
                <a:tc>
                  <a:txBody>
                    <a:bodyPr/>
                    <a:lstStyle/>
                    <a:p>
                      <a:pPr algn="just">
                        <a:lnSpc>
                          <a:spcPct val="115000"/>
                        </a:lnSpc>
                        <a:spcAft>
                          <a:spcPts val="0"/>
                        </a:spcAft>
                      </a:pPr>
                      <a:r>
                        <a:rPr lang="ru-RU" sz="900">
                          <a:effectLst/>
                        </a:rPr>
                        <a:t>Количество пожилых людей превышает вместимость кабинета для занятий.</a:t>
                      </a:r>
                      <a:endParaRPr lang="ru-RU" sz="900">
                        <a:effectLst/>
                        <a:latin typeface="Times New Roman" panose="02020603050405020304" pitchFamily="18" charset="0"/>
                        <a:ea typeface="Calibri" panose="020F0502020204030204" pitchFamily="34" charset="0"/>
                      </a:endParaRPr>
                    </a:p>
                  </a:txBody>
                  <a:tcPr marL="42167" marR="42167" marT="0" marB="0"/>
                </a:tc>
                <a:tc>
                  <a:txBody>
                    <a:bodyPr/>
                    <a:lstStyle/>
                    <a:p>
                      <a:pPr algn="just">
                        <a:lnSpc>
                          <a:spcPct val="115000"/>
                        </a:lnSpc>
                        <a:spcAft>
                          <a:spcPts val="0"/>
                        </a:spcAft>
                      </a:pPr>
                      <a:r>
                        <a:rPr lang="ru-RU" sz="900">
                          <a:effectLst/>
                        </a:rPr>
                        <a:t>Договоримся с организацией о проведении занятий в актовом зале.</a:t>
                      </a:r>
                      <a:endParaRPr lang="ru-RU" sz="900">
                        <a:effectLst/>
                        <a:latin typeface="Times New Roman" panose="02020603050405020304" pitchFamily="18" charset="0"/>
                        <a:ea typeface="Calibri" panose="020F0502020204030204" pitchFamily="34" charset="0"/>
                      </a:endParaRPr>
                    </a:p>
                  </a:txBody>
                  <a:tcPr marL="42167" marR="42167" marT="0" marB="0"/>
                </a:tc>
                <a:tc>
                  <a:txBody>
                    <a:bodyPr/>
                    <a:lstStyle/>
                    <a:p>
                      <a:pPr algn="just">
                        <a:lnSpc>
                          <a:spcPct val="115000"/>
                        </a:lnSpc>
                        <a:spcAft>
                          <a:spcPts val="0"/>
                        </a:spcAft>
                      </a:pPr>
                      <a:r>
                        <a:rPr lang="ru-RU" sz="900">
                          <a:effectLst/>
                        </a:rPr>
                        <a:t>Перенести все оборудование для проведения занятия в актовом зале.</a:t>
                      </a:r>
                      <a:endParaRPr lang="ru-RU" sz="900">
                        <a:effectLst/>
                        <a:latin typeface="Times New Roman" panose="02020603050405020304" pitchFamily="18" charset="0"/>
                        <a:ea typeface="Calibri" panose="020F0502020204030204" pitchFamily="34" charset="0"/>
                      </a:endParaRPr>
                    </a:p>
                  </a:txBody>
                  <a:tcPr marL="42167" marR="42167" marT="0" marB="0"/>
                </a:tc>
                <a:extLst>
                  <a:ext uri="{0D108BD9-81ED-4DB2-BD59-A6C34878D82A}">
                    <a16:rowId xmlns:a16="http://schemas.microsoft.com/office/drawing/2014/main" val="2939873205"/>
                  </a:ext>
                </a:extLst>
              </a:tr>
              <a:tr h="754327">
                <a:tc>
                  <a:txBody>
                    <a:bodyPr/>
                    <a:lstStyle/>
                    <a:p>
                      <a:pPr algn="just">
                        <a:lnSpc>
                          <a:spcPct val="115000"/>
                        </a:lnSpc>
                        <a:spcAft>
                          <a:spcPts val="0"/>
                        </a:spcAft>
                      </a:pPr>
                      <a:r>
                        <a:rPr lang="ru-RU" sz="900">
                          <a:effectLst/>
                        </a:rPr>
                        <a:t> </a:t>
                      </a:r>
                      <a:endParaRPr lang="ru-RU" sz="900">
                        <a:effectLst/>
                        <a:latin typeface="Times New Roman" panose="02020603050405020304" pitchFamily="18" charset="0"/>
                        <a:ea typeface="Calibri" panose="020F0502020204030204" pitchFamily="34" charset="0"/>
                      </a:endParaRPr>
                    </a:p>
                  </a:txBody>
                  <a:tcPr marL="42167" marR="42167" marT="0" marB="0"/>
                </a:tc>
                <a:tc>
                  <a:txBody>
                    <a:bodyPr/>
                    <a:lstStyle/>
                    <a:p>
                      <a:pPr algn="just">
                        <a:lnSpc>
                          <a:spcPct val="115000"/>
                        </a:lnSpc>
                        <a:spcAft>
                          <a:spcPts val="0"/>
                        </a:spcAft>
                      </a:pPr>
                      <a:r>
                        <a:rPr lang="ru-RU" sz="900">
                          <a:effectLst/>
                        </a:rPr>
                        <a:t> </a:t>
                      </a:r>
                      <a:endParaRPr lang="ru-RU" sz="900">
                        <a:effectLst/>
                        <a:latin typeface="Times New Roman" panose="02020603050405020304" pitchFamily="18" charset="0"/>
                        <a:ea typeface="Calibri" panose="020F0502020204030204" pitchFamily="34" charset="0"/>
                      </a:endParaRPr>
                    </a:p>
                  </a:txBody>
                  <a:tcPr marL="42167" marR="42167" marT="0" marB="0"/>
                </a:tc>
                <a:tc>
                  <a:txBody>
                    <a:bodyPr/>
                    <a:lstStyle/>
                    <a:p>
                      <a:pPr algn="just">
                        <a:lnSpc>
                          <a:spcPct val="115000"/>
                        </a:lnSpc>
                        <a:spcAft>
                          <a:spcPts val="0"/>
                        </a:spcAft>
                      </a:pPr>
                      <a:r>
                        <a:rPr lang="ru-RU" sz="900">
                          <a:effectLst/>
                        </a:rPr>
                        <a:t>Нарушение графика занятий, план программы занятий теряет свою актуальность</a:t>
                      </a:r>
                      <a:endParaRPr lang="ru-RU" sz="900">
                        <a:effectLst/>
                        <a:latin typeface="Times New Roman" panose="02020603050405020304" pitchFamily="18" charset="0"/>
                        <a:ea typeface="Calibri" panose="020F0502020204030204" pitchFamily="34" charset="0"/>
                      </a:endParaRPr>
                    </a:p>
                  </a:txBody>
                  <a:tcPr marL="42167" marR="42167" marT="0" marB="0"/>
                </a:tc>
                <a:tc>
                  <a:txBody>
                    <a:bodyPr/>
                    <a:lstStyle/>
                    <a:p>
                      <a:pPr algn="just">
                        <a:lnSpc>
                          <a:spcPct val="115000"/>
                        </a:lnSpc>
                        <a:spcAft>
                          <a:spcPts val="0"/>
                        </a:spcAft>
                      </a:pPr>
                      <a:r>
                        <a:rPr lang="ru-RU" sz="900">
                          <a:effectLst/>
                        </a:rPr>
                        <a:t>Разработать как альтернативный вариант укороченный план занятий.</a:t>
                      </a:r>
                      <a:endParaRPr lang="ru-RU" sz="900">
                        <a:effectLst/>
                        <a:latin typeface="Times New Roman" panose="02020603050405020304" pitchFamily="18" charset="0"/>
                        <a:ea typeface="Calibri" panose="020F0502020204030204" pitchFamily="34" charset="0"/>
                      </a:endParaRPr>
                    </a:p>
                  </a:txBody>
                  <a:tcPr marL="42167" marR="42167" marT="0" marB="0"/>
                </a:tc>
                <a:tc>
                  <a:txBody>
                    <a:bodyPr/>
                    <a:lstStyle/>
                    <a:p>
                      <a:pPr algn="just">
                        <a:lnSpc>
                          <a:spcPct val="115000"/>
                        </a:lnSpc>
                        <a:spcAft>
                          <a:spcPts val="0"/>
                        </a:spcAft>
                      </a:pPr>
                      <a:r>
                        <a:rPr lang="ru-RU" sz="900">
                          <a:effectLst/>
                        </a:rPr>
                        <a:t>Заготовить и прописать по времени занятия.</a:t>
                      </a:r>
                      <a:endParaRPr lang="ru-RU" sz="900">
                        <a:effectLst/>
                        <a:latin typeface="Times New Roman" panose="02020603050405020304" pitchFamily="18" charset="0"/>
                        <a:ea typeface="Calibri" panose="020F0502020204030204" pitchFamily="34" charset="0"/>
                      </a:endParaRPr>
                    </a:p>
                  </a:txBody>
                  <a:tcPr marL="42167" marR="42167" marT="0" marB="0"/>
                </a:tc>
                <a:extLst>
                  <a:ext uri="{0D108BD9-81ED-4DB2-BD59-A6C34878D82A}">
                    <a16:rowId xmlns:a16="http://schemas.microsoft.com/office/drawing/2014/main" val="4257107269"/>
                  </a:ext>
                </a:extLst>
              </a:tr>
              <a:tr h="905192">
                <a:tc>
                  <a:txBody>
                    <a:bodyPr/>
                    <a:lstStyle/>
                    <a:p>
                      <a:pPr algn="just">
                        <a:lnSpc>
                          <a:spcPct val="115000"/>
                        </a:lnSpc>
                        <a:spcAft>
                          <a:spcPts val="0"/>
                        </a:spcAft>
                      </a:pPr>
                      <a:r>
                        <a:rPr lang="ru-RU" sz="900">
                          <a:effectLst/>
                        </a:rPr>
                        <a:t>3</a:t>
                      </a:r>
                      <a:endParaRPr lang="ru-RU" sz="900">
                        <a:effectLst/>
                        <a:latin typeface="Times New Roman" panose="02020603050405020304" pitchFamily="18" charset="0"/>
                        <a:ea typeface="Calibri" panose="020F0502020204030204" pitchFamily="34" charset="0"/>
                      </a:endParaRPr>
                    </a:p>
                  </a:txBody>
                  <a:tcPr marL="42167" marR="42167" marT="0" marB="0"/>
                </a:tc>
                <a:tc>
                  <a:txBody>
                    <a:bodyPr/>
                    <a:lstStyle/>
                    <a:p>
                      <a:pPr algn="just">
                        <a:lnSpc>
                          <a:spcPct val="115000"/>
                        </a:lnSpc>
                        <a:spcAft>
                          <a:spcPts val="0"/>
                        </a:spcAft>
                      </a:pPr>
                      <a:r>
                        <a:rPr lang="ru-RU" sz="900">
                          <a:effectLst/>
                        </a:rPr>
                        <a:t>Финансовый</a:t>
                      </a:r>
                      <a:endParaRPr lang="ru-RU" sz="900">
                        <a:effectLst/>
                        <a:latin typeface="Times New Roman" panose="02020603050405020304" pitchFamily="18" charset="0"/>
                        <a:ea typeface="Calibri" panose="020F0502020204030204" pitchFamily="34" charset="0"/>
                      </a:endParaRPr>
                    </a:p>
                  </a:txBody>
                  <a:tcPr marL="42167" marR="42167" marT="0" marB="0"/>
                </a:tc>
                <a:tc>
                  <a:txBody>
                    <a:bodyPr/>
                    <a:lstStyle/>
                    <a:p>
                      <a:pPr algn="just">
                        <a:lnSpc>
                          <a:spcPct val="115000"/>
                        </a:lnSpc>
                        <a:spcAft>
                          <a:spcPts val="0"/>
                        </a:spcAft>
                      </a:pPr>
                      <a:r>
                        <a:rPr lang="ru-RU" sz="900">
                          <a:effectLst/>
                        </a:rPr>
                        <a:t>Недостаточное финансирование, в связи с этим невозможность проведения мероприятий.</a:t>
                      </a:r>
                      <a:endParaRPr lang="ru-RU" sz="900">
                        <a:effectLst/>
                        <a:latin typeface="Times New Roman" panose="02020603050405020304" pitchFamily="18" charset="0"/>
                        <a:ea typeface="Calibri" panose="020F0502020204030204" pitchFamily="34" charset="0"/>
                      </a:endParaRPr>
                    </a:p>
                  </a:txBody>
                  <a:tcPr marL="42167" marR="42167" marT="0" marB="0"/>
                </a:tc>
                <a:tc>
                  <a:txBody>
                    <a:bodyPr/>
                    <a:lstStyle/>
                    <a:p>
                      <a:pPr algn="just">
                        <a:lnSpc>
                          <a:spcPct val="115000"/>
                        </a:lnSpc>
                        <a:spcAft>
                          <a:spcPts val="0"/>
                        </a:spcAft>
                      </a:pPr>
                      <a:r>
                        <a:rPr lang="ru-RU" sz="900">
                          <a:effectLst/>
                        </a:rPr>
                        <a:t>Привлечение спонсоров и коммерческих партнеров</a:t>
                      </a:r>
                      <a:endParaRPr lang="ru-RU" sz="900">
                        <a:effectLst/>
                        <a:latin typeface="Times New Roman" panose="02020603050405020304" pitchFamily="18" charset="0"/>
                        <a:ea typeface="Calibri" panose="020F0502020204030204" pitchFamily="34" charset="0"/>
                      </a:endParaRPr>
                    </a:p>
                  </a:txBody>
                  <a:tcPr marL="42167" marR="42167" marT="0" marB="0"/>
                </a:tc>
                <a:tc>
                  <a:txBody>
                    <a:bodyPr/>
                    <a:lstStyle/>
                    <a:p>
                      <a:pPr algn="just">
                        <a:lnSpc>
                          <a:spcPct val="115000"/>
                        </a:lnSpc>
                        <a:spcAft>
                          <a:spcPts val="0"/>
                        </a:spcAft>
                      </a:pPr>
                      <a:r>
                        <a:rPr lang="ru-RU" sz="900" dirty="0">
                          <a:effectLst/>
                        </a:rPr>
                        <a:t>Сокращение бюджета.</a:t>
                      </a:r>
                      <a:endParaRPr lang="ru-RU" sz="900" dirty="0">
                        <a:effectLst/>
                        <a:latin typeface="Times New Roman" panose="02020603050405020304" pitchFamily="18" charset="0"/>
                        <a:ea typeface="Calibri" panose="020F0502020204030204" pitchFamily="34" charset="0"/>
                      </a:endParaRPr>
                    </a:p>
                  </a:txBody>
                  <a:tcPr marL="42167" marR="42167" marT="0" marB="0"/>
                </a:tc>
                <a:extLst>
                  <a:ext uri="{0D108BD9-81ED-4DB2-BD59-A6C34878D82A}">
                    <a16:rowId xmlns:a16="http://schemas.microsoft.com/office/drawing/2014/main" val="2707434198"/>
                  </a:ext>
                </a:extLst>
              </a:tr>
            </a:tbl>
          </a:graphicData>
        </a:graphic>
      </p:graphicFrame>
    </p:spTree>
    <p:extLst>
      <p:ext uri="{BB962C8B-B14F-4D97-AF65-F5344CB8AC3E}">
        <p14:creationId xmlns:p14="http://schemas.microsoft.com/office/powerpoint/2010/main" val="3281933115"/>
      </p:ext>
    </p:extLst>
  </p:cSld>
  <p:clrMapOvr>
    <a:masterClrMapping/>
  </p:clrMapOvr>
  <p:transition spd="slow">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Другая 1">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000000"/>
      </a:hlink>
      <a:folHlink>
        <a:srgbClr val="00206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30288</TotalTime>
  <Words>1113</Words>
  <Application>Microsoft Office PowerPoint</Application>
  <PresentationFormat>Экран (4:3)</PresentationFormat>
  <Paragraphs>238</Paragraphs>
  <Slides>14</Slides>
  <Notes>2</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24" baseType="lpstr">
      <vt:lpstr>Arial</vt:lpstr>
      <vt:lpstr>Arial Rounded MT Bold</vt:lpstr>
      <vt:lpstr>Calibri</vt:lpstr>
      <vt:lpstr>Franklin Gothic Book</vt:lpstr>
      <vt:lpstr>Franklin Gothic Medium</vt:lpstr>
      <vt:lpstr>Times New Roman</vt:lpstr>
      <vt:lpstr>Wingdings</vt:lpstr>
      <vt:lpstr>Wingdings 2</vt:lpstr>
      <vt:lpstr>Трек</vt:lpstr>
      <vt:lpstr>Диаграмма Microsoft Excel</vt:lpstr>
      <vt:lpstr>ПРЕЗЕНТАЦИЯ ПРОЕКТА «Социально-психологическое сопровождение пожилых людей «Старость-в радость». </vt:lpstr>
      <vt:lpstr>Введение в предметную область (описание ситуации «как есть») </vt:lpstr>
      <vt:lpstr>Введение в предметную область (описание ситуации «как есть») </vt:lpstr>
      <vt:lpstr>ВВЕДЕНИЕ В ПРЕДМЕТНУЮ ОБЛАСТЬ (ОПИСАНИЕ СИТУАЦИИ «КАК ЕСТЬ»)</vt:lpstr>
      <vt:lpstr>Цель и результат проекта</vt:lpstr>
      <vt:lpstr>Презентация PowerPoint</vt:lpstr>
      <vt:lpstr>ФОРМЫ УЧАСТИЯ ОБЛАСТИ В  РЕАЛИЗАЦИИ ПРОЕКТА</vt:lpstr>
      <vt:lpstr>ПОКАЗАТЕЛИ СОЦИАЛЬНОЙ, БЮДЖЕТНОЙ И  ЭКОНОМИЧЕСКОЙ ЭФФЕКТИВНОСТИ ПРОЕКТА </vt:lpstr>
      <vt:lpstr>Риски проекта</vt:lpstr>
      <vt:lpstr>Ресурсы</vt:lpstr>
      <vt:lpstr>Этапы реализации социального проекта</vt:lpstr>
      <vt:lpstr>Обоснование жизнеспособности и перспектив дальнейшего развития социального проекта</vt:lpstr>
      <vt:lpstr>Смета расходов</vt:lpstr>
      <vt:lpstr>Смета расходов</vt:lpstr>
    </vt:vector>
  </TitlesOfParts>
  <Company>GUP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Павел Гончаренко</dc:creator>
  <cp:lastModifiedBy>admin</cp:lastModifiedBy>
  <cp:revision>1117</cp:revision>
  <cp:lastPrinted>2020-04-28T11:09:57Z</cp:lastPrinted>
  <dcterms:created xsi:type="dcterms:W3CDTF">2010-02-20T13:06:54Z</dcterms:created>
  <dcterms:modified xsi:type="dcterms:W3CDTF">2024-07-09T07:01:18Z</dcterms:modified>
</cp:coreProperties>
</file>