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8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" y="-5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49D09-147D-4DDE-A2D9-FF5751F277AB}" type="datetimeFigureOut">
              <a:rPr lang="ru-RU" smtClean="0"/>
              <a:pPr/>
              <a:t>19.07.2024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B3B54-1479-4CF0-BBC2-30B5695CB4E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photo_2024-01-11_18-18-2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38518"/>
            <a:ext cx="9144000" cy="4264818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38014" y="5929330"/>
            <a:ext cx="88059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latin typeface="Calibri" pitchFamily="34" charset="0"/>
                <a:cs typeface="Calibri" pitchFamily="34" charset="0"/>
              </a:rPr>
              <a:t>Яковлева Ольга Олеговна, </a:t>
            </a:r>
            <a:r>
              <a:rPr lang="ru-RU" sz="2400" dirty="0" smtClean="0">
                <a:latin typeface="Calibri" pitchFamily="34" charset="0"/>
                <a:cs typeface="Calibri" pitchFamily="34" charset="0"/>
              </a:rPr>
              <a:t>предприниматель, бизнес-тренер, тренер-преподаватель по адаптивной подготовке, волонтер.</a:t>
            </a:r>
            <a:endParaRPr lang="ru-RU" sz="240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0"/>
            <a:ext cx="9144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i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Комплексные занятия спортом </a:t>
            </a: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на территории </a:t>
            </a:r>
            <a:r>
              <a:rPr lang="ru-RU" sz="3600" b="1" i="0" dirty="0" smtClean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детского </a:t>
            </a:r>
            <a:r>
              <a:rPr lang="ru-RU" sz="3600" b="1" i="0" dirty="0">
                <a:solidFill>
                  <a:srgbClr val="FF0000"/>
                </a:solidFill>
                <a:effectLst/>
                <a:latin typeface="Calibri" pitchFamily="34" charset="0"/>
                <a:cs typeface="Calibri" pitchFamily="34" charset="0"/>
              </a:rPr>
              <a:t>дома</a:t>
            </a:r>
            <a:r>
              <a:rPr lang="ru-RU" sz="3600" b="1" dirty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3600" b="1" dirty="0" smtClean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Calibri" pitchFamily="34" charset="0"/>
                <a:cs typeface="Calibri" pitchFamily="34" charset="0"/>
              </a:rPr>
              <a:t>в г.Белебей Республики Башкортостан</a:t>
            </a:r>
            <a:endParaRPr lang="ru-RU" sz="3600" b="1" dirty="0">
              <a:solidFill>
                <a:srgbClr val="FF0000"/>
              </a:solidFill>
              <a:latin typeface="Calibri" pitchFamily="34" charset="0"/>
              <a:cs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2285992"/>
          </a:xfrm>
        </p:spPr>
        <p:txBody>
          <a:bodyPr>
            <a:noAutofit/>
          </a:bodyPr>
          <a:lstStyle/>
          <a:p>
            <a:r>
              <a:rPr lang="ru-RU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ЦЕЛЬ</a:t>
            </a:r>
            <a:r>
              <a:rPr lang="en-US" altLang="ru-RU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altLang="ru-RU" sz="22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ИДЕИ:</a:t>
            </a:r>
            <a:r>
              <a:rPr lang="ru-RU" altLang="ru-RU" sz="2200" dirty="0" smtClean="0">
                <a:latin typeface="Century Gothic" panose="020B0502020202020204" pitchFamily="34" charset="0"/>
              </a:rPr>
              <a:t> </a:t>
            </a:r>
            <a:r>
              <a:rPr lang="ru-RU" sz="2200" b="0" i="0" dirty="0" smtClean="0">
                <a:effectLst/>
                <a:latin typeface="Century Gothic" panose="020B0502020202020204" pitchFamily="34" charset="0"/>
              </a:rPr>
              <a:t>построить спортивную площадку на территории детского дома в г.Белебей Республики </a:t>
            </a:r>
            <a:r>
              <a:rPr lang="ru-RU" sz="2200" b="0" i="0" dirty="0" smtClean="0">
                <a:effectLst/>
                <a:latin typeface="Century Gothic" panose="020B0502020202020204" pitchFamily="34" charset="0"/>
              </a:rPr>
              <a:t>Башкортостан и проводить на ней разные спортивные занятия с детьми ежедневно. </a:t>
            </a:r>
            <a:r>
              <a:rPr lang="ru-RU" sz="2200" b="0" i="0" dirty="0" smtClean="0">
                <a:effectLst/>
                <a:latin typeface="Century Gothic" panose="020B0502020202020204" pitchFamily="34" charset="0"/>
              </a:rPr>
              <a:t>Дети-сироты смогут заниматься </a:t>
            </a:r>
            <a:r>
              <a:rPr lang="ru-RU" sz="2200" b="0" i="0" dirty="0" smtClean="0">
                <a:effectLst/>
                <a:latin typeface="Century Gothic" panose="020B0502020202020204" pitchFamily="34" charset="0"/>
              </a:rPr>
              <a:t>спортом в свободное от дел время </a:t>
            </a:r>
            <a:r>
              <a:rPr lang="ru-RU" sz="2200" b="0" i="0" dirty="0" smtClean="0">
                <a:effectLst/>
                <a:latin typeface="Century Gothic" panose="020B0502020202020204" pitchFamily="34" charset="0"/>
              </a:rPr>
              <a:t>и укрепить здоровье</a:t>
            </a:r>
            <a:r>
              <a:rPr lang="ru-RU" sz="2200" b="0" i="0" dirty="0" smtClean="0">
                <a:effectLst/>
                <a:latin typeface="Century Gothic" panose="020B0502020202020204" pitchFamily="34" charset="0"/>
              </a:rPr>
              <a:t>. Причем одновременно смогут заниматься дети с разными интересами и возрастом, не мешая друг другу.</a:t>
            </a:r>
            <a:r>
              <a:rPr lang="ru-RU" sz="2800" b="0" i="0" dirty="0" smtClean="0">
                <a:effectLst/>
                <a:latin typeface="Century Gothic" panose="020B0502020202020204" pitchFamily="34" charset="0"/>
              </a:rPr>
              <a:t/>
            </a:r>
            <a:br>
              <a:rPr lang="ru-RU" sz="2800" b="0" i="0" dirty="0" smtClean="0">
                <a:effectLst/>
                <a:latin typeface="Century Gothic" panose="020B0502020202020204" pitchFamily="34" charset="0"/>
              </a:rPr>
            </a:br>
            <a:endParaRPr lang="ru-RU" sz="2800" dirty="0"/>
          </a:p>
        </p:txBody>
      </p:sp>
      <p:pic>
        <p:nvPicPr>
          <p:cNvPr id="4" name="Содержимое 3" descr="2024-02-11_19-40-07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00298" y="2428868"/>
            <a:ext cx="3214710" cy="2227377"/>
          </a:xfrm>
        </p:spPr>
      </p:pic>
      <p:sp>
        <p:nvSpPr>
          <p:cNvPr id="6" name="TextBox 5"/>
          <p:cNvSpPr txBox="1"/>
          <p:nvPr/>
        </p:nvSpPr>
        <p:spPr>
          <a:xfrm>
            <a:off x="268510" y="2767277"/>
            <a:ext cx="64719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400" b="1" dirty="0">
              <a:solidFill>
                <a:schemeClr val="bg1"/>
              </a:solidFill>
              <a:latin typeface="Century Gothic" panose="020B0502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0413" y="0"/>
            <a:ext cx="89735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  <a:p>
            <a:endParaRPr lang="ru-RU" sz="2800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0" y="4929198"/>
            <a:ext cx="9144000" cy="17859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>
              <a:spcBef>
                <a:spcPct val="0"/>
              </a:spcBef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АКТУАЛЬНОСТЬ</a:t>
            </a:r>
            <a:r>
              <a:rPr kumimoji="0" lang="ru-RU" sz="1600" b="0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ИДЕИ: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укрепление здоровья детей, их социализация, 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процессе занятий 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спортом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 у детей закалится воля, характер, 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умение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управлять собой, быстро и правильно ориентироваться в разнообразных сложных ситуациях, своевременно принимать решения, разумно рисковать или воздерживаться от риска, </a:t>
            </a:r>
            <a:r>
              <a:rPr lang="ru-RU" sz="1600" dirty="0" smtClean="0"/>
              <a:t>укрепится самооценка </a:t>
            </a:r>
            <a:r>
              <a:rPr lang="ru-RU" sz="1600" dirty="0"/>
              <a:t>и </a:t>
            </a:r>
            <a:r>
              <a:rPr lang="ru-RU" sz="1600" dirty="0" smtClean="0"/>
              <a:t>уверенность </a:t>
            </a:r>
            <a:r>
              <a:rPr lang="ru-RU" sz="1600" dirty="0"/>
              <a:t>в </a:t>
            </a:r>
            <a:r>
              <a:rPr lang="ru-RU" sz="1600" dirty="0" smtClean="0"/>
              <a:t>себе,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а эти качества нужны им будут и в обычной жизни. Дети обогатятся опытом человеческого общения, научатся понимать других и работать в команде, сотрудничать с другими участниками и уважать соперников. Дети, достигая успехов в спортивных задачах, обретут уверенность и мотивацию.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143504" y="0"/>
            <a:ext cx="4000496" cy="6858000"/>
          </a:xfrm>
        </p:spPr>
        <p:txBody>
          <a:bodyPr>
            <a:noAutofit/>
          </a:bodyPr>
          <a:lstStyle/>
          <a:p>
            <a:pPr algn="l"/>
            <a:r>
              <a:rPr lang="ru-RU" sz="1600" dirty="0" smtClean="0">
                <a:solidFill>
                  <a:srgbClr val="FF0000"/>
                </a:solidFill>
                <a:latin typeface="Century Gothic" pitchFamily="34" charset="0"/>
              </a:rPr>
              <a:t>ОБОСНОВАНИЕ АКТУЛЬНОСТИ И ПРОБЛЕМАТИКИ: </a:t>
            </a:r>
            <a:r>
              <a:rPr lang="ru-RU" sz="1600" b="0" i="0" dirty="0" smtClean="0">
                <a:effectLst/>
                <a:latin typeface="Century Gothic" pitchFamily="34" charset="0"/>
              </a:rPr>
              <a:t>ограниченные возможности для занятий спортом в детском доме г.Белебей Республики Башкортостан. Трудности социально-психологической адаптации выпускников детских домов в условиях современной </a:t>
            </a:r>
            <a:r>
              <a:rPr lang="ru-RU" sz="1600" dirty="0" smtClean="0">
                <a:latin typeface="Century Gothic" pitchFamily="34" charset="0"/>
              </a:rPr>
              <a:t>жизни. Высокий показатель преступности и ранней смертности среди выпускников всех детских домов.</a:t>
            </a:r>
            <a:br>
              <a:rPr lang="ru-RU" sz="1600" dirty="0" smtClean="0">
                <a:latin typeface="Century Gothic" pitchFamily="34" charset="0"/>
              </a:rPr>
            </a:br>
            <a:r>
              <a:rPr lang="ru-RU" sz="1600" dirty="0" smtClean="0">
                <a:solidFill>
                  <a:srgbClr val="FF0000"/>
                </a:solidFill>
                <a:latin typeface="Century Gothic" pitchFamily="34" charset="0"/>
              </a:rPr>
              <a:t>ЗНАЧИМОСТЬ ИДЕИ ДЛЯ РФ И РЕГИОНА: </a:t>
            </a:r>
            <a:r>
              <a:rPr lang="ru-RU" sz="1600" dirty="0" smtClean="0">
                <a:latin typeface="Century Gothic" pitchFamily="34" charset="0"/>
              </a:rPr>
              <a:t>физическое, моральное </a:t>
            </a:r>
            <a:r>
              <a:rPr lang="ru-RU" sz="1600" dirty="0">
                <a:latin typeface="Century Gothic" pitchFamily="34" charset="0"/>
              </a:rPr>
              <a:t>и </a:t>
            </a:r>
            <a:r>
              <a:rPr lang="ru-RU" sz="1600" dirty="0" smtClean="0">
                <a:latin typeface="Century Gothic" pitchFamily="34" charset="0"/>
              </a:rPr>
              <a:t>духовное совершенствование </a:t>
            </a:r>
            <a:r>
              <a:rPr lang="ru-RU" sz="1600" dirty="0">
                <a:latin typeface="Century Gothic" pitchFamily="34" charset="0"/>
              </a:rPr>
              <a:t>ребят, </a:t>
            </a:r>
            <a:r>
              <a:rPr lang="ru-RU" sz="1600" dirty="0" smtClean="0">
                <a:latin typeface="Century Gothic" pitchFamily="34" charset="0"/>
              </a:rPr>
              <a:t>которое </a:t>
            </a:r>
            <a:r>
              <a:rPr lang="ru-RU" sz="1600" dirty="0">
                <a:latin typeface="Century Gothic" pitchFamily="34" charset="0"/>
              </a:rPr>
              <a:t>предупреждает многие трудности, с которыми они потенциально могут столкнуться за стенами детского дома. </a:t>
            </a:r>
            <a:r>
              <a:rPr lang="ru-RU" sz="1600" dirty="0" smtClean="0">
                <a:latin typeface="Century Gothic" pitchFamily="34" charset="0"/>
              </a:rPr>
              <a:t>Вклад </a:t>
            </a:r>
            <a:r>
              <a:rPr lang="ru-RU" sz="1600" dirty="0">
                <a:latin typeface="Century Gothic" pitchFamily="34" charset="0"/>
              </a:rPr>
              <a:t>в воспитание полноценных членов общества, готовых и искренне стремящихся учиться, работать, </a:t>
            </a:r>
            <a:r>
              <a:rPr lang="ru-RU" sz="1600" dirty="0" smtClean="0">
                <a:latin typeface="Century Gothic" pitchFamily="34" charset="0"/>
              </a:rPr>
              <a:t>платить налоги, вести активную социально-общественную жизнь, любить </a:t>
            </a:r>
            <a:r>
              <a:rPr lang="ru-RU" sz="1600" dirty="0">
                <a:latin typeface="Century Gothic" pitchFamily="34" charset="0"/>
              </a:rPr>
              <a:t>и создавать собственные семьи</a:t>
            </a:r>
            <a:r>
              <a:rPr lang="ru-RU" sz="1600" dirty="0" smtClean="0">
                <a:latin typeface="Century Gothic" pitchFamily="34" charset="0"/>
              </a:rPr>
              <a:t>. Государственные затраты могут сократиться на миллиарды рублей в год.</a:t>
            </a:r>
            <a:endParaRPr lang="ru-RU" sz="1600" dirty="0">
              <a:latin typeface="Century Gothic" pitchFamily="34" charset="0"/>
            </a:endParaRPr>
          </a:p>
        </p:txBody>
      </p:sp>
      <p:pic>
        <p:nvPicPr>
          <p:cNvPr id="4" name="Рисунок 3" descr="photo_2024-02-11_19-36-4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435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858000"/>
          </a:xfrm>
        </p:spPr>
        <p:txBody>
          <a:bodyPr>
            <a:normAutofit fontScale="90000"/>
          </a:bodyPr>
          <a:lstStyle/>
          <a:p>
            <a:pPr algn="l"/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ЦЕЛЕВАЯ АУДИТОРИЯ:</a:t>
            </a:r>
            <a:r>
              <a:rPr lang="ru-RU" sz="2800" dirty="0" smtClean="0">
                <a:latin typeface="Century Gothic" panose="020B0502020202020204" pitchFamily="34" charset="0"/>
              </a:rPr>
              <a:t> </a:t>
            </a:r>
            <a:r>
              <a:rPr lang="ru-RU" sz="2800" b="0" i="0" dirty="0" smtClean="0">
                <a:effectLst/>
                <a:latin typeface="Century Gothic" panose="020B0502020202020204" pitchFamily="34" charset="0"/>
              </a:rPr>
              <a:t>воспитанники и выпускники детского дома г.Белебей Республики Башкортостан (дети-сироты и дети, оставшиеся без попечения родителей</a:t>
            </a:r>
            <a:r>
              <a:rPr lang="ru-RU" sz="2800" b="0" i="0" dirty="0" smtClean="0">
                <a:effectLst/>
                <a:latin typeface="Century Gothic" panose="020B0502020202020204" pitchFamily="34" charset="0"/>
              </a:rPr>
              <a:t>) – 30 человек в возрасте от 2 до 18 лет.</a:t>
            </a: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dirty="0" smtClean="0">
                <a:latin typeface="Century Gothic" panose="020B0502020202020204" pitchFamily="34" charset="0"/>
              </a:rPr>
              <a:t/>
            </a:r>
            <a:br>
              <a:rPr lang="ru-RU" sz="2800" dirty="0" smtClean="0">
                <a:latin typeface="Century Gothic" panose="020B0502020202020204" pitchFamily="34" charset="0"/>
              </a:rPr>
            </a:br>
            <a:r>
              <a:rPr lang="ru-RU" sz="2800" dirty="0">
                <a:latin typeface="Century Gothic" panose="020B0502020202020204" pitchFamily="34" charset="0"/>
              </a:rPr>
              <a:t/>
            </a:r>
            <a:br>
              <a:rPr lang="ru-RU" sz="2800" dirty="0">
                <a:latin typeface="Century Gothic" panose="020B0502020202020204" pitchFamily="34" charset="0"/>
              </a:rPr>
            </a:br>
            <a:r>
              <a:rPr lang="ru-RU" sz="2800" b="0" i="0" dirty="0" smtClean="0">
                <a:effectLst/>
                <a:latin typeface="Century Gothic" panose="020B0502020202020204" pitchFamily="34" charset="0"/>
              </a:rPr>
              <a:t/>
            </a:r>
            <a:br>
              <a:rPr lang="ru-RU" sz="2800" b="0" i="0" dirty="0" smtClean="0">
                <a:effectLst/>
                <a:latin typeface="Century Gothic" panose="020B0502020202020204" pitchFamily="34" charset="0"/>
              </a:rPr>
            </a:br>
            <a:r>
              <a:rPr lang="ru-RU" sz="2800" b="0" i="0" dirty="0" smtClean="0">
                <a:effectLst/>
                <a:latin typeface="Century Gothic" panose="020B0502020202020204" pitchFamily="34" charset="0"/>
              </a:rPr>
              <a:t/>
            </a:r>
            <a:br>
              <a:rPr lang="ru-RU" sz="2800" b="0" i="0" dirty="0" smtClean="0">
                <a:effectLst/>
                <a:latin typeface="Century Gothic" panose="020B0502020202020204" pitchFamily="34" charset="0"/>
              </a:rPr>
            </a:br>
            <a:r>
              <a:rPr lang="ru-RU" sz="28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СРОК РЕАЛИЗАЦИИ ПРОЕКТА:</a:t>
            </a:r>
            <a: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  <a:t> 2024 – 2030 гг.</a:t>
            </a:r>
            <a:br>
              <a:rPr lang="ru-RU" sz="2800" dirty="0" smtClean="0">
                <a:solidFill>
                  <a:schemeClr val="accent1">
                    <a:lumMod val="75000"/>
                  </a:schemeClr>
                </a:solidFill>
                <a:latin typeface="Century Gothic" panose="020B0502020202020204" pitchFamily="34" charset="0"/>
              </a:rPr>
            </a:br>
            <a:endParaRPr lang="ru-RU" sz="2800" dirty="0"/>
          </a:p>
        </p:txBody>
      </p:sp>
      <p:pic>
        <p:nvPicPr>
          <p:cNvPr id="4" name="Содержимое 3" descr="photo_2024-02-11_19-42-3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1785926"/>
            <a:ext cx="9144000" cy="427196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42852"/>
            <a:ext cx="9144000" cy="2857496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НЕОБХОДИМЫЕ РЕСУРСЫ:</a:t>
            </a:r>
            <a:r>
              <a:rPr lang="en-US" sz="240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 </a:t>
            </a:r>
            <a:r>
              <a:rPr lang="ru-RU" sz="2400" dirty="0" smtClean="0">
                <a:latin typeface="Century Gothic" panose="020B0502020202020204" pitchFamily="34" charset="0"/>
              </a:rPr>
              <a:t>Ориентировочная сумма для подготовки основания, строительства, установки спортивной площадки на территории детского дома в </a:t>
            </a:r>
            <a:r>
              <a:rPr lang="ru-RU" sz="2400" b="0" i="0" dirty="0" smtClean="0">
                <a:effectLst/>
                <a:latin typeface="Century Gothic" panose="020B0502020202020204" pitchFamily="34" charset="0"/>
              </a:rPr>
              <a:t>г.Белебей Республики Башкортостан </a:t>
            </a:r>
            <a:r>
              <a:rPr lang="ru-RU" sz="2400" b="1" dirty="0" smtClean="0">
                <a:latin typeface="Century Gothic" panose="020B0502020202020204" pitchFamily="34" charset="0"/>
              </a:rPr>
              <a:t>3620тыс.руб</a:t>
            </a:r>
            <a:r>
              <a:rPr lang="ru-RU" sz="2400" b="1" dirty="0" smtClean="0">
                <a:latin typeface="Century Gothic" panose="020B0502020202020204" pitchFamily="34" charset="0"/>
              </a:rPr>
              <a:t>.</a:t>
            </a:r>
            <a:r>
              <a:rPr lang="ru-RU" sz="2400" dirty="0" smtClean="0">
                <a:latin typeface="Century Gothic" panose="020B0502020202020204" pitchFamily="34" charset="0"/>
              </a:rPr>
              <a:t>, </a:t>
            </a:r>
            <a:r>
              <a:rPr lang="ru-RU" sz="2400" dirty="0" smtClean="0">
                <a:latin typeface="Century Gothic" panose="020B0502020202020204" pitchFamily="34" charset="0"/>
              </a:rPr>
              <a:t>для покупки инвентаря для </a:t>
            </a:r>
            <a:r>
              <a:rPr lang="ru-RU" sz="2400" dirty="0" err="1" smtClean="0">
                <a:latin typeface="Century Gothic" panose="020B0502020202020204" pitchFamily="34" charset="0"/>
              </a:rPr>
              <a:t>анятий</a:t>
            </a:r>
            <a:r>
              <a:rPr lang="ru-RU" sz="2400" dirty="0" smtClean="0">
                <a:latin typeface="Century Gothic" panose="020B0502020202020204" pitchFamily="34" charset="0"/>
              </a:rPr>
              <a:t> – 310</a:t>
            </a:r>
            <a:r>
              <a:rPr lang="ru-RU" sz="2400" u="sng" dirty="0" smtClean="0">
                <a:latin typeface="Century Gothic" panose="020B0502020202020204" pitchFamily="34" charset="0"/>
              </a:rPr>
              <a:t>тыс.руб</a:t>
            </a:r>
            <a:r>
              <a:rPr lang="ru-RU" sz="2400" dirty="0" smtClean="0">
                <a:latin typeface="Century Gothic" panose="020B0502020202020204" pitchFamily="34" charset="0"/>
              </a:rPr>
              <a:t>. Общая сумма затрат по проекту 3 930 000рублей. 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3214686"/>
            <a:ext cx="8858312" cy="4071990"/>
          </a:xfrm>
        </p:spPr>
        <p:txBody>
          <a:bodyPr>
            <a:noAutofit/>
          </a:bodyPr>
          <a:lstStyle/>
          <a:p>
            <a:pPr>
              <a:buNone/>
            </a:pPr>
            <a:r>
              <a:rPr lang="ru-RU" sz="2200" dirty="0" smtClean="0">
                <a:solidFill>
                  <a:srgbClr val="FF0000"/>
                </a:solidFill>
                <a:latin typeface="Century Gothic" panose="020B0502020202020204" pitchFamily="34" charset="0"/>
                <a:sym typeface="+mn-ea"/>
              </a:rPr>
              <a:t>ИНСТРУМЕНТЫ И МЕХАНИЗМЫ, НЕОБХОДИМЫЕ ДЛЯ РЕАЛИЗАЦИИ ИДЕИ: </a:t>
            </a:r>
          </a:p>
          <a:p>
            <a:pPr>
              <a:buNone/>
            </a:pPr>
            <a:r>
              <a:rPr lang="ru-RU" sz="2200" dirty="0" smtClean="0">
                <a:latin typeface="Century Gothic" panose="020B0502020202020204" pitchFamily="34" charset="0"/>
                <a:sym typeface="+mn-ea"/>
              </a:rPr>
              <a:t>1. </a:t>
            </a:r>
            <a:r>
              <a:rPr lang="ru-RU" sz="2200" dirty="0" smtClean="0">
                <a:latin typeface="Century Gothic" pitchFamily="34" charset="0"/>
              </a:rPr>
              <a:t>Со стороны государственных органов разрешить установку спортивной площадки и помочь в оформлении необходимой документации.</a:t>
            </a:r>
          </a:p>
          <a:p>
            <a:pPr>
              <a:buNone/>
            </a:pPr>
            <a:r>
              <a:rPr lang="ru-RU" sz="2200" dirty="0" smtClean="0">
                <a:latin typeface="Century Gothic" pitchFamily="34" charset="0"/>
              </a:rPr>
              <a:t>2. Подготовка основания для спортивной площадки.</a:t>
            </a:r>
          </a:p>
          <a:p>
            <a:pPr>
              <a:buNone/>
            </a:pPr>
            <a:r>
              <a:rPr lang="ru-RU" sz="2200" dirty="0" smtClean="0">
                <a:latin typeface="Century Gothic" pitchFamily="34" charset="0"/>
              </a:rPr>
              <a:t>3. Покупка спортивной площадки и доставка ее до места установки.</a:t>
            </a:r>
          </a:p>
          <a:p>
            <a:pPr>
              <a:buNone/>
            </a:pPr>
            <a:r>
              <a:rPr lang="ru-RU" sz="2200" dirty="0" smtClean="0">
                <a:latin typeface="Century Gothic" pitchFamily="34" charset="0"/>
              </a:rPr>
              <a:t>4. Установка спортивной площадки и ввод в эксплуатацию.</a:t>
            </a:r>
            <a:endParaRPr lang="ru-RU" sz="2200" dirty="0">
              <a:solidFill>
                <a:schemeClr val="accent1">
                  <a:lumMod val="75000"/>
                </a:schemeClr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0"/>
            <a:ext cx="9144000" cy="71096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900" dirty="0">
                <a:solidFill>
                  <a:srgbClr val="FF0000"/>
                </a:solidFill>
                <a:latin typeface="Century Gothic" pitchFamily="34" charset="0"/>
              </a:rPr>
              <a:t>ДОПОЛНИТЕЛЬНЫЕ СВЕДЕНИЯ: </a:t>
            </a:r>
          </a:p>
          <a:p>
            <a:r>
              <a:rPr lang="ru-RU" sz="1900" dirty="0" smtClean="0">
                <a:latin typeface="Century Gothic" pitchFamily="34" charset="0"/>
              </a:rPr>
              <a:t>     Жизнестойкость </a:t>
            </a:r>
            <a:r>
              <a:rPr lang="ru-RU" sz="1900" dirty="0">
                <a:latin typeface="Century Gothic" pitchFamily="34" charset="0"/>
              </a:rPr>
              <a:t>личности наиболее эффективно </a:t>
            </a:r>
            <a:r>
              <a:rPr lang="ru-RU" sz="1900" dirty="0" smtClean="0">
                <a:latin typeface="Century Gothic" pitchFamily="34" charset="0"/>
              </a:rPr>
              <a:t>формируется</a:t>
            </a:r>
            <a:r>
              <a:rPr lang="ru-RU" sz="1900" dirty="0">
                <a:latin typeface="Century Gothic" pitchFamily="34" charset="0"/>
              </a:rPr>
              <a:t>, если </a:t>
            </a:r>
            <a:r>
              <a:rPr lang="ru-RU" sz="1900" dirty="0" smtClean="0">
                <a:latin typeface="Century Gothic" pitchFamily="34" charset="0"/>
              </a:rPr>
              <a:t>дети-сироты и дети, оставшиеся без попечения родителей, вовлечены </a:t>
            </a:r>
            <a:r>
              <a:rPr lang="ru-RU" sz="1900" dirty="0">
                <a:latin typeface="Century Gothic" pitchFamily="34" charset="0"/>
              </a:rPr>
              <a:t>в спортивную тренировку и систематическое участие в соревнованиях. </a:t>
            </a:r>
            <a:r>
              <a:rPr lang="ru-RU" sz="1900" dirty="0" smtClean="0">
                <a:latin typeface="Century Gothic" pitchFamily="34" charset="0"/>
              </a:rPr>
              <a:t>Личностный </a:t>
            </a:r>
            <a:r>
              <a:rPr lang="ru-RU" sz="1900" dirty="0">
                <a:latin typeface="Century Gothic" pitchFamily="34" charset="0"/>
              </a:rPr>
              <a:t>рост ребенка, направляемый с помощью средств физического воспитания, </a:t>
            </a:r>
            <a:r>
              <a:rPr lang="ru-RU" sz="1900" dirty="0" smtClean="0">
                <a:latin typeface="Century Gothic" pitchFamily="34" charset="0"/>
              </a:rPr>
              <a:t>помогает </a:t>
            </a:r>
            <a:r>
              <a:rPr lang="ru-RU" sz="1900" dirty="0">
                <a:latin typeface="Century Gothic" pitchFamily="34" charset="0"/>
              </a:rPr>
              <a:t>понять себя, свои возможности, учит </a:t>
            </a:r>
            <a:r>
              <a:rPr lang="ru-RU" sz="1900" dirty="0" smtClean="0">
                <a:latin typeface="Century Gothic" pitchFamily="34" charset="0"/>
              </a:rPr>
              <a:t>вариативно и творчески </a:t>
            </a:r>
            <a:r>
              <a:rPr lang="ru-RU" sz="1900" dirty="0">
                <a:latin typeface="Century Gothic" pitchFamily="34" charset="0"/>
              </a:rPr>
              <a:t>подходить к решению любой жизненной ситуации. В условиях детского дома физкультура и спорт обычно носят формальный характер, а они должны выступать как средство образования, воспитания и развития детей-сирот. </a:t>
            </a:r>
            <a:r>
              <a:rPr lang="ru-RU" sz="1900" dirty="0" smtClean="0">
                <a:latin typeface="Century Gothic" pitchFamily="34" charset="0"/>
              </a:rPr>
              <a:t>Формирование </a:t>
            </a:r>
            <a:r>
              <a:rPr lang="ru-RU" sz="1900" dirty="0">
                <a:latin typeface="Century Gothic" pitchFamily="34" charset="0"/>
              </a:rPr>
              <a:t>жизнестойкости детей-сирот на основе </a:t>
            </a:r>
            <a:r>
              <a:rPr lang="ru-RU" sz="1900" dirty="0" smtClean="0">
                <a:latin typeface="Century Gothic" pitchFamily="34" charset="0"/>
              </a:rPr>
              <a:t>спорта </a:t>
            </a:r>
            <a:r>
              <a:rPr lang="ru-RU" sz="1900" dirty="0">
                <a:latin typeface="Century Gothic" pitchFamily="34" charset="0"/>
              </a:rPr>
              <a:t>направлена на достижение главной цели — повышение уровня готовности выпускника детского дома к самостоятельной жизни в социуме. </a:t>
            </a:r>
            <a:r>
              <a:rPr lang="ru-RU" sz="1900" dirty="0" smtClean="0">
                <a:latin typeface="Century Gothic" pitchFamily="34" charset="0"/>
              </a:rPr>
              <a:t> </a:t>
            </a:r>
          </a:p>
          <a:p>
            <a:r>
              <a:rPr lang="ru-RU" sz="1900" dirty="0">
                <a:latin typeface="Century Gothic" pitchFamily="34" charset="0"/>
              </a:rPr>
              <a:t> </a:t>
            </a:r>
            <a:r>
              <a:rPr lang="ru-RU" sz="1900" dirty="0" smtClean="0">
                <a:latin typeface="Century Gothic" pitchFamily="34" charset="0"/>
              </a:rPr>
              <a:t>    Дети смогут заниматься спортом, укрепят здоровье и разовьют в себе очень важные для самостоятельной жизни качества.</a:t>
            </a:r>
            <a:br>
              <a:rPr lang="ru-RU" sz="1900" dirty="0" smtClean="0">
                <a:latin typeface="Century Gothic" pitchFamily="34" charset="0"/>
              </a:rPr>
            </a:br>
            <a:r>
              <a:rPr lang="ru-RU" sz="1900" dirty="0" smtClean="0">
                <a:latin typeface="Century Gothic" pitchFamily="34" charset="0"/>
              </a:rPr>
              <a:t>     В </a:t>
            </a:r>
            <a:r>
              <a:rPr lang="ru-RU" sz="1900" dirty="0">
                <a:latin typeface="Century Gothic" pitchFamily="34" charset="0"/>
              </a:rPr>
              <a:t>отделении для детей-сирот г.Белебей </a:t>
            </a:r>
            <a:r>
              <a:rPr lang="ru-RU" sz="1900" dirty="0" smtClean="0">
                <a:latin typeface="Century Gothic" pitchFamily="34" charset="0"/>
              </a:rPr>
              <a:t>Республики Башкортостан некоторые дети уже занимаются спортом. Два парня – Дмитрий и Кирилл - занимаются боксом. Пятеро мальчиков – Данил, </a:t>
            </a:r>
            <a:r>
              <a:rPr lang="ru-RU" sz="1900" dirty="0" err="1" smtClean="0">
                <a:latin typeface="Century Gothic" pitchFamily="34" charset="0"/>
              </a:rPr>
              <a:t>Наиль</a:t>
            </a:r>
            <a:r>
              <a:rPr lang="ru-RU" sz="1900" dirty="0" smtClean="0">
                <a:latin typeface="Century Gothic" pitchFamily="34" charset="0"/>
              </a:rPr>
              <a:t>, </a:t>
            </a:r>
            <a:r>
              <a:rPr lang="ru-RU" sz="1900" dirty="0" err="1" smtClean="0">
                <a:latin typeface="Century Gothic" pitchFamily="34" charset="0"/>
              </a:rPr>
              <a:t>Ришат</a:t>
            </a:r>
            <a:r>
              <a:rPr lang="ru-RU" sz="1900" dirty="0" smtClean="0">
                <a:latin typeface="Century Gothic" pitchFamily="34" charset="0"/>
              </a:rPr>
              <a:t>, Данил, Тимур – увлекаются футболом. </a:t>
            </a:r>
          </a:p>
          <a:p>
            <a:r>
              <a:rPr lang="ru-RU" sz="1900" dirty="0" smtClean="0">
                <a:latin typeface="Century Gothic" pitchFamily="34" charset="0"/>
              </a:rPr>
              <a:t>     Большинство детей хочет заниматься физкультурой и спортом, но только для этого на территории детского дома </a:t>
            </a:r>
            <a:r>
              <a:rPr lang="ru-RU" sz="1900" b="0" i="0" dirty="0" smtClean="0">
                <a:effectLst/>
                <a:latin typeface="Century Gothic" panose="020B0502020202020204" pitchFamily="34" charset="0"/>
              </a:rPr>
              <a:t>г.Белебей Республики Башкортостан </a:t>
            </a:r>
            <a:r>
              <a:rPr lang="ru-RU" sz="1900" dirty="0" smtClean="0">
                <a:latin typeface="Century Gothic" pitchFamily="34" charset="0"/>
              </a:rPr>
              <a:t>нет возможностей.</a:t>
            </a:r>
          </a:p>
          <a:p>
            <a:r>
              <a:rPr lang="ru-RU" sz="1900" dirty="0" smtClean="0">
                <a:latin typeface="Century Gothic" pitchFamily="34" charset="0"/>
              </a:rPr>
              <a:t>           </a:t>
            </a:r>
            <a:endParaRPr lang="ru-RU" sz="1900" dirty="0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167</TotalTime>
  <Words>389</Words>
  <Application>Microsoft Office PowerPoint</Application>
  <PresentationFormat>Экран (4:3)</PresentationFormat>
  <Paragraphs>18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Тема Office</vt:lpstr>
      <vt:lpstr>Слайд 1</vt:lpstr>
      <vt:lpstr>ЦЕЛЬ ИДЕИ: построить спортивную площадку на территории детского дома в г.Белебей Республики Башкортостан и проводить на ней разные спортивные занятия с детьми ежедневно. Дети-сироты смогут заниматься спортом в свободное от дел время и укрепить здоровье. Причем одновременно смогут заниматься дети с разными интересами и возрастом, не мешая друг другу. </vt:lpstr>
      <vt:lpstr>ОБОСНОВАНИЕ АКТУЛЬНОСТИ И ПРОБЛЕМАТИКИ: ограниченные возможности для занятий спортом в детском доме г.Белебей Республики Башкортостан. Трудности социально-психологической адаптации выпускников детских домов в условиях современной жизни. Высокий показатель преступности и ранней смертности среди выпускников всех детских домов. ЗНАЧИМОСТЬ ИДЕИ ДЛЯ РФ И РЕГИОНА: физическое, моральное и духовное совершенствование ребят, которое предупреждает многие трудности, с которыми они потенциально могут столкнуться за стенами детского дома. Вклад в воспитание полноценных членов общества, готовых и искренне стремящихся учиться, работать, платить налоги, вести активную социально-общественную жизнь, любить и создавать собственные семьи. Государственные затраты могут сократиться на миллиарды рублей в год.</vt:lpstr>
      <vt:lpstr>ЦЕЛЕВАЯ АУДИТОРИЯ: воспитанники и выпускники детского дома г.Белебей Республики Башкортостан (дети-сироты и дети, оставшиеся без попечения родителей) – 30 человек в возрасте от 2 до 18 лет.             СРОК РЕАЛИЗАЦИИ ПРОЕКТА: 2024 – 2030 гг. </vt:lpstr>
      <vt:lpstr>НЕОБХОДИМЫЕ РЕСУРСЫ: Ориентировочная сумма для подготовки основания, строительства, установки спортивной площадки на территории детского дома в г.Белебей Республики Башкортостан 3620тыс.руб., для покупки инвентаря для анятий – 310тыс.руб. Общая сумма затрат по проекту 3 930 000рублей. </vt:lpstr>
      <vt:lpstr>Слайд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Пользователь</dc:creator>
  <cp:lastModifiedBy>Пользователь</cp:lastModifiedBy>
  <cp:revision>25</cp:revision>
  <dcterms:created xsi:type="dcterms:W3CDTF">2024-02-11T14:38:04Z</dcterms:created>
  <dcterms:modified xsi:type="dcterms:W3CDTF">2024-07-18T21:11:14Z</dcterms:modified>
</cp:coreProperties>
</file>