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  <p:embeddedFont>
      <p:font typeface="Multiround Pro" panose="020B0604020202020204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434"/>
    <a:srgbClr val="39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E1AD1-D8F5-4114-AE94-6592CCAE3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FBB434"/>
                </a:solidFill>
                <a:latin typeface="Multiround Pro" pitchFamily="5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9FB4BD-55C7-4561-ADB0-66C0D5993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41425"/>
          </a:xfrm>
        </p:spPr>
        <p:txBody>
          <a:bodyPr anchor="b"/>
          <a:lstStyle>
            <a:lvl1pPr marL="0" indent="0" algn="l">
              <a:lnSpc>
                <a:spcPct val="150000"/>
              </a:lnSpc>
              <a:buNone/>
              <a:defRPr sz="2400" b="0">
                <a:latin typeface="Montserrat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F879A-8D52-48D1-9D73-98381133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-52"/>
              </a:defRPr>
            </a:lvl1pPr>
          </a:lstStyle>
          <a:p>
            <a:fld id="{12F8C6E2-4030-4AEF-8D7D-2D2C13282CDD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7D180-13D8-4B2B-A467-C47B6DD9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-52"/>
              </a:defRPr>
            </a:lvl1pPr>
          </a:lstStyle>
          <a:p>
            <a:fld id="{230AD0B4-8C72-41B9-9D03-14E262B7EC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ABFBE2-4239-4A36-A5FF-226217397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45" y="352025"/>
            <a:ext cx="2776539" cy="521694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B68F30CF-45D3-4074-8CF2-61EF4EE433FF}"/>
              </a:ext>
            </a:extLst>
          </p:cNvPr>
          <p:cNvSpPr/>
          <p:nvPr userDrawn="1"/>
        </p:nvSpPr>
        <p:spPr>
          <a:xfrm>
            <a:off x="-650080" y="5448300"/>
            <a:ext cx="2371725" cy="2371725"/>
          </a:xfrm>
          <a:prstGeom prst="ellipse">
            <a:avLst/>
          </a:prstGeom>
          <a:solidFill>
            <a:srgbClr val="FB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7E7D92E-7987-483B-BAC8-6654A7159653}"/>
              </a:ext>
            </a:extLst>
          </p:cNvPr>
          <p:cNvSpPr/>
          <p:nvPr userDrawn="1"/>
        </p:nvSpPr>
        <p:spPr>
          <a:xfrm>
            <a:off x="2316955" y="5366543"/>
            <a:ext cx="595313" cy="595313"/>
          </a:xfrm>
          <a:prstGeom prst="ellipse">
            <a:avLst/>
          </a:prstGeom>
          <a:solidFill>
            <a:srgbClr val="FB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29511B-3A6E-4036-B0BA-0D597C78BD32}"/>
              </a:ext>
            </a:extLst>
          </p:cNvPr>
          <p:cNvSpPr/>
          <p:nvPr userDrawn="1"/>
        </p:nvSpPr>
        <p:spPr>
          <a:xfrm>
            <a:off x="3317080" y="6356350"/>
            <a:ext cx="264321" cy="264321"/>
          </a:xfrm>
          <a:prstGeom prst="ellipse">
            <a:avLst/>
          </a:prstGeom>
          <a:solidFill>
            <a:srgbClr val="FB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FB5A4C8-E310-4C85-B112-C90574BF6D2D}"/>
              </a:ext>
            </a:extLst>
          </p:cNvPr>
          <p:cNvSpPr/>
          <p:nvPr userDrawn="1"/>
        </p:nvSpPr>
        <p:spPr>
          <a:xfrm>
            <a:off x="10650537" y="-572991"/>
            <a:ext cx="2371725" cy="2371725"/>
          </a:xfrm>
          <a:prstGeom prst="ellipse">
            <a:avLst/>
          </a:prstGeom>
          <a:solidFill>
            <a:srgbClr val="FB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12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A44AC-1031-49FA-B4AF-43F2E433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B434"/>
                </a:solidFill>
                <a:latin typeface="Multiround Pro" pitchFamily="5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F8EAE-F2D3-4E30-9DDB-93CA065F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latin typeface="Montserrat" pitchFamily="2" charset="-52"/>
              </a:defRPr>
            </a:lvl1pPr>
            <a:lvl2pPr>
              <a:lnSpc>
                <a:spcPct val="150000"/>
              </a:lnSpc>
              <a:defRPr>
                <a:latin typeface="Montserrat" pitchFamily="2" charset="-52"/>
              </a:defRPr>
            </a:lvl2pPr>
            <a:lvl3pPr>
              <a:lnSpc>
                <a:spcPct val="150000"/>
              </a:lnSpc>
              <a:defRPr>
                <a:latin typeface="Montserrat" pitchFamily="2" charset="-52"/>
              </a:defRPr>
            </a:lvl3pPr>
            <a:lvl4pPr>
              <a:lnSpc>
                <a:spcPct val="150000"/>
              </a:lnSpc>
              <a:defRPr>
                <a:latin typeface="Montserrat" pitchFamily="2" charset="-52"/>
              </a:defRPr>
            </a:lvl4pPr>
            <a:lvl5pPr>
              <a:lnSpc>
                <a:spcPct val="150000"/>
              </a:lnSpc>
              <a:defRPr>
                <a:latin typeface="Montserrat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73650-0DB1-4EEF-87FD-B8CD31A4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-52"/>
              </a:defRPr>
            </a:lvl1pPr>
          </a:lstStyle>
          <a:p>
            <a:fld id="{12F8C6E2-4030-4AEF-8D7D-2D2C13282CDD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067E6-796A-4EC8-BD9B-F4452619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-52"/>
              </a:defRPr>
            </a:lvl1pPr>
          </a:lstStyle>
          <a:p>
            <a:fld id="{230AD0B4-8C72-41B9-9D03-14E262B7EC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98990A-560D-4D91-BA35-177A5449D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2165"/>
            <a:ext cx="2185989" cy="4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68FE-D7D9-48C7-A1E2-CD7858C4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18FEA-F795-463F-8011-9DE8AFDEA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ECEAEA-7867-4436-AC0A-2B6EE9CEC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AD37B-4EEB-422B-8772-ED85C3B2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C6E2-4030-4AEF-8D7D-2D2C13282CD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821477-0030-436B-8C88-AB7179FA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0B4-8C72-41B9-9D03-14E262B7EC7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52959-297A-45CA-AE71-42D6EA9B9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2165"/>
            <a:ext cx="2185989" cy="4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4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66F94-5E69-410C-A097-37765D0C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B434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4D187C-4174-491D-9F07-95DDE6B2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C6E2-4030-4AEF-8D7D-2D2C13282CD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089E9B-CC11-434C-9D85-0B26A7EE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0B4-8C72-41B9-9D03-14E262B7EC76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76C433-C570-45F8-8366-5F45A166F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2165"/>
            <a:ext cx="2185989" cy="4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89DC93-A24E-4255-9F99-8E8C8432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C6E2-4030-4AEF-8D7D-2D2C13282CD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17D8D8-0214-4C2A-A5DB-8A50CD7E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0B4-8C72-41B9-9D03-14E262B7EC76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06B7B-80B3-4B3A-B074-89D7E0814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2165"/>
            <a:ext cx="2185989" cy="4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EAF7D-D19C-47C9-BD7A-403BDFE1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>
                <a:solidFill>
                  <a:srgbClr val="FBB43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D7D24-491A-44FB-91B9-7B215F9D7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657DED-A736-4859-94C3-98A5B3472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18C5C4-E66E-4709-89B4-7D45FCA2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C6E2-4030-4AEF-8D7D-2D2C13282CD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9082A-E807-44C7-888A-C250025A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0B4-8C72-41B9-9D03-14E262B7EC7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161DB6-AAC2-4204-AF08-B115AEE64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2165"/>
            <a:ext cx="2185989" cy="4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A5A0E-828E-4AF9-BBAE-FA00C5F2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7A8F9-B8C6-4345-8059-834FB1CD6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A9954-06C6-45D5-9DFB-66F240E17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73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12F8C6E2-4030-4AEF-8D7D-2D2C13282CDD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CC1BF-B7F2-4738-9F3C-AF60C669B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230AD0B4-8C72-41B9-9D03-14E262B7E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BB434"/>
          </a:solidFill>
          <a:latin typeface="Multiround Pr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4C1B1-F914-44C7-A7A9-5C8ECD8EF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Зеленая мастерская</a:t>
            </a:r>
            <a:br>
              <a:rPr lang="ru-RU" dirty="0"/>
            </a:br>
            <a:r>
              <a:rPr lang="ru-RU" dirty="0">
                <a:solidFill>
                  <a:srgbClr val="00B050"/>
                </a:solidFill>
              </a:rPr>
              <a:t>Вертикальные сады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60F12-49E0-4FB4-9D99-AFF08CAD9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7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4C1B1-F914-44C7-A7A9-5C8ECD8EF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60F12-49E0-4FB4-9D99-AFF08CAD9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624" y="4079710"/>
            <a:ext cx="9144000" cy="12414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393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04327-BA78-4E43-A799-AE22D730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399A86-26AF-47EE-9305-AB36E9C1B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916" y="1106905"/>
            <a:ext cx="4423109" cy="447574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Разработка и создание вертикальных садов, автоматизация на </a:t>
            </a:r>
            <a:r>
              <a:rPr lang="ru-RU" b="1" dirty="0" err="1"/>
              <a:t>Ардуино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которая может создать комфортные условия в классе.  </a:t>
            </a:r>
            <a:r>
              <a:rPr lang="ru-RU" b="0" i="0" dirty="0">
                <a:solidFill>
                  <a:srgbClr val="212529"/>
                </a:solidFill>
                <a:effectLst/>
              </a:rPr>
              <a:t>Зеленые стены могут преобразовать внутреннее пространство и создать неповторимую красоту.</a:t>
            </a:r>
            <a:endParaRPr lang="en-US" b="0" i="0" dirty="0">
              <a:solidFill>
                <a:srgbClr val="212529"/>
              </a:solidFill>
              <a:effectLst/>
            </a:endParaRPr>
          </a:p>
          <a:p>
            <a:br>
              <a:rPr lang="ru-RU" dirty="0"/>
            </a:br>
            <a:r>
              <a:rPr lang="ru-RU" dirty="0"/>
              <a:t>Создание единой экосистемы, объединяющая различные слои населения через пересечение интересов по созданию зелёных пространств на базе технологии вертикального озеленения на модулях системы самостоятельного полива.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D30B41-ABC2-4290-A176-B0CD83D11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62" y="953502"/>
            <a:ext cx="6096000" cy="4629150"/>
          </a:xfrm>
        </p:spPr>
      </p:pic>
    </p:spTree>
    <p:extLst>
      <p:ext uri="{BB962C8B-B14F-4D97-AF65-F5344CB8AC3E}">
        <p14:creationId xmlns:p14="http://schemas.microsoft.com/office/powerpoint/2010/main" val="3144818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04327-BA78-4E43-A799-AE22D730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для достижения цели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399A86-26AF-47EE-9305-AB36E9C1B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0497" y="1866900"/>
            <a:ext cx="6951662" cy="3811588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ru-RU" b="0" i="0" dirty="0">
                <a:solidFill>
                  <a:srgbClr val="212529"/>
                </a:solidFill>
                <a:effectLst/>
              </a:rPr>
              <a:t>1) </a:t>
            </a:r>
            <a:r>
              <a:rPr lang="ru-RU" dirty="0"/>
              <a:t>Разработка авторской технологии вертикального озеленения на модулях редкого полива, </a:t>
            </a:r>
            <a:r>
              <a:rPr lang="ru-RU" dirty="0">
                <a:solidFill>
                  <a:srgbClr val="212529"/>
                </a:solidFill>
              </a:rPr>
              <a:t>разработка чертежей и выбор необходимого оборудования, установка </a:t>
            </a:r>
            <a:r>
              <a:rPr lang="ru-RU" b="0" i="0" dirty="0">
                <a:solidFill>
                  <a:srgbClr val="212529"/>
                </a:solidFill>
                <a:effectLst/>
              </a:rPr>
              <a:t>влажности и температурные условия;</a:t>
            </a:r>
          </a:p>
          <a:p>
            <a:pPr algn="l" fontAlgn="base"/>
            <a:r>
              <a:rPr lang="ru-RU" b="0" i="0" dirty="0">
                <a:solidFill>
                  <a:srgbClr val="212529"/>
                </a:solidFill>
                <a:effectLst/>
              </a:rPr>
              <a:t>2) Определение расположения </a:t>
            </a:r>
            <a:r>
              <a:rPr lang="ru-RU" b="0" i="0" dirty="0" err="1">
                <a:solidFill>
                  <a:srgbClr val="212529"/>
                </a:solidFill>
                <a:effectLst/>
              </a:rPr>
              <a:t>фитостены</a:t>
            </a:r>
            <a:r>
              <a:rPr lang="ru-RU" b="0" i="0" dirty="0">
                <a:solidFill>
                  <a:srgbClr val="212529"/>
                </a:solidFill>
                <a:effectLst/>
              </a:rPr>
              <a:t> в помещении (в дальнейшем в школах) </a:t>
            </a:r>
          </a:p>
          <a:p>
            <a:pPr algn="l" fontAlgn="base"/>
            <a:r>
              <a:rPr lang="ru-RU" b="0" i="0" dirty="0">
                <a:solidFill>
                  <a:srgbClr val="212529"/>
                </a:solidFill>
                <a:effectLst/>
              </a:rPr>
              <a:t>3) Разработка подвод воды;</a:t>
            </a:r>
          </a:p>
          <a:p>
            <a:pPr algn="l" fontAlgn="base"/>
            <a:r>
              <a:rPr lang="ru-RU" b="0" i="0" dirty="0">
                <a:solidFill>
                  <a:srgbClr val="212529"/>
                </a:solidFill>
                <a:effectLst/>
              </a:rPr>
              <a:t>4) Определение вид </a:t>
            </a:r>
            <a:r>
              <a:rPr lang="ru-RU" b="0" i="0" dirty="0" err="1">
                <a:solidFill>
                  <a:srgbClr val="212529"/>
                </a:solidFill>
                <a:effectLst/>
              </a:rPr>
              <a:t>фитомодулей</a:t>
            </a:r>
            <a:endParaRPr lang="ru-RU" dirty="0">
              <a:solidFill>
                <a:srgbClr val="212529"/>
              </a:solidFill>
            </a:endParaRPr>
          </a:p>
          <a:p>
            <a:pPr algn="l" fontAlgn="base"/>
            <a:r>
              <a:rPr lang="ru-RU" b="0" i="0" dirty="0">
                <a:solidFill>
                  <a:srgbClr val="212529"/>
                </a:solidFill>
                <a:effectLst/>
              </a:rPr>
              <a:t>5) Прививать экологическое воспитание</a:t>
            </a:r>
          </a:p>
          <a:p>
            <a:pPr algn="l" fontAlgn="base"/>
            <a:r>
              <a:rPr lang="ru-RU" dirty="0">
                <a:solidFill>
                  <a:srgbClr val="212529"/>
                </a:solidFill>
              </a:rPr>
              <a:t>6) Создать садовую терапию</a:t>
            </a:r>
          </a:p>
          <a:p>
            <a:pPr algn="l" fontAlgn="base"/>
            <a:r>
              <a:rPr lang="ru-RU" b="0" i="0" dirty="0">
                <a:solidFill>
                  <a:srgbClr val="212529"/>
                </a:solidFill>
                <a:effectLst/>
              </a:rPr>
              <a:t>7) Использовать инновационную технологию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B991B1A-D6EF-4191-887C-B5321C323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95" y="151606"/>
            <a:ext cx="4974208" cy="381158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49AE43-B742-4B8A-9B9D-836F31BCA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21" y="3248283"/>
            <a:ext cx="2195074" cy="31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1FFB7-48AD-4187-8FA4-4E7024CB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29" y="344889"/>
            <a:ext cx="10515600" cy="1325563"/>
          </a:xfrm>
        </p:spPr>
        <p:txBody>
          <a:bodyPr/>
          <a:lstStyle/>
          <a:p>
            <a:r>
              <a:rPr lang="ru-RU" dirty="0"/>
              <a:t>Процесс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1C783-702E-4115-9C91-B1191882D2FE}"/>
              </a:ext>
            </a:extLst>
          </p:cNvPr>
          <p:cNvSpPr txBox="1"/>
          <p:nvPr/>
        </p:nvSpPr>
        <p:spPr>
          <a:xfrm>
            <a:off x="5628325" y="4400411"/>
            <a:ext cx="38654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B050"/>
                </a:solidFill>
                <a:effectLst/>
                <a:latin typeface="Montserrat" panose="00000500000000000000" pitchFamily="2" charset="-52"/>
              </a:rPr>
              <a:t>Кроме традиционных растений, в вертикальных садах можно выращивать пряные травы (базилик, петрушка, мелиса, мята), которые создадут не только великолепный, пышный вид, а также удивительный букет пряных ароматов.</a:t>
            </a:r>
            <a:endParaRPr lang="ru-RU" sz="1600" dirty="0">
              <a:solidFill>
                <a:srgbClr val="00B050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D28F03D-90E3-48CA-B611-EC244A4E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3" y="1670453"/>
            <a:ext cx="4662421" cy="36081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sz="3400" dirty="0"/>
              <a:t>Создать чертеж, проектирую зеленую мастерскую под обучающий процесс</a:t>
            </a:r>
          </a:p>
          <a:p>
            <a:pPr marL="0" indent="0">
              <a:buNone/>
            </a:pPr>
            <a:r>
              <a:rPr lang="ru-RU" sz="3400" dirty="0"/>
              <a:t>- Создать под них оборудование</a:t>
            </a:r>
          </a:p>
          <a:p>
            <a:pPr marL="0" indent="0">
              <a:buNone/>
            </a:pPr>
            <a:r>
              <a:rPr lang="ru-RU" sz="3400" dirty="0"/>
              <a:t>- Высаживать растения </a:t>
            </a:r>
          </a:p>
          <a:p>
            <a:pPr marL="0" indent="0">
              <a:buNone/>
            </a:pPr>
            <a:r>
              <a:rPr lang="ru-RU" sz="3400" dirty="0"/>
              <a:t>- Работать над автоматизацией на базе </a:t>
            </a:r>
            <a:r>
              <a:rPr lang="ru-RU" sz="3400" dirty="0" err="1"/>
              <a:t>Ардуино</a:t>
            </a:r>
            <a:endParaRPr lang="ru-RU" sz="3400" dirty="0"/>
          </a:p>
          <a:p>
            <a:pPr marL="0" indent="0">
              <a:buNone/>
            </a:pPr>
            <a:r>
              <a:rPr lang="ru-RU" sz="3400" dirty="0"/>
              <a:t>- Развивать садовую терапию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F74E1E-3EC1-4E25-A754-6729CC909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362"/>
            <a:ext cx="5438276" cy="38498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C84600-872C-4CD2-AB96-D156E0A3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69" y="4131514"/>
            <a:ext cx="1840507" cy="25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22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04327-BA78-4E43-A799-AE22D730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93" y="266131"/>
            <a:ext cx="6951662" cy="1600200"/>
          </a:xfrm>
        </p:spPr>
        <p:txBody>
          <a:bodyPr/>
          <a:lstStyle/>
          <a:p>
            <a:r>
              <a:rPr lang="ru-RU" dirty="0"/>
              <a:t>Что можно получить создавая зеленые мастерские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399A86-26AF-47EE-9305-AB36E9C1B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693" y="1559403"/>
            <a:ext cx="5588307" cy="43500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Создать возможность большего взаимодействия городского человека с природой не только в парковых зонах, но и в жилых помещениях.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Обучать работе с технологией и оборудованием в школе, в учебных центра зеленым технологиям и вертикального озеленения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Продвигать принципы органического земледелия на примере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A976E4B-3557-4411-AFDC-4BB3D5981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44" y="867604"/>
            <a:ext cx="5836523" cy="5122791"/>
          </a:xfrm>
        </p:spPr>
      </p:pic>
    </p:spTree>
    <p:extLst>
      <p:ext uri="{BB962C8B-B14F-4D97-AF65-F5344CB8AC3E}">
        <p14:creationId xmlns:p14="http://schemas.microsoft.com/office/powerpoint/2010/main" val="377691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E2A7D-B883-4B72-8A7E-5F1B078D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69" y="-13648"/>
            <a:ext cx="10515600" cy="1325563"/>
          </a:xfrm>
        </p:spPr>
        <p:txBody>
          <a:bodyPr/>
          <a:lstStyle/>
          <a:p>
            <a:r>
              <a:rPr lang="ru-RU" dirty="0"/>
              <a:t>Какую проблемы решаю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7F32F-E0A2-4EC3-BC28-5F264412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69" y="1117134"/>
            <a:ext cx="6525559" cy="4623732"/>
          </a:xfrm>
        </p:spPr>
        <p:txBody>
          <a:bodyPr numCol="1">
            <a:noAutofit/>
          </a:bodyPr>
          <a:lstStyle/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</a:rPr>
              <a:t>Компенсировать ухудшение состава воздуха. Плотная застройка порой не позволяет разбить в скудном городском пространстве парки с классическими зелеными насаждениями.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</a:rPr>
              <a:t>Зонировать пространства в помещении, используя приемы вертикального озеленения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Увеличивать влажность воздуха, дает ощущение прохлады.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</a:rPr>
              <a:t>Вертикальный сад служит естественным пылевым фильтром и поглощает шум.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</a:rPr>
              <a:t>Вертикальное озеленение стен — один из самых доступных способов украсить уголок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Улучшать микроклимат в помещениях, снижение потребности в кондиционировании воздуха и экономия электроэнергии;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Уменьшать шумовой фон.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ru-RU" sz="1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DAF37F-7C2D-40F5-A1D4-AE0FFC64A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16" y="1203492"/>
            <a:ext cx="3804553" cy="44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E2A7D-B883-4B72-8A7E-5F1B078D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2" y="146760"/>
            <a:ext cx="10515600" cy="1325563"/>
          </a:xfrm>
        </p:spPr>
        <p:txBody>
          <a:bodyPr/>
          <a:lstStyle/>
          <a:p>
            <a:r>
              <a:rPr lang="ru-RU" dirty="0"/>
              <a:t>Миссия и срок реализации 2 месяца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7F32F-E0A2-4EC3-BC28-5F264412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1" y="1351128"/>
            <a:ext cx="10959153" cy="489954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000" dirty="0"/>
              <a:t>Выстраивать схему взаимодействий различных зеленых мастерских на пересечении интересов различных социальных групп. Это способствуем инклюзии и увеличению согласия в обществе.</a:t>
            </a:r>
          </a:p>
          <a:p>
            <a:pPr marL="0" indent="0">
              <a:buNone/>
            </a:pPr>
            <a:r>
              <a:rPr lang="ru-RU" sz="2000" dirty="0"/>
              <a:t>Данная методология строится на базе методов </a:t>
            </a:r>
            <a:r>
              <a:rPr lang="ru-RU" sz="2000" b="1" dirty="0"/>
              <a:t>«Садовой терапии», </a:t>
            </a:r>
            <a:r>
              <a:rPr lang="ru-RU" sz="2000" dirty="0"/>
              <a:t>где хочется находиться, получать знания и наслаждаться атмосферой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B2226F-DD20-42FD-A86A-2185F8B8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5" y="1717964"/>
            <a:ext cx="5932730" cy="45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E2A7D-B883-4B72-8A7E-5F1B078D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Изучение вариантов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630352-95EE-4246-BAAA-97AA2999F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9" y="1496291"/>
            <a:ext cx="10103401" cy="4683561"/>
          </a:xfrm>
        </p:spPr>
      </p:pic>
    </p:spTree>
    <p:extLst>
      <p:ext uri="{BB962C8B-B14F-4D97-AF65-F5344CB8AC3E}">
        <p14:creationId xmlns:p14="http://schemas.microsoft.com/office/powerpoint/2010/main" val="225119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B24A1C-791E-42B0-8635-C0320DDA26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BB434"/>
                </a:solidFill>
                <a:latin typeface="Multiround Pro" pitchFamily="50" charset="0"/>
                <a:ea typeface="+mj-ea"/>
                <a:cs typeface="+mj-cs"/>
              </a:defRPr>
            </a:lvl1pPr>
          </a:lstStyle>
          <a:p>
            <a:r>
              <a:rPr lang="ru-RU" dirty="0"/>
              <a:t>Изучение аналогов на рынке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C29FE9-19BD-4256-95DB-7DA808C6B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77" y="1401113"/>
            <a:ext cx="5495498" cy="482841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A026C66-AD49-4A44-9772-F029D6970227}"/>
              </a:ext>
            </a:extLst>
          </p:cNvPr>
          <p:cNvSpPr txBox="1">
            <a:spLocks/>
          </p:cNvSpPr>
          <p:nvPr/>
        </p:nvSpPr>
        <p:spPr>
          <a:xfrm>
            <a:off x="253621" y="1327813"/>
            <a:ext cx="521789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BB434"/>
                </a:solidFill>
                <a:latin typeface="Multiround Pro" pitchFamily="50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9CA97-68FF-4E83-A0FD-2D22869AAC15}"/>
              </a:ext>
            </a:extLst>
          </p:cNvPr>
          <p:cNvSpPr txBox="1"/>
          <p:nvPr/>
        </p:nvSpPr>
        <p:spPr>
          <a:xfrm>
            <a:off x="338439" y="1559063"/>
            <a:ext cx="3339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Плюсы: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>1. Приедут установят сами</a:t>
            </a:r>
          </a:p>
          <a:p>
            <a:r>
              <a:rPr lang="ru-RU" dirty="0">
                <a:latin typeface="Montserrat" panose="00000500000000000000" pitchFamily="2" charset="-52"/>
              </a:rPr>
              <a:t>2. Красиво</a:t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EF660-F67E-4705-B41B-5190CF9AE2A6}"/>
              </a:ext>
            </a:extLst>
          </p:cNvPr>
          <p:cNvSpPr txBox="1"/>
          <p:nvPr/>
        </p:nvSpPr>
        <p:spPr>
          <a:xfrm>
            <a:off x="338439" y="3221444"/>
            <a:ext cx="486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Минусы</a:t>
            </a:r>
          </a:p>
          <a:p>
            <a:r>
              <a:rPr lang="ru-RU" dirty="0">
                <a:latin typeface="Montserrat" panose="00000500000000000000" pitchFamily="2" charset="-52"/>
              </a:rPr>
              <a:t>1. Не понятная система автоматизации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>2. Ежемесячное обслуживание</a:t>
            </a:r>
          </a:p>
          <a:p>
            <a:r>
              <a:rPr lang="ru-RU" dirty="0">
                <a:latin typeface="Montserrat" panose="00000500000000000000" pitchFamily="2" charset="-52"/>
              </a:rPr>
              <a:t>3. Не сделано своими руками</a:t>
            </a:r>
          </a:p>
        </p:txBody>
      </p:sp>
    </p:spTree>
    <p:extLst>
      <p:ext uri="{BB962C8B-B14F-4D97-AF65-F5344CB8AC3E}">
        <p14:creationId xmlns:p14="http://schemas.microsoft.com/office/powerpoint/2010/main" val="1160593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417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Multiround Pro</vt:lpstr>
      <vt:lpstr>Roboto</vt:lpstr>
      <vt:lpstr>Montserrat</vt:lpstr>
      <vt:lpstr>Arial</vt:lpstr>
      <vt:lpstr>Тема Office</vt:lpstr>
      <vt:lpstr>Зеленая мастерская Вертикальные сады</vt:lpstr>
      <vt:lpstr>Цель работы</vt:lpstr>
      <vt:lpstr>Задачи для достижения цели</vt:lpstr>
      <vt:lpstr>Процесс работы</vt:lpstr>
      <vt:lpstr>Что можно получить создавая зеленые мастерские</vt:lpstr>
      <vt:lpstr>Какую проблемы решаю</vt:lpstr>
      <vt:lpstr>Миссия и срок реализации 2 месяца </vt:lpstr>
      <vt:lpstr>Изучение вариантов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Кофемашинка</dc:title>
  <dc:creator>Илья Крайнов</dc:creator>
  <cp:lastModifiedBy>USER</cp:lastModifiedBy>
  <cp:revision>30</cp:revision>
  <dcterms:created xsi:type="dcterms:W3CDTF">2024-03-14T12:20:11Z</dcterms:created>
  <dcterms:modified xsi:type="dcterms:W3CDTF">2025-02-13T18:28:35Z</dcterms:modified>
</cp:coreProperties>
</file>