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2" r:id="rId2"/>
    <p:sldId id="263" r:id="rId3"/>
    <p:sldId id="282" r:id="rId4"/>
    <p:sldId id="283" r:id="rId5"/>
    <p:sldId id="285" r:id="rId6"/>
    <p:sldId id="286" r:id="rId7"/>
    <p:sldId id="279" r:id="rId8"/>
    <p:sldId id="280" r:id="rId9"/>
    <p:sldId id="281" r:id="rId10"/>
    <p:sldId id="287" r:id="rId11"/>
    <p:sldId id="266" r:id="rId12"/>
    <p:sldId id="265" r:id="rId13"/>
    <p:sldId id="267" r:id="rId14"/>
    <p:sldId id="256" r:id="rId15"/>
    <p:sldId id="257" r:id="rId16"/>
    <p:sldId id="259" r:id="rId17"/>
    <p:sldId id="268" r:id="rId18"/>
    <p:sldId id="269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65B0"/>
    <a:srgbClr val="00355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-26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40FFC2-50BA-4412-83FC-0CF9DE84ACB8}" type="datetimeFigureOut">
              <a:rPr lang="ru-RU" smtClean="0"/>
              <a:pPr/>
              <a:t>04.09.2024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15B3F5-B78D-43B0-B2BA-A8DAC21C990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7C037-22F8-4765-AEDF-5F9E86E7E38D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95003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7C037-22F8-4765-AEDF-5F9E86E7E38D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15902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7C037-22F8-4765-AEDF-5F9E86E7E38D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759804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7C037-22F8-4765-AEDF-5F9E86E7E38D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585324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7C037-22F8-4765-AEDF-5F9E86E7E38D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77458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B9A2CFA-8C26-4F56-86F1-7EB8C501A0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F1E999C3-DB13-491C-B93D-F55314CE8F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8930815-3996-444A-AFFC-55C3B38BF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EDC33-2607-48F4-90FA-BE67D2878354}" type="datetimeFigureOut">
              <a:rPr lang="ru-RU" smtClean="0"/>
              <a:pPr/>
              <a:t>04.09.2024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54A5E84-42C7-443F-9E58-B13A1D68B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3BA8246-D837-4B0C-873F-7799DF2CB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C8EA-648F-49EB-A860-0506311E1E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90418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D1B3668-71DF-4307-82A5-81D8229A9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0E704316-D234-41C6-9EC7-74FF418A20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3D715B5-6000-4458-8E41-A09D0A182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EDC33-2607-48F4-90FA-BE67D2878354}" type="datetimeFigureOut">
              <a:rPr lang="ru-RU" smtClean="0"/>
              <a:pPr/>
              <a:t>04.09.2024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FD1124A-A249-4049-ADE3-AD5180364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42E1946-889E-46DC-9C90-7B3935D7C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C8EA-648F-49EB-A860-0506311E1E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87320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CB6EAE42-2920-4597-9603-DB0BEAC34A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CFAB0FC3-2265-42A7-9FF4-C2C0C12742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4F9F7C0-8B98-49BB-9782-B9B91F26E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EDC33-2607-48F4-90FA-BE67D2878354}" type="datetimeFigureOut">
              <a:rPr lang="ru-RU" smtClean="0"/>
              <a:pPr/>
              <a:t>04.09.2024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BF7FE2D-A427-48E4-9F38-6B1973267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C7B7F68-4246-4FEA-A745-A4EEB906A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C8EA-648F-49EB-A860-0506311E1E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138598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9/4/2024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38736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76D4423-15F5-48C8-8CBF-7CC5C6D9E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19BB5D0-7438-4B43-935E-59724A30CA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53B3FF8-D1A2-46B8-99E8-40F6E53E5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EDC33-2607-48F4-90FA-BE67D2878354}" type="datetimeFigureOut">
              <a:rPr lang="ru-RU" smtClean="0"/>
              <a:pPr/>
              <a:t>04.09.2024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B35F091-D9C0-470C-9496-64563DF90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F292B97-E684-45ED-9CC4-1944CD32E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C8EA-648F-49EB-A860-0506311E1E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10960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652B340-2B4C-47D4-96E5-B98E44519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F1B16A8-749F-4311-B7DF-5342813522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208C2A1-26D8-4758-8942-707FE02EB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EDC33-2607-48F4-90FA-BE67D2878354}" type="datetimeFigureOut">
              <a:rPr lang="ru-RU" smtClean="0"/>
              <a:pPr/>
              <a:t>04.09.2024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4779EF2-A98E-40C7-B11A-2FBDBC106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1F0B7CB-F249-4A85-A1D8-8F904F4E5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C8EA-648F-49EB-A860-0506311E1E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2864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8A7A361-9D77-4ADC-A5A9-32A2FA5ED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24A0EEF-F0A4-40D5-A25E-9B77F406D6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41EBF5E7-95C5-4A53-8F67-73F5BF7B5F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A5FE579-BC7E-4903-9593-81E0FFC9D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EDC33-2607-48F4-90FA-BE67D2878354}" type="datetimeFigureOut">
              <a:rPr lang="ru-RU" smtClean="0"/>
              <a:pPr/>
              <a:t>04.09.2024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89940CC-52BA-42A1-B808-65EDF3946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BFEECCF-A194-42DB-8943-053CF71FA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C8EA-648F-49EB-A860-0506311E1E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93357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7B5F97D-DC99-46CE-AFAE-B59701A3E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176AC33-B31A-4509-9F27-8DF7F96AB5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E78EBDAF-2580-4CFA-B6FD-3121813985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2EEDA4FE-0357-4C74-A09C-9A5515EAEA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17FAA38A-983D-4B15-8B21-0676106D1C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D2D8675F-B4D8-443F-8A20-4E485A63D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EDC33-2607-48F4-90FA-BE67D2878354}" type="datetimeFigureOut">
              <a:rPr lang="ru-RU" smtClean="0"/>
              <a:pPr/>
              <a:t>04.09.2024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726865AE-FC9F-4F60-A8CD-EEC1268A8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88FD0601-6692-49CA-89AA-35FAC7F65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C8EA-648F-49EB-A860-0506311E1E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7265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1AD8E00-4035-4C28-A80F-73CA02660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EAB4E04D-59DA-4E59-95EE-412DE95F9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EDC33-2607-48F4-90FA-BE67D2878354}" type="datetimeFigureOut">
              <a:rPr lang="ru-RU" smtClean="0"/>
              <a:pPr/>
              <a:t>04.09.2024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90CD5C6F-6E5A-4505-88B5-CC3EC4E17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32B85FA1-C33B-40F2-B00F-09C34EDAC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C8EA-648F-49EB-A860-0506311E1E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38418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8A550BC1-C951-455E-9A1C-40DA49BEC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EDC33-2607-48F4-90FA-BE67D2878354}" type="datetimeFigureOut">
              <a:rPr lang="ru-RU" smtClean="0"/>
              <a:pPr/>
              <a:t>04.09.2024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FA090954-53BB-4853-85C1-1627E72C3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ECC813B1-3EC8-41F6-BD4D-C2E66A8C4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C8EA-648F-49EB-A860-0506311E1E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37391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B14E7F5-4910-459D-8E5B-81D681567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C4223EC-B010-4C15-AACD-F36E404B41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09941F5-89B3-4233-8684-DE57C915BE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D500DCB-16F7-4C37-955D-A491E978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EDC33-2607-48F4-90FA-BE67D2878354}" type="datetimeFigureOut">
              <a:rPr lang="ru-RU" smtClean="0"/>
              <a:pPr/>
              <a:t>04.09.2024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1B3A74A-95D4-4A11-A4F2-3FD28B089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E7203D8-15BA-4D38-A650-DA3AC78DD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C8EA-648F-49EB-A860-0506311E1E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86135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94F1019-8804-4E44-AF3E-530F9EAE6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2F589ACE-E2AE-44BC-873F-1774FF7E68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D0E795C4-3063-42FB-9543-7B95D9547F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64E1332-0BF8-4AD4-970B-CCB42CFBE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EDC33-2607-48F4-90FA-BE67D2878354}" type="datetimeFigureOut">
              <a:rPr lang="ru-RU" smtClean="0"/>
              <a:pPr/>
              <a:t>04.09.2024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E75B57A-72D5-4670-81F8-7A17367E1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0312F63-5F59-456C-8207-0548F4141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C8EA-648F-49EB-A860-0506311E1E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9264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BFBBF39-AD10-4588-AAF6-9C9EE140C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EA43DFC-B23F-4AD2-8680-D431411ED1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259A09E-BF7A-44DE-B18F-49EF982E54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EDC33-2607-48F4-90FA-BE67D2878354}" type="datetimeFigureOut">
              <a:rPr lang="ru-RU" smtClean="0"/>
              <a:pPr/>
              <a:t>04.09.2024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3E0C894-4616-47A1-BF20-E8119B7912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770DA47-4CE8-4039-BFB1-1533F48ECD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BC8EA-648F-49EB-A860-0506311E1E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16250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minsport.samregion.ru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45.png"/><Relationship Id="rId4" Type="http://schemas.openxmlformats.org/officeDocument/2006/relationships/image" Target="../media/image4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image" Target="../media/image1.jpe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1048FEB8-0FD7-47EF-BC9C-F08A9C3146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6DFBF94B-852C-44EB-A88D-5CDA7B3529A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5974" y="0"/>
            <a:ext cx="11900050" cy="9524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5759" y="1861847"/>
            <a:ext cx="11303306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Женщины за здоровое общество</a:t>
            </a:r>
          </a:p>
          <a:p>
            <a:pPr algn="ctr"/>
            <a:endParaRPr lang="ru-RU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Latha" pitchFamily="34" charset="0"/>
              </a:rPr>
              <a:t>Комплексное профилактическое сопровождение граждан старшего возраста.</a:t>
            </a:r>
          </a:p>
          <a:p>
            <a:pPr algn="ctr"/>
            <a:endParaRPr lang="ru-RU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u="sng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поддержке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Самарской областной Федерации  бокса и спортивного клуба единоборств «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Пересвет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 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регионального отделения ООО «Союз пенсионеров России» по Самарской области</a:t>
            </a:r>
          </a:p>
          <a:p>
            <a:pPr algn="ctr"/>
            <a:endParaRPr lang="ru-RU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u="sng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Руководитель проекта:</a:t>
            </a:r>
          </a:p>
          <a:p>
            <a:pPr algn="ctr"/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Главный врач ГБУЗ «Самарская областная клиническая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гериатрическая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больница»,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к.м.н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главный гериатр по г.о. Самара   Дмитриева М.С.</a:t>
            </a:r>
          </a:p>
        </p:txBody>
      </p:sp>
    </p:spTree>
    <p:extLst>
      <p:ext uri="{BB962C8B-B14F-4D97-AF65-F5344CB8AC3E}">
        <p14:creationId xmlns:p14="http://schemas.microsoft.com/office/powerpoint/2010/main" xmlns="" val="38357343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1048FEB8-0FD7-47EF-BC9C-F08A9C3146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TextBox 5"/>
          <p:cNvSpPr txBox="1"/>
          <p:nvPr/>
        </p:nvSpPr>
        <p:spPr>
          <a:xfrm>
            <a:off x="451692" y="2148289"/>
            <a:ext cx="1103890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 спортивной составляющей проекта:</a:t>
            </a:r>
          </a:p>
          <a:p>
            <a:pPr algn="just"/>
            <a:endParaRPr lang="ru-RU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Организация занятий боксом для лиц 60+. Бокс не является традиционным видом спорта, который ассоциируется с пожилым возрастом. Но это и мотивирует людей заинтересоваться и попробовать свои силы в данной категории.</a:t>
            </a:r>
          </a:p>
          <a:p>
            <a:pPr algn="just"/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 Движения «Серебряный бокс» направлен на сбережение здоровья людей старшего возраста и увеличение периода продолжительности их здоровой и активной  жизни.</a:t>
            </a:r>
          </a:p>
          <a:p>
            <a:pPr algn="just"/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Занятия не свойственным для пожилого человека видом спорта, ведет к изменению гормонального фона и как следствие к  уменьшению депрессии, улучшению когнитивных функций. </a:t>
            </a:r>
          </a:p>
          <a:p>
            <a:pPr algn="just"/>
            <a:endParaRPr lang="ru-RU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Кроме того, люди серебряного возраста  познают свои  индивидуальные особенности, приобретают компетенций в физкультурно-оздоровительной сфере. Формирование положительного примера в группе лиц старше трудоспособного возраста и трансляция опыта ведения здорового образа жизни людям среднего возраста, и как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следствие,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дальнейшем увеличение продолжительности жизни в данной возрастной группе.</a:t>
            </a:r>
          </a:p>
          <a:p>
            <a:pPr algn="just"/>
            <a:endParaRPr lang="ru-RU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DFBF94B-852C-44EB-A88D-5CDA7B3529A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5974" y="0"/>
            <a:ext cx="11900050" cy="95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357343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1048FEB8-0FD7-47EF-BC9C-F08A9C3146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4" name="TextBox 3"/>
          <p:cNvSpPr txBox="1"/>
          <p:nvPr/>
        </p:nvSpPr>
        <p:spPr>
          <a:xfrm flipH="1">
            <a:off x="440671" y="1233889"/>
            <a:ext cx="10972801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Целевая аудитория: 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пожилые люди старше 60 лет, как мужчины так и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женщины,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хорошей физической форме, приверженные к спорту, но желающие попробовать что - то более активное,  как с точки зрения физической нагрузки, так и с точки зрения динамики занятий, свойственных молодому поколению. </a:t>
            </a:r>
          </a:p>
        </p:txBody>
      </p:sp>
      <p:pic>
        <p:nvPicPr>
          <p:cNvPr id="1026" name="Picture 2" descr="C:\Users\Svetlana\AppData\Local\Microsoft\Windows\Temporary Internet Files\Content.Outlook\6JAB6A4V\1721133813480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36160" y="3284984"/>
            <a:ext cx="4098276" cy="3084723"/>
          </a:xfrm>
          <a:prstGeom prst="rect">
            <a:avLst/>
          </a:prstGeom>
          <a:noFill/>
        </p:spPr>
      </p:pic>
      <p:pic>
        <p:nvPicPr>
          <p:cNvPr id="3" name="Picture 2" descr="C:\Users\Svetlana\Downloads\1721133813508v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368" y="3356992"/>
            <a:ext cx="4109273" cy="3130894"/>
          </a:xfrm>
          <a:prstGeom prst="rect">
            <a:avLst/>
          </a:prstGeom>
          <a:noFill/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DFBF94B-852C-44EB-A88D-5CDA7B3529AA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5974" y="0"/>
            <a:ext cx="11900050" cy="95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357343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1048FEB8-0FD7-47EF-BC9C-F08A9C3146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4" name="TextBox 3"/>
          <p:cNvSpPr txBox="1"/>
          <p:nvPr/>
        </p:nvSpPr>
        <p:spPr>
          <a:xfrm>
            <a:off x="275422" y="1311008"/>
            <a:ext cx="11633812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Планируемые результаты:</a:t>
            </a:r>
          </a:p>
          <a:p>
            <a:pPr algn="just">
              <a:lnSpc>
                <a:spcPct val="150000"/>
              </a:lnSpc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1) Формирование положительного примера в группе лиц старше трудоспособного возраста, которое в Самарской области составляет 791384 чел,  путем активного освещения на телевидение и в социальных сетях. </a:t>
            </a:r>
          </a:p>
          <a:p>
            <a:pPr algn="just">
              <a:lnSpc>
                <a:spcPct val="150000"/>
              </a:lnSpc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2) Трансляция опыта ведения здорового образа жизни людям среднего возраста (45-59л.) мотивирует их к занятиям спортом настоящее время. Кроме того, данная возрастная группа видит перспективу активного и здорового старения в будущем.</a:t>
            </a:r>
          </a:p>
          <a:p>
            <a:pPr algn="just">
              <a:lnSpc>
                <a:spcPct val="150000"/>
              </a:lnSpc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3) Укрепление межведомственного взаимодействия между Министерством здравоохранения Самарской области,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Минсоцдемографии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Самарской области, Министерство спорта Самарской области, с целью совершенствования совместной работы во благо лиц Серебряного возраста.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  <a:hlinkClick r:id="rId3"/>
            </a:endParaRPr>
          </a:p>
          <a:p>
            <a:endParaRPr lang="ru-RU" b="1" dirty="0"/>
          </a:p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DFBF94B-852C-44EB-A88D-5CDA7B3529A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5974" y="0"/>
            <a:ext cx="11900050" cy="95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357343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1048FEB8-0FD7-47EF-BC9C-F08A9C3146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4" name="TextBox 3"/>
          <p:cNvSpPr txBox="1"/>
          <p:nvPr/>
        </p:nvSpPr>
        <p:spPr>
          <a:xfrm>
            <a:off x="263352" y="692696"/>
            <a:ext cx="11633812" cy="549381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Этапы реализации:</a:t>
            </a:r>
          </a:p>
          <a:p>
            <a:pPr marL="342900" indent="-342900" algn="just">
              <a:lnSpc>
                <a:spcPct val="150000"/>
              </a:lnSpc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1) Предварительная информационная подготовка путем освещения проекта идеи в СМИ.</a:t>
            </a:r>
          </a:p>
          <a:p>
            <a:pPr marL="342900" indent="-342900" algn="just">
              <a:lnSpc>
                <a:spcPct val="150000"/>
              </a:lnSpc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2) Организационно  - информационное совещание с привлечением заинтересованных представителей: Министерством здравоохранения Самарской области,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Минсоцдемографии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Самарской области, Министерство спорта Самарской области. </a:t>
            </a:r>
          </a:p>
          <a:p>
            <a:pPr marL="342900" indent="-342900" algn="just">
              <a:lnSpc>
                <a:spcPct val="150000"/>
              </a:lnSpc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3) Презентация проекта пожилым людям (находящихся на социальном обслуживании в КЦСОН) с участием известных в области чемпионов по боксу  и тренеров.</a:t>
            </a:r>
          </a:p>
          <a:p>
            <a:pPr algn="just">
              <a:lnSpc>
                <a:spcPct val="150000"/>
              </a:lnSpc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4) Набор первоначальной группы 10-15 чел. Организация телеграмм канала.</a:t>
            </a:r>
          </a:p>
          <a:p>
            <a:pPr algn="just">
              <a:lnSpc>
                <a:spcPct val="150000"/>
              </a:lnSpc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5) Начало занятий с организованной  группой.</a:t>
            </a:r>
          </a:p>
          <a:p>
            <a:pPr algn="just">
              <a:lnSpc>
                <a:spcPct val="150000"/>
              </a:lnSpc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6) Активное освещение в социальных сетях и организация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TV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передач.</a:t>
            </a:r>
          </a:p>
          <a:p>
            <a:pPr algn="just">
              <a:lnSpc>
                <a:spcPct val="150000"/>
              </a:lnSpc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7) Создание аналогичных групп  в городах области (Тольятти, Сызрань, Новокуйбышевск, Чапаевск.)</a:t>
            </a:r>
          </a:p>
          <a:p>
            <a:pPr algn="just">
              <a:lnSpc>
                <a:spcPct val="150000"/>
              </a:lnSpc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8) Проведение областных соревнований.</a:t>
            </a:r>
          </a:p>
          <a:p>
            <a:pPr algn="just">
              <a:lnSpc>
                <a:spcPct val="150000"/>
              </a:lnSpc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9) Участие в выездных мероприятий в рамках программы  «Активное  долголетие».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DFBF94B-852C-44EB-A88D-5CDA7B3529A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5974" y="0"/>
            <a:ext cx="11900050" cy="95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357343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1048FEB8-0FD7-47EF-BC9C-F08A9C3146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ACFA0223-E169-40EE-97C4-7F29CDD2B3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19730" y="1594593"/>
            <a:ext cx="3994953" cy="224716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7D62CDBD-18DE-40E2-AE46-0282218689C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15789" y="1678254"/>
            <a:ext cx="3976211" cy="223661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E849B63C-9B81-460E-A8D7-8C421B65BC3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627644"/>
            <a:ext cx="3976211" cy="223661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3557" y="4318612"/>
            <a:ext cx="113363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Предварительная информационная подготовка путем освещения в СМИ.</a:t>
            </a:r>
          </a:p>
          <a:p>
            <a:pPr algn="ctr"/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рамках базовых занятий с пациентами, у которых имеются противопоказания к занятиям, проводится лекция и «знакомство с энергетикой боксерских перчаток».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60665" y="1056904"/>
            <a:ext cx="95715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Реализованные этапы внедрения проекта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6DFBF94B-852C-44EB-A88D-5CDA7B3529AA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5974" y="0"/>
            <a:ext cx="11900050" cy="95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357343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1048FEB8-0FD7-47EF-BC9C-F08A9C3146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9E4118D-C80D-4F19-AA51-8D8222A729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03020" y="1734884"/>
            <a:ext cx="4317614" cy="194173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EE6B8B6-E45B-4223-A104-CA645A39543C}"/>
              </a:ext>
            </a:extLst>
          </p:cNvPr>
          <p:cNvSpPr txBox="1"/>
          <p:nvPr/>
        </p:nvSpPr>
        <p:spPr>
          <a:xfrm>
            <a:off x="264405" y="3492347"/>
            <a:ext cx="11501609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endParaRPr lang="ru-RU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Первоначальное организационное совещание с привлечением  чемпиона мира, обладателя кубка мира, трехкратного чемпиона Европы, пятикратного чемпиона Советского Союза - Шишова В.А. </a:t>
            </a:r>
          </a:p>
          <a:p>
            <a:pPr algn="ctr"/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Ответная реакция активных людей пожилого возраста была самая положительная. Многие изъявили желание приступить к занятиям.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2B884A4-6806-4BAC-BCC9-B113A53AFE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723866"/>
            <a:ext cx="4315368" cy="194173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91D09F24-BDB3-449D-AD33-A24512C265A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74386" y="2458584"/>
            <a:ext cx="4315368" cy="58207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69A1DF1A-A87E-4398-B0EE-097D1F0BD51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15579" y="1709958"/>
            <a:ext cx="3580912" cy="1976115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698171" y="1068778"/>
            <a:ext cx="80633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Реализованные этапы внедрения проекта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6DFBF94B-852C-44EB-A88D-5CDA7B3529AA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5974" y="0"/>
            <a:ext cx="11900050" cy="95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203032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Объект 4">
            <a:extLst>
              <a:ext uri="{FF2B5EF4-FFF2-40B4-BE49-F238E27FC236}">
                <a16:creationId xmlns:a16="http://schemas.microsoft.com/office/drawing/2014/main" xmlns="" id="{ABE58EFC-19CA-4D94-8096-7EF91BC71D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EE6B8B6-E45B-4223-A104-CA645A39543C}"/>
              </a:ext>
            </a:extLst>
          </p:cNvPr>
          <p:cNvSpPr txBox="1"/>
          <p:nvPr/>
        </p:nvSpPr>
        <p:spPr>
          <a:xfrm>
            <a:off x="958468" y="5365213"/>
            <a:ext cx="98160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Первая тренировка прошла под руководством заслуженного тренера России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Ланцова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В.А., который воспитал чемпиона Европы и мира, трёхкратного чемпиона России Александра Алексеева, в спортивном клубе единоборств «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Пересвет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1602CF6-79E8-40A7-9435-3F076E8ADE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4281" y="1884435"/>
            <a:ext cx="4095565" cy="307167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10F9D526-0A9C-4D92-9B89-122515F3DE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94122" y="1731936"/>
            <a:ext cx="2243047" cy="3249977"/>
          </a:xfrm>
          <a:prstGeom prst="rect">
            <a:avLst/>
          </a:prstGeom>
        </p:spPr>
      </p:pic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467042" y="1511600"/>
            <a:ext cx="3602516" cy="360251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851946" y="1106776"/>
            <a:ext cx="65593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Реализованные этапы внедрения проекта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6DFBF94B-852C-44EB-A88D-5CDA7B3529AA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5974" y="0"/>
            <a:ext cx="11900050" cy="95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806724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1048FEB8-0FD7-47EF-BC9C-F08A9C3146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1026" name="Picture 2" descr="Y:\Евдокимов Николай\photo_2024-08-09_12-28-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62548" y="1598171"/>
            <a:ext cx="3811977" cy="3727913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541320" y="961901"/>
            <a:ext cx="7065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Международное сотрудничество в 2025 году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86400" y="1484412"/>
            <a:ext cx="67056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2025 году планируется сотрудничество с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Катанийским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университетом (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UNICT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 в лице </a:t>
            </a:r>
          </a:p>
          <a:p>
            <a:r>
              <a:rPr lang="ru-RU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Витторио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Калабрезе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, профессора клинической биохимии президента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ESAAM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Европейская академия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антивозрастной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медицины.</a:t>
            </a:r>
          </a:p>
          <a:p>
            <a:endParaRPr lang="ru-RU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Внедрение природных антиоксидантов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рацион питания спортсменов серебряного возраста с последующим мониторингом их толерантности к физической нагрузке.</a:t>
            </a:r>
          </a:p>
          <a:p>
            <a:endParaRPr lang="ru-RU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Изучение совокупности занятий боксом и применения природных антиоксидантов как превентивный лечебный подход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митохондриальной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медицины.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-108266" y="5380672"/>
            <a:ext cx="761811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Профессор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Витторио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Калабрезе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Доктор медицины,</a:t>
            </a:r>
          </a:p>
          <a:p>
            <a:pPr algn="ctr"/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ПРОФЕССОР КЛИНИЧЕСКОЙ БИОХИМИИ </a:t>
            </a:r>
          </a:p>
          <a:p>
            <a:pPr algn="ctr"/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МЕДИЦИНСКОГО ФАКУЛЬТЕТА, КАТАНИЙСКОГО УНИВЕРСИТЕТА, </a:t>
            </a:r>
          </a:p>
          <a:p>
            <a:pPr algn="ctr"/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КАФЕДРЫ БИОМЕДИЦИНСКИХИ БИОТЕХНОЛОГИЧЕСКИХ НАУК.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6DFBF94B-852C-44EB-A88D-5CDA7B3529A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5974" y="0"/>
            <a:ext cx="11900050" cy="95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489585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1048FEB8-0FD7-47EF-BC9C-F08A9C3146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10" name="TextBox 9"/>
          <p:cNvSpPr txBox="1"/>
          <p:nvPr/>
        </p:nvSpPr>
        <p:spPr>
          <a:xfrm>
            <a:off x="839416" y="2420888"/>
            <a:ext cx="104146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Благодарю за внимание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DFBF94B-852C-44EB-A88D-5CDA7B3529A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5974" y="0"/>
            <a:ext cx="11900050" cy="95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48958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1048FEB8-0FD7-47EF-BC9C-F08A9C3146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TextBox 5"/>
          <p:cNvSpPr txBox="1"/>
          <p:nvPr/>
        </p:nvSpPr>
        <p:spPr>
          <a:xfrm>
            <a:off x="451692" y="1575412"/>
            <a:ext cx="1103890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 проекта:</a:t>
            </a:r>
          </a:p>
          <a:p>
            <a:pPr algn="just"/>
            <a:endParaRPr lang="ru-RU" sz="20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Сбережение здоровья людей старшего возраста. Увеличение продолжительности их 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активной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жизни. Наполнение   будней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интересными культурными и спортивными мероприятиями.</a:t>
            </a:r>
            <a:endParaRPr lang="ru-RU" sz="20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Коррекция образа жизни и методов лечения пожилых людей с учетом их возрастных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особенностей. </a:t>
            </a:r>
            <a:endParaRPr lang="ru-RU" sz="20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Поддержка и мотивация более молодого поколения к заботе о своём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здоровье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20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Массовое тиражирование данного комплекса мероприятий или их отдельных составляющих через социальные сети и паблик.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6DFBF94B-852C-44EB-A88D-5CDA7B3529A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5974" y="0"/>
            <a:ext cx="11900050" cy="95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35734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4">
            <a:extLst>
              <a:ext uri="{FF2B5EF4-FFF2-40B4-BE49-F238E27FC236}">
                <a16:creationId xmlns:a16="http://schemas.microsoft.com/office/drawing/2014/main" xmlns="" id="{1048FEB8-0FD7-47EF-BC9C-F08A9C3146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795646"/>
            <a:ext cx="12192000" cy="131816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Совместное  участие Самарского РО ООО «СПР» и </a:t>
            </a:r>
            <a:b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ГБУЗ «Самарская областная клиническая гериатрическая больница» </a:t>
            </a:r>
            <a:b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 социальном проекте «</a:t>
            </a:r>
            <a:r>
              <a:rPr lang="ru-RU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Мемини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 2019года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0" y="2027268"/>
            <a:ext cx="12192000" cy="5904656"/>
          </a:xfrm>
        </p:spPr>
        <p:txBody>
          <a:bodyPr>
            <a:normAutofit/>
          </a:bodyPr>
          <a:lstStyle/>
          <a:p>
            <a:r>
              <a:rPr lang="ru-RU" sz="1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Совместная работа РО ООО  Самарского Союза пенсионеров  России с ГБУЗ «СОКГБ» начата еще в 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2019году  </a:t>
            </a:r>
            <a:b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1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участия в социальном  проекте «</a:t>
            </a:r>
            <a:r>
              <a:rPr lang="ru-RU" sz="1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Мемини</a:t>
            </a:r>
            <a:r>
              <a:rPr lang="ru-RU" sz="1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 и была направлена на профилактику деменции среди пожилых людей, членов Самарского СПР.</a:t>
            </a:r>
          </a:p>
          <a:p>
            <a:r>
              <a:rPr lang="ru-RU" sz="1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рамках совместного участия в проекте «</a:t>
            </a:r>
            <a:r>
              <a:rPr lang="ru-RU" sz="1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Мемини</a:t>
            </a:r>
            <a:r>
              <a:rPr lang="ru-RU" sz="1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 с 2019 года  на выездных мероприятиях в местные отделения Самарского СПР с пожилыми людьми проводились: тестирование на  выявление  деменции, обучающие  семинары и тренинги с применением специальных упражнений , направленных на тренировку памяти, а также онлайн уроки с участием психолога по снижению уровня стресса и повышению стрессоустойчивости.</a:t>
            </a:r>
          </a:p>
          <a:p>
            <a:r>
              <a:rPr lang="ru-RU" sz="1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результате более 750 человек членов СПР, участников выездных мероприятий получили возможность повысить уровень своей компетенции  и приобрести  практические навыки в сфере профилактики 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деменции.</a:t>
            </a:r>
            <a:endParaRPr lang="ru-RU" sz="1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Svetlana\Saved Games\Desktop\Рисунок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360" y="4622589"/>
            <a:ext cx="2882853" cy="2016409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87888" y="4602892"/>
            <a:ext cx="1455416" cy="1994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882743" y="4613639"/>
            <a:ext cx="2613856" cy="1945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6DFBF94B-852C-44EB-A88D-5CDA7B3529AA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5974" y="0"/>
            <a:ext cx="11900050" cy="95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22568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4">
            <a:extLst>
              <a:ext uri="{FF2B5EF4-FFF2-40B4-BE49-F238E27FC236}">
                <a16:creationId xmlns:a16="http://schemas.microsoft.com/office/drawing/2014/main" xmlns="" id="{1048FEB8-0FD7-47EF-BC9C-F08A9C3146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873929" cy="3111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Svetlana\Saved Games\Desktop\IMG_07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09653" y="2310907"/>
            <a:ext cx="5296799" cy="4474019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5424760" y="1011984"/>
            <a:ext cx="6624736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Соглашение</a:t>
            </a:r>
          </a:p>
          <a:p>
            <a:pPr algn="r">
              <a:defRPr/>
            </a:pP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 сотрудничестве и взаимодействии между РО ООО «Союз пенсионеров России» по Самарской области  </a:t>
            </a:r>
          </a:p>
          <a:p>
            <a:pPr algn="r">
              <a:defRPr/>
            </a:pP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ГБУЗ «СОКГБ» от 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23.06.2022г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3710174"/>
            <a:ext cx="681607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соглашения реализуется проект «Школа пожилого человека», предоставляющий возможность пожилым людям:</a:t>
            </a:r>
          </a:p>
          <a:p>
            <a:pPr marL="342900" indent="-342900" algn="l">
              <a:buFontTx/>
              <a:buChar char="-"/>
              <a:defRPr/>
            </a:pP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получения знаний по профилактике преждевременного старения, когнитивных расстройств;</a:t>
            </a:r>
          </a:p>
          <a:p>
            <a:pPr marL="342900" indent="-342900" algn="l">
              <a:buFontTx/>
              <a:buChar char="-"/>
              <a:defRPr/>
            </a:pP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гериатрической оценки состояния их здоровья;</a:t>
            </a:r>
          </a:p>
          <a:p>
            <a:pPr marL="342900" indent="-342900" algn="l">
              <a:buFontTx/>
              <a:buChar char="-"/>
              <a:defRPr/>
            </a:pP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доступность  необходимой гериатрической помощи в ГБУЗ «СОКГБ».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6DFBF94B-852C-44EB-A88D-5CDA7B3529AA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5974" y="0"/>
            <a:ext cx="11900050" cy="95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05356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E8BF3F3-AA8A-4FC6-87D2-93194A501F8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19336" y="1807166"/>
            <a:ext cx="12072664" cy="3231654"/>
          </a:xfrm>
          <a:prstGeom prst="rect">
            <a:avLst/>
          </a:prstGeom>
          <a:noFill/>
        </p:spPr>
        <p:txBody>
          <a:bodyPr wrap="square" numCol="2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v"/>
              <a:defRPr/>
            </a:pP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Оценка субъективных представлений пожилого человека о своих ресурсах, </a:t>
            </a:r>
          </a:p>
          <a:p>
            <a:pPr marL="342900" indent="-342900" algn="l">
              <a:buFont typeface="Wingdings" panose="05000000000000000000" pitchFamily="2" charset="2"/>
              <a:buChar char="v"/>
              <a:defRPr/>
            </a:pP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возможностях, интересах;</a:t>
            </a:r>
          </a:p>
          <a:p>
            <a:pPr marL="342900" indent="-342900" algn="l">
              <a:buFont typeface="Wingdings" panose="05000000000000000000" pitchFamily="2" charset="2"/>
              <a:buChar char="v"/>
              <a:defRPr/>
            </a:pP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Оценка наличия соматических заболеваний и степени их выраженности, психических нарушений;</a:t>
            </a:r>
          </a:p>
          <a:p>
            <a:pPr marL="342900" indent="-342900" algn="l">
              <a:buFont typeface="Wingdings" panose="05000000000000000000" pitchFamily="2" charset="2"/>
              <a:buChar char="v"/>
              <a:defRPr/>
            </a:pP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Оценка компонентов качества жизни, психического,</a:t>
            </a:r>
          </a:p>
          <a:p>
            <a:pPr marL="342900" indent="-342900" algn="l">
              <a:buFont typeface="Wingdings" panose="05000000000000000000" pitchFamily="2" charset="2"/>
              <a:buChar char="v"/>
              <a:defRPr/>
            </a:pP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эмоционального состояния, </a:t>
            </a:r>
          </a:p>
          <a:p>
            <a:pPr marL="342900" indent="-342900" algn="l">
              <a:buFont typeface="Wingdings" panose="05000000000000000000" pitchFamily="2" charset="2"/>
              <a:buChar char="v"/>
              <a:defRPr/>
            </a:pP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социального благополучия. </a:t>
            </a:r>
          </a:p>
          <a:p>
            <a:pPr marL="342900" indent="-342900" algn="l">
              <a:buFont typeface="Wingdings" panose="05000000000000000000" pitchFamily="2" charset="2"/>
              <a:buChar char="v"/>
              <a:defRPr/>
            </a:pP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Оценка когнитивных нарушений внимания, </a:t>
            </a:r>
          </a:p>
          <a:p>
            <a:pPr marL="342900" indent="-342900" algn="l">
              <a:buFont typeface="Wingdings" panose="05000000000000000000" pitchFamily="2" charset="2"/>
              <a:buChar char="v"/>
              <a:defRPr/>
            </a:pP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памяти, речи, и др. </a:t>
            </a:r>
            <a:r>
              <a:rPr lang="ru-RU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нейродегенеративных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расстройств.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>
              <a:buFont typeface="Wingdings" panose="05000000000000000000" pitchFamily="2" charset="2"/>
              <a:buChar char="v"/>
              <a:defRPr/>
            </a:pPr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9336" y="676893"/>
            <a:ext cx="120726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курса</a:t>
            </a:r>
            <a:b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«Гериатрическая оценка состояния физического и психического здоровья участников   «Школы пожилого человека»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10800000" flipV="1">
            <a:off x="0" y="4552634"/>
            <a:ext cx="6090616" cy="2369880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eaLnBrk="1" hangingPunct="1">
              <a:spcBef>
                <a:spcPct val="0"/>
              </a:spcBef>
            </a:pPr>
            <a:endParaRPr lang="ru-RU" altLang="ru-RU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alt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 результатам  гериатрической оценки состояния здоровья участники Школы направляются  на обследование </a:t>
            </a:r>
          </a:p>
          <a:p>
            <a:pPr algn="ctr">
              <a:defRPr/>
            </a:pPr>
            <a:r>
              <a:rPr lang="ru-RU" alt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лечение профильными</a:t>
            </a:r>
          </a:p>
          <a:p>
            <a:pPr algn="ctr">
              <a:defRPr/>
            </a:pPr>
            <a:r>
              <a:rPr lang="ru-RU" alt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специалистами в </a:t>
            </a:r>
            <a:r>
              <a:rPr lang="ru-RU" b="1" dirty="0">
                <a:solidFill>
                  <a:srgbClr val="0070C0"/>
                </a:solidFill>
                <a:latin typeface="Arial"/>
                <a:cs typeface="Arial"/>
              </a:rPr>
              <a:t>ГБУЗ  «СОКГБ»</a:t>
            </a:r>
            <a:endParaRPr lang="ru-RU" b="1" dirty="0">
              <a:solidFill>
                <a:srgbClr val="0070C0"/>
              </a:solidFill>
            </a:endParaRPr>
          </a:p>
          <a:p>
            <a:pPr algn="ctr" eaLnBrk="1" hangingPunct="1">
              <a:spcBef>
                <a:spcPct val="0"/>
              </a:spcBef>
            </a:pPr>
            <a:endParaRPr lang="ru-RU" alt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905" t="3466" r="8820"/>
          <a:stretch/>
        </p:blipFill>
        <p:spPr>
          <a:xfrm>
            <a:off x="9624392" y="2564904"/>
            <a:ext cx="2564123" cy="23301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/>
          <a:srcRect l="8205" t="33544" r="16931" b="15321"/>
          <a:stretch/>
        </p:blipFill>
        <p:spPr>
          <a:xfrm>
            <a:off x="6937814" y="4437112"/>
            <a:ext cx="4320480" cy="242088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701" t="16800" r="17443" b="6291"/>
          <a:stretch/>
        </p:blipFill>
        <p:spPr>
          <a:xfrm>
            <a:off x="6309464" y="2538899"/>
            <a:ext cx="2758320" cy="208412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75520" y="43651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6DFBF94B-852C-44EB-A88D-5CDA7B3529AA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5974" y="0"/>
            <a:ext cx="11900050" cy="95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611604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Объект 4">
            <a:extLst>
              <a:ext uri="{FF2B5EF4-FFF2-40B4-BE49-F238E27FC236}">
                <a16:creationId xmlns:a16="http://schemas.microsoft.com/office/drawing/2014/main" xmlns="" id="{1048FEB8-0FD7-47EF-BC9C-F08A9C3146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218" name="object 2"/>
          <p:cNvSpPr>
            <a:spLocks/>
          </p:cNvSpPr>
          <p:nvPr/>
        </p:nvSpPr>
        <p:spPr bwMode="auto">
          <a:xfrm>
            <a:off x="1019175" y="76200"/>
            <a:ext cx="10363200" cy="457200"/>
          </a:xfrm>
          <a:custGeom>
            <a:avLst/>
            <a:gdLst>
              <a:gd name="T0" fmla="*/ 10363200 w 10363200"/>
              <a:gd name="T1" fmla="*/ 0 h 457200"/>
              <a:gd name="T2" fmla="*/ 0 w 10363200"/>
              <a:gd name="T3" fmla="*/ 0 h 457200"/>
              <a:gd name="T4" fmla="*/ 0 w 10363200"/>
              <a:gd name="T5" fmla="*/ 457200 h 457200"/>
              <a:gd name="T6" fmla="*/ 10363200 w 10363200"/>
              <a:gd name="T7" fmla="*/ 457200 h 457200"/>
              <a:gd name="T8" fmla="*/ 10363200 w 10363200"/>
              <a:gd name="T9" fmla="*/ 0 h 457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363200" h="457200">
                <a:moveTo>
                  <a:pt x="10363200" y="0"/>
                </a:moveTo>
                <a:lnTo>
                  <a:pt x="0" y="0"/>
                </a:lnTo>
                <a:lnTo>
                  <a:pt x="0" y="457200"/>
                </a:lnTo>
                <a:lnTo>
                  <a:pt x="10363200" y="457200"/>
                </a:lnTo>
                <a:lnTo>
                  <a:pt x="10363200" y="0"/>
                </a:lnTo>
                <a:close/>
              </a:path>
            </a:pathLst>
          </a:custGeom>
          <a:noFill/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grpSp>
        <p:nvGrpSpPr>
          <p:cNvPr id="2" name="object 3"/>
          <p:cNvGrpSpPr>
            <a:grpSpLocks/>
          </p:cNvGrpSpPr>
          <p:nvPr/>
        </p:nvGrpSpPr>
        <p:grpSpPr bwMode="auto">
          <a:xfrm>
            <a:off x="1700275" y="585788"/>
            <a:ext cx="8446901" cy="1233487"/>
            <a:chOff x="2496311" y="585216"/>
            <a:chExt cx="6853555" cy="1234440"/>
          </a:xfrm>
        </p:grpSpPr>
        <p:pic>
          <p:nvPicPr>
            <p:cNvPr id="9243" name="object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4891" y="585216"/>
              <a:ext cx="6720839" cy="6035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44" name="object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30315" y="1213612"/>
              <a:ext cx="191008" cy="159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45" name="object 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6311" y="1394460"/>
              <a:ext cx="6853428" cy="425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220" name="object 7"/>
          <p:cNvSpPr txBox="1">
            <a:spLocks noChangeArrowheads="1"/>
          </p:cNvSpPr>
          <p:nvPr/>
        </p:nvSpPr>
        <p:spPr bwMode="auto">
          <a:xfrm>
            <a:off x="1406201" y="2953"/>
            <a:ext cx="9001000" cy="1761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24130" rIns="0" bIns="0">
            <a:spAutoFit/>
          </a:bodyPr>
          <a:lstStyle>
            <a:lvl1pPr marL="1114425" indent="-981075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ts val="1638"/>
              </a:lnSpc>
              <a:spcBef>
                <a:spcPts val="188"/>
              </a:spcBef>
            </a:pPr>
            <a:r>
              <a:rPr lang="ru-RU" altLang="ru-RU" sz="1400" dirty="0">
                <a:solidFill>
                  <a:srgbClr val="000099"/>
                </a:solidFill>
                <a:latin typeface="Arial" charset="0"/>
              </a:rPr>
              <a:t>АЛГОРИТМ ВЕДЕНИЯ ПАЦИЕНТОВ С КОГНИТИВНЫМИ РАССТРОЙСТВАМИ  </a:t>
            </a:r>
          </a:p>
          <a:p>
            <a:pPr algn="ctr" eaLnBrk="1" hangingPunct="1">
              <a:lnSpc>
                <a:spcPts val="1638"/>
              </a:lnSpc>
              <a:spcBef>
                <a:spcPts val="188"/>
              </a:spcBef>
            </a:pPr>
            <a:r>
              <a:rPr lang="ru-RU" altLang="ru-RU" sz="1400" dirty="0">
                <a:solidFill>
                  <a:srgbClr val="000099"/>
                </a:solidFill>
                <a:latin typeface="Arial" charset="0"/>
              </a:rPr>
              <a:t>ВРАЧОМ- НЕВРОЛОГОМ, ПСИХИАТРОМ, ГЕРИАТРОМ</a:t>
            </a:r>
            <a:endParaRPr lang="ru-RU" altLang="ru-RU" sz="1400" dirty="0">
              <a:solidFill>
                <a:srgbClr val="000000"/>
              </a:solidFill>
              <a:latin typeface="Arial" charset="0"/>
            </a:endParaRPr>
          </a:p>
          <a:p>
            <a:pPr algn="ctr" eaLnBrk="1" hangingPunct="1">
              <a:lnSpc>
                <a:spcPct val="130000"/>
              </a:lnSpc>
              <a:spcBef>
                <a:spcPts val="813"/>
              </a:spcBef>
            </a:pP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Жалобы пациента (или его близких) на расстройства когнитивной сферы</a:t>
            </a:r>
          </a:p>
          <a:p>
            <a:pPr algn="ctr" eaLnBrk="1" hangingPunct="1">
              <a:lnSpc>
                <a:spcPct val="130000"/>
              </a:lnSpc>
              <a:spcBef>
                <a:spcPts val="813"/>
              </a:spcBef>
            </a:pP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(нарушения памяти, интеллектуальной продуктивности, внимания)</a:t>
            </a:r>
          </a:p>
          <a:p>
            <a:pPr algn="ctr" eaLnBrk="1" hangingPunct="1">
              <a:spcBef>
                <a:spcPct val="0"/>
              </a:spcBef>
            </a:pPr>
            <a:endParaRPr lang="ru-RU" altLang="ru-RU" sz="13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ts val="13"/>
              </a:spcBef>
            </a:pPr>
            <a:endParaRPr lang="ru-RU" altLang="ru-RU" sz="15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</a:pPr>
            <a:r>
              <a:rPr lang="ru-RU" altLang="ru-RU" sz="1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Скрининг (</a:t>
            </a:r>
            <a:r>
              <a:rPr lang="en-US" altLang="ru-RU" sz="1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MMSE</a:t>
            </a:r>
            <a:r>
              <a:rPr lang="ru-RU" altLang="ru-RU" sz="1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МОСА, </a:t>
            </a:r>
            <a:r>
              <a:rPr lang="en-US" altLang="ru-RU" sz="1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Mini-Cog -</a:t>
            </a:r>
            <a:r>
              <a:rPr lang="ru-RU" altLang="ru-RU" sz="1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методика рисования часов и др.) для определения наличия выраженных КН</a:t>
            </a:r>
          </a:p>
        </p:txBody>
      </p:sp>
      <p:grpSp>
        <p:nvGrpSpPr>
          <p:cNvPr id="3" name="object 8"/>
          <p:cNvGrpSpPr>
            <a:grpSpLocks/>
          </p:cNvGrpSpPr>
          <p:nvPr/>
        </p:nvGrpSpPr>
        <p:grpSpPr bwMode="auto">
          <a:xfrm>
            <a:off x="2628900" y="1847850"/>
            <a:ext cx="6588125" cy="615950"/>
            <a:chOff x="2628900" y="1847723"/>
            <a:chExt cx="6588759" cy="616585"/>
          </a:xfrm>
        </p:grpSpPr>
        <p:pic>
          <p:nvPicPr>
            <p:cNvPr id="9241" name="object 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30316" y="1847723"/>
              <a:ext cx="191008" cy="159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42" name="object 10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8900" y="2029968"/>
              <a:ext cx="6588252" cy="434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object 11"/>
          <p:cNvSpPr txBox="1"/>
          <p:nvPr/>
        </p:nvSpPr>
        <p:spPr>
          <a:xfrm>
            <a:off x="3254375" y="2138363"/>
            <a:ext cx="5340350" cy="207962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sz="1200" kern="0" spc="-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Инструментальное</a:t>
            </a:r>
            <a:r>
              <a:rPr sz="1200" kern="0" spc="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1200" kern="0" spc="-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исследование </a:t>
            </a:r>
            <a:r>
              <a:rPr sz="1200" kern="0" spc="-3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(ЭЭГ,</a:t>
            </a:r>
            <a:r>
              <a:rPr sz="12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1200" kern="0" spc="-3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МРТ,</a:t>
            </a:r>
            <a:r>
              <a:rPr sz="12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1200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патопсихологическое</a:t>
            </a:r>
            <a:r>
              <a:rPr sz="1200" kern="0" spc="-2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1200" kern="0" spc="-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исследование)</a:t>
            </a:r>
            <a:endParaRPr sz="1200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</p:txBody>
      </p:sp>
      <p:grpSp>
        <p:nvGrpSpPr>
          <p:cNvPr id="4" name="object 12"/>
          <p:cNvGrpSpPr>
            <a:grpSpLocks/>
          </p:cNvGrpSpPr>
          <p:nvPr/>
        </p:nvGrpSpPr>
        <p:grpSpPr bwMode="auto">
          <a:xfrm>
            <a:off x="3149600" y="2490788"/>
            <a:ext cx="5551488" cy="641350"/>
            <a:chOff x="3150107" y="2490851"/>
            <a:chExt cx="5550535" cy="641350"/>
          </a:xfrm>
        </p:grpSpPr>
        <p:pic>
          <p:nvPicPr>
            <p:cNvPr id="9239" name="object 1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30315" y="2490851"/>
              <a:ext cx="191008" cy="159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40" name="object 1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0107" y="2670048"/>
              <a:ext cx="5550408" cy="461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object 15"/>
          <p:cNvSpPr txBox="1"/>
          <p:nvPr/>
        </p:nvSpPr>
        <p:spPr>
          <a:xfrm>
            <a:off x="3432175" y="2794000"/>
            <a:ext cx="4984750" cy="209550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sz="1200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Уточнение</a:t>
            </a:r>
            <a:r>
              <a:rPr sz="1200" kern="0" spc="-2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1200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природы</a:t>
            </a:r>
            <a:r>
              <a:rPr sz="1200" kern="0" spc="-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12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КН</a:t>
            </a:r>
            <a:r>
              <a:rPr sz="1200" kern="0" spc="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1200" kern="0" spc="-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(дополнительные</a:t>
            </a:r>
            <a:r>
              <a:rPr sz="1200" kern="0" spc="-2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1200" kern="0" spc="-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инструментальные</a:t>
            </a:r>
            <a:r>
              <a:rPr sz="1200" kern="0" spc="2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1200" kern="0" spc="-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исследования)</a:t>
            </a:r>
            <a:endParaRPr sz="1200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</p:txBody>
      </p:sp>
      <p:grpSp>
        <p:nvGrpSpPr>
          <p:cNvPr id="5" name="object 16"/>
          <p:cNvGrpSpPr>
            <a:grpSpLocks/>
          </p:cNvGrpSpPr>
          <p:nvPr/>
        </p:nvGrpSpPr>
        <p:grpSpPr bwMode="auto">
          <a:xfrm>
            <a:off x="2982897" y="3159125"/>
            <a:ext cx="5873639" cy="3484563"/>
            <a:chOff x="3305555" y="3159379"/>
            <a:chExt cx="5234940" cy="3616325"/>
          </a:xfrm>
        </p:grpSpPr>
        <p:pic>
          <p:nvPicPr>
            <p:cNvPr id="9227" name="object 17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30316" y="3159379"/>
              <a:ext cx="191008" cy="159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8" name="object 18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2191" y="3342132"/>
              <a:ext cx="4201667" cy="429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9" name="object 1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30316" y="3798189"/>
              <a:ext cx="191008" cy="159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0" name="object 20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7659" y="3977640"/>
              <a:ext cx="3575303" cy="425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1" name="object 21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30316" y="4429379"/>
              <a:ext cx="191008" cy="159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2" name="object 22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0348" y="4608576"/>
              <a:ext cx="1705355" cy="329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3" name="object 23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30316" y="4963541"/>
              <a:ext cx="191008" cy="159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4" name="object 24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0348" y="5143500"/>
              <a:ext cx="1705355" cy="356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5" name="object 25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30316" y="5528818"/>
              <a:ext cx="191008" cy="159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6" name="object 26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9563" y="5710427"/>
              <a:ext cx="5106924" cy="429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7" name="object 27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30316" y="6165507"/>
              <a:ext cx="191008" cy="159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8" name="object 28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5555" y="6345934"/>
              <a:ext cx="5234940" cy="429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226" name="object 29"/>
          <p:cNvSpPr txBox="1">
            <a:spLocks noChangeArrowheads="1"/>
          </p:cNvSpPr>
          <p:nvPr/>
        </p:nvSpPr>
        <p:spPr bwMode="auto">
          <a:xfrm>
            <a:off x="3192076" y="3335219"/>
            <a:ext cx="5429250" cy="332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>
            <a:spAutoFit/>
          </a:bodyPr>
          <a:lstStyle>
            <a:lvl1pPr marL="31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ts val="100"/>
              </a:spcBef>
            </a:pPr>
            <a:r>
              <a:rPr lang="ru-RU" altLang="ru-RU" sz="1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МЕЖДИСЦИПЛИНАРНЫЕ КОНСУЛЬТАЦИИ</a:t>
            </a:r>
            <a:endParaRPr lang="ru-RU" altLang="ru-RU" sz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ts val="13"/>
              </a:spcBef>
            </a:pPr>
            <a:endParaRPr lang="ru-RU" alt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131000"/>
              </a:lnSpc>
              <a:spcBef>
                <a:spcPct val="0"/>
              </a:spcBef>
            </a:pPr>
            <a:endParaRPr lang="ru-RU" altLang="ru-RU" sz="12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131000"/>
              </a:lnSpc>
              <a:spcBef>
                <a:spcPct val="0"/>
              </a:spcBef>
            </a:pPr>
            <a:r>
              <a:rPr lang="ru-RU" altLang="ru-RU" sz="1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Получение согласия пациента - Беседа с родственниками</a:t>
            </a:r>
            <a:endParaRPr lang="ru-RU" altLang="ru-RU" sz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ts val="50"/>
              </a:spcBef>
            </a:pPr>
            <a:endParaRPr lang="ru-RU" altLang="ru-RU" sz="19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</a:pP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Начало терапии</a:t>
            </a:r>
          </a:p>
          <a:p>
            <a:pPr eaLnBrk="1" hangingPunct="1">
              <a:spcBef>
                <a:spcPct val="0"/>
              </a:spcBef>
            </a:pPr>
            <a:endParaRPr lang="ru-RU" altLang="ru-RU" sz="13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ts val="13"/>
              </a:spcBef>
            </a:pPr>
            <a:endParaRPr lang="ru-RU" altLang="ru-RU" sz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</a:pP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Оценка динамики</a:t>
            </a:r>
          </a:p>
          <a:p>
            <a:pPr eaLnBrk="1" hangingPunct="1">
              <a:spcBef>
                <a:spcPct val="0"/>
              </a:spcBef>
            </a:pPr>
            <a:endParaRPr lang="ru-RU" altLang="ru-RU" sz="13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ts val="13"/>
              </a:spcBef>
            </a:pPr>
            <a:endParaRPr lang="ru-RU" altLang="ru-RU" sz="15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</a:pPr>
            <a:r>
              <a:rPr lang="ru-RU" altLang="ru-RU" sz="1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КОГНИТИВНЫЙ ТРЕНИНГ и </a:t>
            </a:r>
            <a:r>
              <a:rPr lang="ru-RU" altLang="ru-RU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5П МЕДИЦИНА</a:t>
            </a:r>
            <a:endParaRPr lang="ru-RU" altLang="ru-RU" sz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ru-RU" altLang="ru-RU" sz="13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ru-RU" altLang="ru-RU" sz="17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</a:pPr>
            <a:r>
              <a:rPr lang="ru-RU" altLang="ru-RU" sz="1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ШКОЛА ПАМЯТИ</a:t>
            </a:r>
            <a:r>
              <a:rPr lang="en-US" altLang="ru-RU" sz="1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и Кабинеты когнитивных нарушений</a:t>
            </a:r>
            <a:endParaRPr lang="ru-RU" altLang="ru-RU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6DFBF94B-852C-44EB-A88D-5CDA7B3529AA}"/>
              </a:ext>
            </a:extLst>
          </p:cNvPr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145974" y="0"/>
            <a:ext cx="11900050" cy="95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60985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4">
            <a:extLst>
              <a:ext uri="{FF2B5EF4-FFF2-40B4-BE49-F238E27FC236}">
                <a16:creationId xmlns:a16="http://schemas.microsoft.com/office/drawing/2014/main" xmlns="" id="{1048FEB8-0FD7-47EF-BC9C-F08A9C3146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76893"/>
            <a:ext cx="12192000" cy="1052736"/>
          </a:xfrm>
          <a:noFill/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Клуб ментальной арифметики</a:t>
            </a:r>
            <a:b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рамках «Школы пожилого человека»</a:t>
            </a:r>
          </a:p>
        </p:txBody>
      </p:sp>
      <p:sp>
        <p:nvSpPr>
          <p:cNvPr id="6" name="Подзаголовок 5"/>
          <p:cNvSpPr>
            <a:spLocks noGrp="1"/>
          </p:cNvSpPr>
          <p:nvPr>
            <p:ph idx="1"/>
          </p:nvPr>
        </p:nvSpPr>
        <p:spPr>
          <a:xfrm>
            <a:off x="0" y="1539625"/>
            <a:ext cx="12192000" cy="2640489"/>
          </a:xfrm>
        </p:spPr>
        <p:txBody>
          <a:bodyPr numCol="2">
            <a:noAutofit/>
          </a:bodyPr>
          <a:lstStyle/>
          <a:p>
            <a:r>
              <a:rPr lang="ru-RU" sz="1800" dirty="0">
                <a:solidFill>
                  <a:srgbClr val="0070C0"/>
                </a:solidFill>
              </a:rPr>
              <a:t>Инновационным направлением работы «Школы»  стали также занятия  с пенсионерами  в Клубе ментальной арифметики. Успешно овладевая устным счетом  на </a:t>
            </a:r>
            <a:r>
              <a:rPr lang="ru-RU" sz="1800" dirty="0" err="1">
                <a:solidFill>
                  <a:srgbClr val="0070C0"/>
                </a:solidFill>
              </a:rPr>
              <a:t>абахусе</a:t>
            </a:r>
            <a:r>
              <a:rPr lang="ru-RU" sz="1800" dirty="0">
                <a:solidFill>
                  <a:srgbClr val="0070C0"/>
                </a:solidFill>
              </a:rPr>
              <a:t>, пенсионеры осваивают и  устный счет в уме. Практика занятий ментальной арифметикой помогает  задерживать разрушение  нейронных связей  и  способствует  их новому образованию  у пожилых людей и  является эффективной  профилактикой болезней Паркинсона  и Альцгеймера. </a:t>
            </a:r>
          </a:p>
          <a:p>
            <a:r>
              <a:rPr lang="ru-RU" sz="1800" dirty="0">
                <a:solidFill>
                  <a:srgbClr val="0070C0"/>
                </a:solidFill>
              </a:rPr>
              <a:t>Пенсионеры с  большим интересом посещают эти занятия, ощущая на себе их результат: улучшение памяти, внимания, логического мышления.</a:t>
            </a:r>
          </a:p>
          <a:p>
            <a:r>
              <a:rPr lang="ru-RU" sz="1800" dirty="0">
                <a:solidFill>
                  <a:srgbClr val="0070C0"/>
                </a:solidFill>
              </a:rPr>
              <a:t>Многим участникам занятия ментальной арифметикой помогли избавиться от негативных мыслей, нормализовать психоэмоциональный фон.</a:t>
            </a:r>
          </a:p>
        </p:txBody>
      </p:sp>
      <p:sp>
        <p:nvSpPr>
          <p:cNvPr id="3076" name="AutoShape 4" descr="https://mail.yandex.ru/message_part/IMG-20221124-WA0006.jpg?_uid=658520758&amp;name=IMG-20221124-WA0006.jpg&amp;hid=1.2&amp;ids=181269885001681444&amp;no_disposition=y&amp;exif_rotate=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741" r="14706"/>
          <a:stretch/>
        </p:blipFill>
        <p:spPr>
          <a:xfrm>
            <a:off x="7345114" y="3970196"/>
            <a:ext cx="4681052" cy="274261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286" t="5797" r="8163"/>
          <a:stretch/>
        </p:blipFill>
        <p:spPr>
          <a:xfrm>
            <a:off x="3882424" y="4025637"/>
            <a:ext cx="2952328" cy="268970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485" t="22388" r="26907" b="10448"/>
          <a:stretch/>
        </p:blipFill>
        <p:spPr>
          <a:xfrm>
            <a:off x="209982" y="4013762"/>
            <a:ext cx="2668497" cy="268985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6DFBF94B-852C-44EB-A88D-5CDA7B3529AA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5974" y="0"/>
            <a:ext cx="11900050" cy="95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67572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4">
            <a:extLst>
              <a:ext uri="{FF2B5EF4-FFF2-40B4-BE49-F238E27FC236}">
                <a16:creationId xmlns:a16="http://schemas.microsoft.com/office/drawing/2014/main" xmlns="" id="{1048FEB8-0FD7-47EF-BC9C-F08A9C3146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12519"/>
            <a:ext cx="12192000" cy="1052736"/>
          </a:xfrm>
          <a:noFill/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ГЕОГРАФИЯ ПРОЕКТА</a:t>
            </a:r>
            <a:b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«ШКОЛА ПОЖИЛОГО ЧЕЛОВЕКА»</a:t>
            </a:r>
          </a:p>
        </p:txBody>
      </p:sp>
      <p:sp>
        <p:nvSpPr>
          <p:cNvPr id="6" name="Подзаголовок 5"/>
          <p:cNvSpPr>
            <a:spLocks noGrp="1"/>
          </p:cNvSpPr>
          <p:nvPr>
            <p:ph idx="1"/>
          </p:nvPr>
        </p:nvSpPr>
        <p:spPr>
          <a:xfrm>
            <a:off x="0" y="1692353"/>
            <a:ext cx="11928648" cy="1727742"/>
          </a:xfrm>
        </p:spPr>
        <p:txBody>
          <a:bodyPr>
            <a:normAutofit/>
          </a:bodyPr>
          <a:lstStyle/>
          <a:p>
            <a:r>
              <a:rPr lang="ru-RU" sz="1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Проект реализуется на территории  15 муниципалитетов в городе Самара и области: в городах Самара, Чапаевск, Новокуйбышевск, Тольятти, Отрадный, Нефтегорск, в муниципальных районах, Красноярский, Алексеевский, Борский, Волжский, </a:t>
            </a:r>
            <a:r>
              <a:rPr lang="ru-RU" sz="1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Кинельский</a:t>
            </a:r>
            <a:r>
              <a:rPr lang="ru-RU" sz="1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в селах Утевка, Зуевка, Авангард, в поселке Мирный.</a:t>
            </a:r>
          </a:p>
          <a:p>
            <a:r>
              <a:rPr lang="ru-RU" sz="1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Занятия проходят в группах пожилых людей численность от 12 до 15 человек.</a:t>
            </a:r>
          </a:p>
          <a:p>
            <a:r>
              <a:rPr lang="ru-RU" sz="1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Общая численность пожилых людей, охваченных реализацией проекта – более 250 человек.</a:t>
            </a:r>
          </a:p>
        </p:txBody>
      </p:sp>
      <p:sp>
        <p:nvSpPr>
          <p:cNvPr id="3076" name="AutoShape 4" descr="https://mail.yandex.ru/message_part/IMG-20221124-WA0006.jpg?_uid=658520758&amp;name=IMG-20221124-WA0006.jpg&amp;hid=1.2&amp;ids=181269885001681444&amp;no_disposition=y&amp;exif_rotate=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8" name="Picture 6" descr="C:\Users\Svetlana\Downloads\1669290534092.jpg"/>
          <p:cNvPicPr>
            <a:picLocks noChangeAspect="1" noChangeArrowheads="1"/>
          </p:cNvPicPr>
          <p:nvPr/>
        </p:nvPicPr>
        <p:blipFill rotWithShape="1">
          <a:blip r:embed="rId4" cstate="print"/>
          <a:srcRect l="12204" t="2857"/>
          <a:stretch/>
        </p:blipFill>
        <p:spPr bwMode="auto">
          <a:xfrm>
            <a:off x="263352" y="4005064"/>
            <a:ext cx="2999656" cy="2586794"/>
          </a:xfrm>
          <a:prstGeom prst="rect">
            <a:avLst/>
          </a:prstGeom>
          <a:noFill/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824" t="19976" r="20105"/>
          <a:stretch/>
        </p:blipFill>
        <p:spPr>
          <a:xfrm>
            <a:off x="4079776" y="4005064"/>
            <a:ext cx="3316360" cy="25991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8" name="Picture 4" descr="C:\Users\Svetlana\Downloads\IMG-20221125-WA0000_cut-photo.ru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56240" y="3861048"/>
            <a:ext cx="3240360" cy="2808312"/>
          </a:xfrm>
          <a:prstGeom prst="rect">
            <a:avLst/>
          </a:prstGeom>
          <a:noFill/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6DFBF94B-852C-44EB-A88D-5CDA7B3529AA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5974" y="0"/>
            <a:ext cx="11900050" cy="95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556567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1048FEB8-0FD7-47EF-BC9C-F08A9C3146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688769"/>
            <a:ext cx="1219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</a:t>
            </a:r>
          </a:p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ПРОЕКТА </a:t>
            </a:r>
          </a:p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«ШКОЛА ПОЖИЛОГО ЧЕЛОВЕКА»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817846"/>
            <a:ext cx="12192000" cy="4842546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algn="l">
              <a:defRPr/>
            </a:pP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результате реализации проекта «Школа» ее участники –пожилые люди повышают свою компетенцию в сфере профилактики преждевременного старения.</a:t>
            </a:r>
          </a:p>
          <a:p>
            <a:pPr algn="l">
              <a:defRPr/>
            </a:pP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Применяя на практике в домашних условиях знания, полученные на   занятиях «Школы» пожилые люди помогают себе продлить период здоровой активной жизни, сберечь здоровье и сохранить свою когнитивную активность, предупредить или замедлить деменцию.</a:t>
            </a:r>
          </a:p>
          <a:p>
            <a:pPr algn="l">
              <a:defRPr/>
            </a:pP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Также важно, что  участники проекта  имеют возможность прохождения обследования и лечения профильными специалистами в ГБУЗ  «СОКГБ»</a:t>
            </a:r>
          </a:p>
          <a:p>
            <a:pPr algn="l">
              <a:defRPr/>
            </a:pP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рамках сотрудничества в 2022г. пролечено 103 человека, проведено на 15 площадках 35 обучающих семинаров и тренингов по программе курса «Профилактика преждевременного старения и сохранение здоровья пожилых людей»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по темам профилактики когнитивных нарушений, особенности питания, физических нагрузок пожилых людей, а также психологические тренинги по предупреждению состояния тревожности, улучшению психоэмоционального состояния. </a:t>
            </a:r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defRPr/>
            </a:pPr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defRPr/>
            </a:pP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defRPr/>
            </a:pPr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446"/>
          <a:stretch/>
        </p:blipFill>
        <p:spPr>
          <a:xfrm>
            <a:off x="6471696" y="3408273"/>
            <a:ext cx="5375920" cy="3140968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DFBF94B-852C-44EB-A88D-5CDA7B3529AA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5974" y="0"/>
            <a:ext cx="11900050" cy="95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2763118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722</TotalTime>
  <Words>1229</Words>
  <Application>Microsoft Office PowerPoint</Application>
  <PresentationFormat>Произвольный</PresentationFormat>
  <Paragraphs>135</Paragraphs>
  <Slides>18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Совместное  участие Самарского РО ООО «СПР» и  ГБУЗ «Самарская областная клиническая гериатрическая больница»  в  социальном проекте «Мемини» с 2019года</vt:lpstr>
      <vt:lpstr>Слайд 4</vt:lpstr>
      <vt:lpstr>Слайд 5</vt:lpstr>
      <vt:lpstr>Слайд 6</vt:lpstr>
      <vt:lpstr>Клуб ментальной арифметики  в рамках «Школы пожилого человека»</vt:lpstr>
      <vt:lpstr>ГЕОГРАФИЯ ПРОЕКТА «ШКОЛА ПОЖИЛОГО ЧЕЛОВЕКА»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Nik Meyer</dc:creator>
  <cp:lastModifiedBy>Svetlana</cp:lastModifiedBy>
  <cp:revision>82</cp:revision>
  <dcterms:created xsi:type="dcterms:W3CDTF">2024-07-14T12:19:44Z</dcterms:created>
  <dcterms:modified xsi:type="dcterms:W3CDTF">2024-09-04T12:30:57Z</dcterms:modified>
</cp:coreProperties>
</file>