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642" r:id="rId5"/>
    <p:sldId id="636" r:id="rId6"/>
    <p:sldId id="633" r:id="rId7"/>
    <p:sldId id="637" r:id="rId8"/>
    <p:sldId id="641" r:id="rId9"/>
    <p:sldId id="638" r:id="rId10"/>
    <p:sldId id="639" r:id="rId11"/>
  </p:sldIdLst>
  <p:sldSz cx="9144000" cy="5143500" type="screen16x9"/>
  <p:notesSz cx="6807200" cy="9939338"/>
  <p:embeddedFontLst>
    <p:embeddedFont>
      <p:font typeface="Montserrat Medium" panose="00000600000000000000" pitchFamily="2" charset="-52"/>
      <p:regular r:id="rId14"/>
      <p:italic r:id="rId15"/>
    </p:embeddedFont>
    <p:embeddedFont>
      <p:font typeface="Oswald" panose="00000500000000000000" pitchFamily="2" charset="-52"/>
      <p:regular r:id="rId16"/>
      <p:bold r:id="rId17"/>
    </p:embeddedFont>
    <p:embeddedFont>
      <p:font typeface="Oswald Light" panose="00000400000000000000" pitchFamily="2" charset="-52"/>
      <p:regular r:id="rId18"/>
    </p:embeddedFont>
  </p:embeddedFontLst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0" userDrawn="1">
          <p15:clr>
            <a:srgbClr val="A4A3A4"/>
          </p15:clr>
        </p15:guide>
        <p15:guide id="3" orient="horz" pos="2880" userDrawn="1">
          <p15:clr>
            <a:srgbClr val="A4A3A4"/>
          </p15:clr>
        </p15:guide>
        <p15:guide id="4" pos="3589" userDrawn="1">
          <p15:clr>
            <a:srgbClr val="A4A3A4"/>
          </p15:clr>
        </p15:guide>
        <p15:guide id="5" orient="horz" pos="226" userDrawn="1">
          <p15:clr>
            <a:srgbClr val="A4A3A4"/>
          </p15:clr>
        </p15:guide>
        <p15:guide id="6" orient="horz" pos="3103">
          <p15:clr>
            <a:srgbClr val="A4A3A4"/>
          </p15:clr>
        </p15:guide>
        <p15:guide id="7" orient="horz" pos="2928">
          <p15:clr>
            <a:srgbClr val="A4A3A4"/>
          </p15:clr>
        </p15:guide>
        <p15:guide id="8" orient="horz" pos="1628">
          <p15:clr>
            <a:srgbClr val="A4A3A4"/>
          </p15:clr>
        </p15:guide>
        <p15:guide id="9" pos="2891">
          <p15:clr>
            <a:srgbClr val="A4A3A4"/>
          </p15:clr>
        </p15:guide>
        <p15:guide id="10" pos="2502">
          <p15:clr>
            <a:srgbClr val="A4A3A4"/>
          </p15:clr>
        </p15:guide>
        <p15:guide id="11" pos="3954">
          <p15:clr>
            <a:srgbClr val="A4A3A4"/>
          </p15:clr>
        </p15:guide>
        <p15:guide id="12" pos="3482">
          <p15:clr>
            <a:srgbClr val="A4A3A4"/>
          </p15:clr>
        </p15:guide>
        <p15:guide id="13" pos="2197">
          <p15:clr>
            <a:srgbClr val="A4A3A4"/>
          </p15:clr>
        </p15:guide>
        <p15:guide id="14" pos="1373">
          <p15:clr>
            <a:srgbClr val="A4A3A4"/>
          </p15:clr>
        </p15:guide>
        <p15:guide id="15" pos="5421">
          <p15:clr>
            <a:srgbClr val="A4A3A4"/>
          </p15:clr>
        </p15:guide>
        <p15:guide id="16" orient="horz" pos="1781">
          <p15:clr>
            <a:srgbClr val="A4A3A4"/>
          </p15:clr>
        </p15:guide>
        <p15:guide id="17" pos="3490">
          <p15:clr>
            <a:srgbClr val="A4A3A4"/>
          </p15:clr>
        </p15:guide>
        <p15:guide id="18" orient="horz" pos="1634">
          <p15:clr>
            <a:srgbClr val="A4A3A4"/>
          </p15:clr>
        </p15:guide>
        <p15:guide id="19" orient="horz" pos="2922">
          <p15:clr>
            <a:srgbClr val="A4A3A4"/>
          </p15:clr>
        </p15:guide>
        <p15:guide id="20" orient="horz" pos="2227">
          <p15:clr>
            <a:srgbClr val="A4A3A4"/>
          </p15:clr>
        </p15:guide>
        <p15:guide id="21" orient="horz" pos="1553">
          <p15:clr>
            <a:srgbClr val="A4A3A4"/>
          </p15:clr>
        </p15:guide>
        <p15:guide id="22" pos="2885">
          <p15:clr>
            <a:srgbClr val="A4A3A4"/>
          </p15:clr>
        </p15:guide>
        <p15:guide id="23" pos="2478">
          <p15:clr>
            <a:srgbClr val="A4A3A4"/>
          </p15:clr>
        </p15:guide>
        <p15:guide id="24" pos="1774">
          <p15:clr>
            <a:srgbClr val="A4A3A4"/>
          </p15:clr>
        </p15:guide>
        <p15:guide id="25" pos="33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0000FF"/>
    <a:srgbClr val="1875BB"/>
    <a:srgbClr val="29ABE2"/>
    <a:srgbClr val="43AEB3"/>
    <a:srgbClr val="4CB7BC"/>
    <a:srgbClr val="D6BBEB"/>
    <a:srgbClr val="EFE5F7"/>
    <a:srgbClr val="B9E3E5"/>
    <a:srgbClr val="007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8169" autoAdjust="0"/>
  </p:normalViewPr>
  <p:slideViewPr>
    <p:cSldViewPr snapToGrid="0" showGuides="1">
      <p:cViewPr varScale="1">
        <p:scale>
          <a:sx n="98" d="100"/>
          <a:sy n="98" d="100"/>
        </p:scale>
        <p:origin x="524" y="60"/>
      </p:cViewPr>
      <p:guideLst>
        <p:guide pos="2160"/>
        <p:guide orient="horz" pos="2880"/>
        <p:guide pos="3589"/>
        <p:guide orient="horz" pos="226"/>
        <p:guide orient="horz" pos="3103"/>
        <p:guide orient="horz" pos="2928"/>
        <p:guide orient="horz" pos="1628"/>
        <p:guide pos="2891"/>
        <p:guide pos="2502"/>
        <p:guide pos="3954"/>
        <p:guide pos="3482"/>
        <p:guide pos="2197"/>
        <p:guide pos="1373"/>
        <p:guide pos="5421"/>
        <p:guide orient="horz" pos="1781"/>
        <p:guide pos="3490"/>
        <p:guide orient="horz" pos="1634"/>
        <p:guide orient="horz" pos="2922"/>
        <p:guide orient="horz" pos="2227"/>
        <p:guide orient="horz" pos="1553"/>
        <p:guide pos="2885"/>
        <p:guide pos="2478"/>
        <p:guide pos="1774"/>
        <p:guide pos="33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-4002" y="-11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87E1F32-670E-42A1-BB79-BE7CF13D3D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786" cy="498693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952D9F-355D-4E4D-9520-4A19B29476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6" cy="498693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pPr rtl="0"/>
            <a:fld id="{723AB6E2-E7E9-4579-B851-8EF0F7237C43}" type="datetime1">
              <a:rPr lang="ru-RU" noProof="1" dirty="0" smtClean="0"/>
              <a:pPr rtl="0"/>
              <a:t>06.03.2026</a:t>
            </a:fld>
            <a:endParaRPr lang="ru-RU" noProof="1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1D824E-CABD-4018-B1C4-F54DF49C3C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40647"/>
            <a:ext cx="2949786" cy="498692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568D1F29-09CA-482E-8686-EEE88BB73D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pPr rtl="0"/>
            <a:fld id="{8869D12F-E8AC-48C0-8B1F-BD566648D8E6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7946547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786" cy="498693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6" cy="498693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pPr rtl="0"/>
            <a:fld id="{43F19E89-5D3F-4D7F-949D-1A5C9F298327}" type="datetime1">
              <a:rPr lang="ru-RU" noProof="1" dirty="0" smtClean="0"/>
              <a:pPr rtl="0"/>
              <a:t>06.03.2026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30" tIns="45714" rIns="91430" bIns="45714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786" cy="498692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pPr rtl="0"/>
            <a:fld id="{C8136092-2EDF-47BF-99B1-B87430F95B70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60305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-1" y="264467"/>
            <a:ext cx="914400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6700"/>
            <a:endParaRPr lang="ru-RU" sz="1600" dirty="0">
              <a:solidFill>
                <a:schemeClr val="bg1"/>
              </a:solidFill>
              <a:latin typeface="Oswald" pitchFamily="2" charset="-52"/>
            </a:endParaRPr>
          </a:p>
        </p:txBody>
      </p:sp>
      <p:sp>
        <p:nvSpPr>
          <p:cNvPr id="29" name="Заголовок 28">
            <a:extLst>
              <a:ext uri="{FF2B5EF4-FFF2-40B4-BE49-F238E27FC236}">
                <a16:creationId xmlns:a16="http://schemas.microsoft.com/office/drawing/2014/main" id="{CF5BE93F-A649-42C8-AEBD-2B75A390F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258763"/>
            <a:ext cx="2958597" cy="389506"/>
          </a:xfrm>
        </p:spPr>
        <p:txBody>
          <a:bodyPr lIns="0" tIns="0" rIns="0" bIns="0" rtlCol="0">
            <a:noAutofit/>
          </a:bodyPr>
          <a:lstStyle>
            <a:lvl1pPr algn="l">
              <a:defRPr sz="2000" b="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3" name="TextBox 2"/>
          <p:cNvSpPr txBox="1"/>
          <p:nvPr userDrawn="1"/>
        </p:nvSpPr>
        <p:spPr>
          <a:xfrm>
            <a:off x="8873318" y="4754883"/>
            <a:ext cx="270000" cy="1846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B6BCE7B5-AEDD-4CB0-8E74-C5E292E52890}" type="slidenum">
              <a:rPr lang="ru-RU" sz="60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pPr algn="ctr"/>
              <a:t>‹#›</a:t>
            </a:fld>
            <a:endParaRPr lang="ru-RU" sz="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2" descr="C:\Users\anton\Desktop\gerb_new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7557" y="106327"/>
            <a:ext cx="427958" cy="56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577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58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164" userDrawn="1">
          <p15:clr>
            <a:srgbClr val="FBAE40"/>
          </p15:clr>
        </p15:guide>
        <p15:guide id="4" pos="4156" userDrawn="1">
          <p15:clr>
            <a:srgbClr val="FBAE40"/>
          </p15:clr>
        </p15:guide>
        <p15:guide id="12" orient="horz" pos="5534" userDrawn="1">
          <p15:clr>
            <a:srgbClr val="FBAE40"/>
          </p15:clr>
        </p15:guide>
        <p15:guide id="13" orient="horz" pos="816" userDrawn="1">
          <p15:clr>
            <a:srgbClr val="FBAE40"/>
          </p15:clr>
        </p15:guide>
        <p15:guide id="14" orient="horz" pos="3833" userDrawn="1">
          <p15:clr>
            <a:srgbClr val="FBAE40"/>
          </p15:clr>
        </p15:guide>
        <p15:guide id="15" pos="159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99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075BE66-B004-4B62-93B5-6C3A07EE5DEC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12744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microsoft.com/office/2007/relationships/hdphoto" Target="../media/hdphoto1.wdp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4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5542" y="0"/>
            <a:ext cx="4118458" cy="5134666"/>
          </a:xfrm>
          <a:prstGeom prst="rect">
            <a:avLst/>
          </a:prstGeom>
        </p:spPr>
      </p:pic>
      <p:pic>
        <p:nvPicPr>
          <p:cNvPr id="5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242" y="282117"/>
            <a:ext cx="477379" cy="6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1022682" y="444109"/>
            <a:ext cx="1191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800" dirty="0">
                <a:solidFill>
                  <a:schemeClr val="tx2">
                    <a:lumMod val="50000"/>
                    <a:lumOff val="50000"/>
                  </a:schemeClr>
                </a:solidFill>
                <a:latin typeface="Oswald Light" pitchFamily="2" charset="-52"/>
                <a:ea typeface="Cambria"/>
              </a:rPr>
              <a:t>Министерство здравоохранения</a:t>
            </a:r>
            <a:endParaRPr sz="800" dirty="0">
              <a:solidFill>
                <a:schemeClr val="tx2">
                  <a:lumMod val="50000"/>
                  <a:lumOff val="50000"/>
                </a:schemeClr>
              </a:solidFill>
              <a:latin typeface="Oswald Light" pitchFamily="2" charset="-52"/>
            </a:endParaRPr>
          </a:p>
          <a:p>
            <a:pPr>
              <a:defRPr/>
            </a:pPr>
            <a:r>
              <a:rPr lang="ru-RU" sz="800" dirty="0">
                <a:solidFill>
                  <a:schemeClr val="tx2">
                    <a:lumMod val="50000"/>
                    <a:lumOff val="50000"/>
                  </a:schemeClr>
                </a:solidFill>
                <a:latin typeface="Oswald Light" pitchFamily="2" charset="-52"/>
                <a:ea typeface="Cambria"/>
              </a:rPr>
              <a:t>Пензенской области</a:t>
            </a:r>
            <a:endParaRPr sz="800" dirty="0">
              <a:solidFill>
                <a:schemeClr val="tx2">
                  <a:lumMod val="50000"/>
                  <a:lumOff val="50000"/>
                </a:schemeClr>
              </a:solidFill>
              <a:latin typeface="Oswald Light" pitchFamily="2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0536" y="1747895"/>
            <a:ext cx="5018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kern="0" dirty="0" err="1">
                <a:solidFill>
                  <a:srgbClr val="0070C0"/>
                </a:solidFill>
              </a:rPr>
              <a:t>ДИАлог</a:t>
            </a:r>
            <a:r>
              <a:rPr lang="ru-RU" sz="3600" kern="0" dirty="0">
                <a:solidFill>
                  <a:srgbClr val="0070C0"/>
                </a:solidFill>
              </a:rPr>
              <a:t> - эффективное взаимодействие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0537" y="3556866"/>
            <a:ext cx="86693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/>
            <a:r>
              <a:rPr lang="ru-RU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Первый заместитель Министра </a:t>
            </a:r>
          </a:p>
          <a:p>
            <a:pPr marL="1588"/>
            <a:r>
              <a:rPr lang="ru-RU" sz="1200" dirty="0">
                <a:solidFill>
                  <a:srgbClr val="0070C0"/>
                </a:solidFill>
              </a:rPr>
              <a:t>ВОРОБЬЕВА МАРИНА АЛЕКСАНДРОВНА</a:t>
            </a:r>
            <a:br>
              <a:rPr lang="ru-RU" sz="1200" dirty="0">
                <a:solidFill>
                  <a:srgbClr val="0070C0"/>
                </a:solidFill>
              </a:rPr>
            </a:br>
            <a:endParaRPr lang="ru-RU" sz="1200" dirty="0">
              <a:solidFill>
                <a:srgbClr val="0070C0"/>
              </a:solidFill>
            </a:endParaRPr>
          </a:p>
          <a:p>
            <a:pPr marL="1588"/>
            <a:r>
              <a:rPr lang="ru-RU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председатель ПРОО Диабетическое объединение «</a:t>
            </a:r>
            <a:r>
              <a:rPr lang="ru-RU" sz="12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Сурский</a:t>
            </a:r>
            <a:r>
              <a:rPr lang="ru-RU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край»</a:t>
            </a:r>
          </a:p>
          <a:p>
            <a:pPr marL="1588"/>
            <a:r>
              <a:rPr lang="ru-RU" sz="1200" dirty="0">
                <a:solidFill>
                  <a:srgbClr val="0070C0"/>
                </a:solidFill>
              </a:rPr>
              <a:t>АКИНИНА ЕЛЕНА АНАТОЛЬЕВНА</a:t>
            </a:r>
          </a:p>
          <a:p>
            <a:pPr marL="1588"/>
            <a:endParaRPr lang="ru-RU" sz="1200" dirty="0">
              <a:solidFill>
                <a:schemeClr val="accent1"/>
              </a:solidFill>
            </a:endParaRPr>
          </a:p>
          <a:p>
            <a:pPr marL="534988"/>
            <a:endParaRPr lang="ru-RU" sz="1200" dirty="0">
              <a:solidFill>
                <a:schemeClr val="accent1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7437" y="350859"/>
            <a:ext cx="550865" cy="5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6423" y="455424"/>
            <a:ext cx="31186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800" dirty="0">
                <a:solidFill>
                  <a:schemeClr val="tx2">
                    <a:lumMod val="50000"/>
                    <a:lumOff val="50000"/>
                  </a:schemeClr>
                </a:solidFill>
                <a:latin typeface="Oswald Light" pitchFamily="2" charset="-52"/>
                <a:ea typeface="Cambria"/>
              </a:rPr>
              <a:t>ПРОО Диабетическое объединение </a:t>
            </a:r>
            <a:br>
              <a:rPr lang="ru-RU" sz="800" dirty="0">
                <a:solidFill>
                  <a:schemeClr val="tx2">
                    <a:lumMod val="50000"/>
                    <a:lumOff val="50000"/>
                  </a:schemeClr>
                </a:solidFill>
                <a:latin typeface="Oswald Light" pitchFamily="2" charset="-52"/>
                <a:ea typeface="Cambria"/>
              </a:rPr>
            </a:br>
            <a:r>
              <a:rPr lang="ru-RU" sz="800" dirty="0">
                <a:solidFill>
                  <a:schemeClr val="tx2">
                    <a:lumMod val="50000"/>
                    <a:lumOff val="50000"/>
                  </a:schemeClr>
                </a:solidFill>
                <a:latin typeface="Oswald Light" pitchFamily="2" charset="-52"/>
                <a:ea typeface="Cambria"/>
              </a:rPr>
              <a:t>«</a:t>
            </a:r>
            <a:r>
              <a:rPr lang="ru-RU" sz="8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Oswald Light" pitchFamily="2" charset="-52"/>
                <a:ea typeface="Cambria"/>
              </a:rPr>
              <a:t>Сурский</a:t>
            </a:r>
            <a:r>
              <a:rPr lang="ru-RU" sz="800" dirty="0">
                <a:solidFill>
                  <a:schemeClr val="tx2">
                    <a:lumMod val="50000"/>
                    <a:lumOff val="50000"/>
                  </a:schemeClr>
                </a:solidFill>
                <a:latin typeface="Oswald Light" pitchFamily="2" charset="-52"/>
                <a:ea typeface="Cambria"/>
              </a:rPr>
              <a:t> край»</a:t>
            </a:r>
          </a:p>
        </p:txBody>
      </p:sp>
      <p:pic>
        <p:nvPicPr>
          <p:cNvPr id="34" name="Picture 4" descr="Picture background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427734"/>
            <a:ext cx="640080" cy="6400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20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48;p12"/>
          <p:cNvSpPr>
            <a:spLocks noChangeAspect="1"/>
          </p:cNvSpPr>
          <p:nvPr/>
        </p:nvSpPr>
        <p:spPr>
          <a:xfrm>
            <a:off x="1446828" y="-430156"/>
            <a:ext cx="6142120" cy="6142120"/>
          </a:xfrm>
          <a:custGeom>
            <a:avLst/>
            <a:gdLst/>
            <a:ahLst/>
            <a:cxnLst/>
            <a:rect l="l" t="t" r="r" b="b"/>
            <a:pathLst>
              <a:path w="8867109" h="8867109" extrusionOk="0">
                <a:moveTo>
                  <a:pt x="0" y="0"/>
                </a:moveTo>
                <a:lnTo>
                  <a:pt x="8867109" y="0"/>
                </a:lnTo>
                <a:lnTo>
                  <a:pt x="8867109" y="8867109"/>
                </a:lnTo>
                <a:lnTo>
                  <a:pt x="0" y="8867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11" name="Rectangle 14507">
            <a:extLst>
              <a:ext uri="{FF2B5EF4-FFF2-40B4-BE49-F238E27FC236}">
                <a16:creationId xmlns:a16="http://schemas.microsoft.com/office/drawing/2014/main" id="{BE696675-6D03-4CD7-A796-4CF7CB14D857}"/>
              </a:ext>
            </a:extLst>
          </p:cNvPr>
          <p:cNvSpPr/>
          <p:nvPr/>
        </p:nvSpPr>
        <p:spPr>
          <a:xfrm rot="5400000">
            <a:off x="4517888" y="2755454"/>
            <a:ext cx="0" cy="19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: Rounded Corners 53">
            <a:extLst>
              <a:ext uri="{FF2B5EF4-FFF2-40B4-BE49-F238E27FC236}">
                <a16:creationId xmlns:a16="http://schemas.microsoft.com/office/drawing/2014/main" id="{DD8AB786-C0FD-4EDA-915E-22E72693A2A1}"/>
              </a:ext>
            </a:extLst>
          </p:cNvPr>
          <p:cNvSpPr>
            <a:spLocks noChangeAspect="1"/>
          </p:cNvSpPr>
          <p:nvPr/>
        </p:nvSpPr>
        <p:spPr>
          <a:xfrm>
            <a:off x="3409950" y="931483"/>
            <a:ext cx="2156930" cy="6827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rnd" cmpd="sng" algn="ctr">
            <a:noFill/>
            <a:prstDash val="sysDash"/>
            <a:miter lim="800000"/>
          </a:ln>
          <a:effectLst>
            <a:outerShdw blurRad="255626" dist="38100" dir="2700000" algn="tl" rotWithShape="0">
              <a:prstClr val="black">
                <a:alpha val="15703"/>
              </a:prstClr>
            </a:outerShdw>
          </a:effectLst>
        </p:spPr>
        <p:txBody>
          <a:bodyPr lIns="0" rIns="0"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ВРАЧ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Rectangle: Rounded Corners 53">
            <a:extLst>
              <a:ext uri="{FF2B5EF4-FFF2-40B4-BE49-F238E27FC236}">
                <a16:creationId xmlns:a16="http://schemas.microsoft.com/office/drawing/2014/main" id="{C41B7EBD-D4A6-F01E-D7C8-9D6FB308288C}"/>
              </a:ext>
            </a:extLst>
          </p:cNvPr>
          <p:cNvSpPr>
            <a:spLocks noChangeAspect="1"/>
          </p:cNvSpPr>
          <p:nvPr/>
        </p:nvSpPr>
        <p:spPr>
          <a:xfrm>
            <a:off x="3438525" y="2142584"/>
            <a:ext cx="2302114" cy="451164"/>
          </a:xfrm>
          <a:prstGeom prst="roundRect">
            <a:avLst>
              <a:gd name="adj" fmla="val 50000"/>
            </a:avLst>
          </a:prstGeom>
          <a:noFill/>
          <a:ln w="9525" cap="rnd" cmpd="sng" algn="ctr">
            <a:noFill/>
            <a:prstDash val="sysDash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СОДРУЖЕСТВО</a:t>
            </a:r>
            <a:r>
              <a:rPr kumimoji="0" lang="ru-RU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br>
              <a:rPr kumimoji="0" lang="ru-RU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2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В ЕДИНСТВЕ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Rectangle: Rounded Corners 53">
            <a:extLst>
              <a:ext uri="{FF2B5EF4-FFF2-40B4-BE49-F238E27FC236}">
                <a16:creationId xmlns:a16="http://schemas.microsoft.com/office/drawing/2014/main" id="{DD8AB786-C0FD-4EDA-915E-22E72693A2A1}"/>
              </a:ext>
            </a:extLst>
          </p:cNvPr>
          <p:cNvSpPr>
            <a:spLocks noChangeAspect="1"/>
          </p:cNvSpPr>
          <p:nvPr/>
        </p:nvSpPr>
        <p:spPr>
          <a:xfrm>
            <a:off x="1798638" y="3024423"/>
            <a:ext cx="2338250" cy="7239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rnd" cmpd="sng" algn="ctr">
            <a:noFill/>
            <a:prstDash val="sysDash"/>
            <a:miter lim="800000"/>
          </a:ln>
          <a:effectLst>
            <a:outerShdw blurRad="255626" dist="38100" dir="2700000" algn="tl" rotWithShape="0">
              <a:prstClr val="black">
                <a:alpha val="15703"/>
              </a:prstClr>
            </a:outerShdw>
          </a:effectLst>
        </p:spPr>
        <p:txBody>
          <a:bodyPr lIns="0" rIns="0" rtlCol="0" anchor="ctr"/>
          <a:lstStyle/>
          <a:p>
            <a:pPr marL="5429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ОРГАН 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ИСПОЛНИТЕЛЬНОЙ ВЛАСТИ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Rectangle: Rounded Corners 53">
            <a:extLst>
              <a:ext uri="{FF2B5EF4-FFF2-40B4-BE49-F238E27FC236}">
                <a16:creationId xmlns:a16="http://schemas.microsoft.com/office/drawing/2014/main" id="{DD8AB786-C0FD-4EDA-915E-22E72693A2A1}"/>
              </a:ext>
            </a:extLst>
          </p:cNvPr>
          <p:cNvSpPr>
            <a:spLocks noChangeAspect="1"/>
          </p:cNvSpPr>
          <p:nvPr/>
        </p:nvSpPr>
        <p:spPr>
          <a:xfrm>
            <a:off x="5147677" y="2995848"/>
            <a:ext cx="2338250" cy="7239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rnd" cmpd="sng" algn="ctr">
            <a:noFill/>
            <a:prstDash val="sysDash"/>
            <a:miter lim="800000"/>
          </a:ln>
          <a:effectLst>
            <a:outerShdw blurRad="255626" dist="38100" dir="2700000" algn="tl" rotWithShape="0">
              <a:prstClr val="black">
                <a:alpha val="15703"/>
              </a:prstClr>
            </a:outerShdw>
          </a:effectLst>
        </p:spPr>
        <p:txBody>
          <a:bodyPr lIns="0" rIns="0" rtlCol="0" anchor="ctr"/>
          <a:lstStyle/>
          <a:p>
            <a:pPr marL="628650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ПАЦИЕНТСКОЕ СООБЩЕСТВО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Двойная стрелка вверх/вниз 19"/>
          <p:cNvSpPr/>
          <p:nvPr/>
        </p:nvSpPr>
        <p:spPr>
          <a:xfrm rot="20370376">
            <a:off x="5806234" y="1790523"/>
            <a:ext cx="271823" cy="929524"/>
          </a:xfrm>
          <a:prstGeom prst="upDownArrow">
            <a:avLst>
              <a:gd name="adj1" fmla="val 50000"/>
              <a:gd name="adj2" fmla="val 985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верх/вниз 21"/>
          <p:cNvSpPr/>
          <p:nvPr/>
        </p:nvSpPr>
        <p:spPr>
          <a:xfrm rot="16200000">
            <a:off x="4480412" y="2950268"/>
            <a:ext cx="271823" cy="929357"/>
          </a:xfrm>
          <a:prstGeom prst="upDownArrow">
            <a:avLst>
              <a:gd name="adj1" fmla="val 50000"/>
              <a:gd name="adj2" fmla="val 985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верх/вниз 22"/>
          <p:cNvSpPr/>
          <p:nvPr/>
        </p:nvSpPr>
        <p:spPr>
          <a:xfrm rot="1229624" flipH="1">
            <a:off x="3003064" y="1790523"/>
            <a:ext cx="271823" cy="929524"/>
          </a:xfrm>
          <a:prstGeom prst="upDownArrow">
            <a:avLst>
              <a:gd name="adj1" fmla="val 50000"/>
              <a:gd name="adj2" fmla="val 985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22293" y="3141798"/>
            <a:ext cx="432000" cy="432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880" y="3148656"/>
            <a:ext cx="396000" cy="396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73318" y="4754883"/>
            <a:ext cx="270000" cy="1846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B6BCE7B5-AEDD-4CB0-8E74-C5E292E52890}" type="slidenum">
              <a:rPr lang="ru-RU" sz="60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pPr algn="ctr"/>
              <a:t>2</a:t>
            </a:fld>
            <a:endParaRPr lang="ru-RU" sz="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8" name="Picture 2" descr="C:\Users\anton\Desktop\gerb_new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7557" y="106327"/>
            <a:ext cx="427958" cy="56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08364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9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4">
            <a:extLst>
              <a:ext uri="{FF2B5EF4-FFF2-40B4-BE49-F238E27FC236}">
                <a16:creationId xmlns:a16="http://schemas.microsoft.com/office/drawing/2014/main" id="{B5B2BDF1-C4F3-1B5D-A23F-3118A7333D54}"/>
              </a:ext>
            </a:extLst>
          </p:cNvPr>
          <p:cNvSpPr/>
          <p:nvPr/>
        </p:nvSpPr>
        <p:spPr>
          <a:xfrm>
            <a:off x="208154" y="764020"/>
            <a:ext cx="8354822" cy="3627006"/>
          </a:xfrm>
          <a:prstGeom prst="roundRect">
            <a:avLst>
              <a:gd name="adj" fmla="val 43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769454"/>
              </p:ext>
            </p:extLst>
          </p:nvPr>
        </p:nvGraphicFramePr>
        <p:xfrm>
          <a:off x="257175" y="3071987"/>
          <a:ext cx="33528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61950" indent="0" algn="l" defTabSz="685800" rtl="0" eaLnBrk="1" latinLnBrk="0" hangingPunct="1"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 финансирование </a:t>
                      </a:r>
                      <a:b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на медицинские изделия и лекарственные средства</a:t>
                      </a:r>
                    </a:p>
                  </a:txBody>
                  <a:tcPr>
                    <a:lnL w="28575" cap="flat" cmpd="sng" algn="ctr">
                      <a:solidFill>
                        <a:srgbClr val="43AE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indent="0" algn="l" defTabSz="685800" rtl="0" eaLnBrk="1" latinLnBrk="0" hangingPunct="1"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дополнительными медицинскими изделиями и расходными материалами </a:t>
                      </a:r>
                      <a:b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для улучшения качества жизни</a:t>
                      </a:r>
                    </a:p>
                  </a:txBody>
                  <a:tcPr>
                    <a:lnL w="28575" cap="flat" cmpd="sng" algn="ctr">
                      <a:solidFill>
                        <a:srgbClr val="43AE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228957"/>
              </p:ext>
            </p:extLst>
          </p:nvPr>
        </p:nvGraphicFramePr>
        <p:xfrm>
          <a:off x="5219700" y="3077190"/>
          <a:ext cx="337139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1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61950" indent="0">
                        <a:buFont typeface="Arial" panose="020B0604020202020204" pitchFamily="34" charset="0"/>
                        <a:buNone/>
                      </a:pPr>
                      <a:r>
                        <a:rPr lang="ru-RU" sz="1200" b="0" dirty="0">
                          <a:solidFill>
                            <a:schemeClr val="tx2"/>
                          </a:solidFill>
                        </a:rPr>
                        <a:t>недостаток медицинских</a:t>
                      </a:r>
                      <a:r>
                        <a:rPr lang="ru-RU" sz="1200" b="0" baseline="0" dirty="0">
                          <a:solidFill>
                            <a:schemeClr val="tx2"/>
                          </a:solidFill>
                        </a:rPr>
                        <a:t> изделий </a:t>
                      </a:r>
                      <a:br>
                        <a:rPr lang="ru-RU" sz="1200" b="0" baseline="0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200" b="0" baseline="0" dirty="0">
                          <a:solidFill>
                            <a:schemeClr val="tx2"/>
                          </a:solidFill>
                        </a:rPr>
                        <a:t>и расходных материалов для круглогодичного использования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indent="0" algn="l" defTabSz="6858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замена медицинских изделий при закупках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indent="0" algn="l" defTabSz="6858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ухудшение качества жизни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22250" y="839788"/>
            <a:ext cx="3848100" cy="517525"/>
            <a:chOff x="561134" y="1100782"/>
            <a:chExt cx="1791812" cy="377498"/>
          </a:xfrm>
          <a:solidFill>
            <a:schemeClr val="tx1"/>
          </a:solidFill>
        </p:grpSpPr>
        <p:sp>
          <p:nvSpPr>
            <p:cNvPr id="8" name="Freeform 4"/>
            <p:cNvSpPr/>
            <p:nvPr/>
          </p:nvSpPr>
          <p:spPr>
            <a:xfrm rot="10800000" flipH="1">
              <a:off x="880467" y="1100782"/>
              <a:ext cx="1472479" cy="377498"/>
            </a:xfrm>
            <a:custGeom>
              <a:avLst/>
              <a:gdLst>
                <a:gd name="connsiteX0" fmla="*/ 2929239 w 2929239"/>
                <a:gd name="connsiteY0" fmla="*/ 527334 h 527334"/>
                <a:gd name="connsiteX1" fmla="*/ 2929239 w 2929239"/>
                <a:gd name="connsiteY1" fmla="*/ 527298 h 527334"/>
                <a:gd name="connsiteX2" fmla="*/ 2903157 w 2929239"/>
                <a:gd name="connsiteY2" fmla="*/ 527298 h 527334"/>
                <a:gd name="connsiteX3" fmla="*/ 2903154 w 2929239"/>
                <a:gd name="connsiteY3" fmla="*/ 527298 h 527334"/>
                <a:gd name="connsiteX4" fmla="*/ 2903154 w 2929239"/>
                <a:gd name="connsiteY4" fmla="*/ 526996 h 527334"/>
                <a:gd name="connsiteX5" fmla="*/ 2900343 w 2929239"/>
                <a:gd name="connsiteY5" fmla="*/ 526996 h 527334"/>
                <a:gd name="connsiteX6" fmla="*/ 2868491 w 2929239"/>
                <a:gd name="connsiteY6" fmla="*/ 523601 h 527334"/>
                <a:gd name="connsiteX7" fmla="*/ 2623815 w 2929239"/>
                <a:gd name="connsiteY7" fmla="*/ 382473 h 527334"/>
                <a:gd name="connsiteX8" fmla="*/ 2468438 w 2929239"/>
                <a:gd name="connsiteY8" fmla="*/ 215036 h 527334"/>
                <a:gd name="connsiteX9" fmla="*/ 2380867 w 2929239"/>
                <a:gd name="connsiteY9" fmla="*/ 120677 h 527334"/>
                <a:gd name="connsiteX10" fmla="*/ 2111088 w 2929239"/>
                <a:gd name="connsiteY10" fmla="*/ 25 h 527334"/>
                <a:gd name="connsiteX11" fmla="*/ 1685860 w 2929239"/>
                <a:gd name="connsiteY11" fmla="*/ 25 h 527334"/>
                <a:gd name="connsiteX12" fmla="*/ 1685750 w 2929239"/>
                <a:gd name="connsiteY12" fmla="*/ 0 h 527334"/>
                <a:gd name="connsiteX13" fmla="*/ 1638903 w 2929239"/>
                <a:gd name="connsiteY13" fmla="*/ 0 h 527334"/>
                <a:gd name="connsiteX14" fmla="*/ 1377363 w 2929239"/>
                <a:gd name="connsiteY14" fmla="*/ 0 h 527334"/>
                <a:gd name="connsiteX15" fmla="*/ 1290336 w 2929239"/>
                <a:gd name="connsiteY15" fmla="*/ 0 h 527334"/>
                <a:gd name="connsiteX16" fmla="*/ 1264329 w 2929239"/>
                <a:gd name="connsiteY16" fmla="*/ 0 h 527334"/>
                <a:gd name="connsiteX17" fmla="*/ 1243490 w 2929239"/>
                <a:gd name="connsiteY17" fmla="*/ 0 h 527334"/>
                <a:gd name="connsiteX18" fmla="*/ 1243380 w 2929239"/>
                <a:gd name="connsiteY18" fmla="*/ 25 h 527334"/>
                <a:gd name="connsiteX19" fmla="*/ 818152 w 2929239"/>
                <a:gd name="connsiteY19" fmla="*/ 25 h 527334"/>
                <a:gd name="connsiteX20" fmla="*/ 548374 w 2929239"/>
                <a:gd name="connsiteY20" fmla="*/ 120677 h 527334"/>
                <a:gd name="connsiteX21" fmla="*/ 460803 w 2929239"/>
                <a:gd name="connsiteY21" fmla="*/ 215036 h 527334"/>
                <a:gd name="connsiteX22" fmla="*/ 305424 w 2929239"/>
                <a:gd name="connsiteY22" fmla="*/ 382473 h 527334"/>
                <a:gd name="connsiteX23" fmla="*/ 60748 w 2929239"/>
                <a:gd name="connsiteY23" fmla="*/ 523601 h 527334"/>
                <a:gd name="connsiteX24" fmla="*/ 28896 w 2929239"/>
                <a:gd name="connsiteY24" fmla="*/ 526996 h 527334"/>
                <a:gd name="connsiteX25" fmla="*/ 26085 w 2929239"/>
                <a:gd name="connsiteY25" fmla="*/ 526996 h 527334"/>
                <a:gd name="connsiteX26" fmla="*/ 26085 w 2929239"/>
                <a:gd name="connsiteY26" fmla="*/ 527298 h 527334"/>
                <a:gd name="connsiteX27" fmla="*/ 26082 w 2929239"/>
                <a:gd name="connsiteY27" fmla="*/ 527298 h 527334"/>
                <a:gd name="connsiteX28" fmla="*/ 0 w 2929239"/>
                <a:gd name="connsiteY28" fmla="*/ 527298 h 527334"/>
                <a:gd name="connsiteX29" fmla="*/ 0 w 2929239"/>
                <a:gd name="connsiteY29" fmla="*/ 527334 h 527334"/>
                <a:gd name="connsiteX30" fmla="*/ 153178 w 2929239"/>
                <a:gd name="connsiteY30" fmla="*/ 527334 h 527334"/>
                <a:gd name="connsiteX31" fmla="*/ 414718 w 2929239"/>
                <a:gd name="connsiteY31" fmla="*/ 527334 h 527334"/>
                <a:gd name="connsiteX32" fmla="*/ 839963 w 2929239"/>
                <a:gd name="connsiteY32" fmla="*/ 527334 h 527334"/>
                <a:gd name="connsiteX33" fmla="*/ 865091 w 2929239"/>
                <a:gd name="connsiteY33" fmla="*/ 527334 h 527334"/>
                <a:gd name="connsiteX34" fmla="*/ 952118 w 2929239"/>
                <a:gd name="connsiteY34" fmla="*/ 527334 h 527334"/>
                <a:gd name="connsiteX35" fmla="*/ 1264329 w 2929239"/>
                <a:gd name="connsiteY35" fmla="*/ 527334 h 527334"/>
                <a:gd name="connsiteX36" fmla="*/ 1290336 w 2929239"/>
                <a:gd name="connsiteY36" fmla="*/ 527334 h 527334"/>
                <a:gd name="connsiteX37" fmla="*/ 1377363 w 2929239"/>
                <a:gd name="connsiteY37" fmla="*/ 527334 h 527334"/>
                <a:gd name="connsiteX38" fmla="*/ 1638903 w 2929239"/>
                <a:gd name="connsiteY38" fmla="*/ 527334 h 527334"/>
                <a:gd name="connsiteX39" fmla="*/ 1689574 w 2929239"/>
                <a:gd name="connsiteY39" fmla="*/ 527334 h 527334"/>
                <a:gd name="connsiteX40" fmla="*/ 2064148 w 2929239"/>
                <a:gd name="connsiteY40" fmla="*/ 527334 h 527334"/>
                <a:gd name="connsiteX41" fmla="*/ 2089276 w 2929239"/>
                <a:gd name="connsiteY41" fmla="*/ 527334 h 527334"/>
                <a:gd name="connsiteX42" fmla="*/ 2488514 w 2929239"/>
                <a:gd name="connsiteY42" fmla="*/ 527334 h 527334"/>
                <a:gd name="connsiteX43" fmla="*/ 2514521 w 2929239"/>
                <a:gd name="connsiteY43" fmla="*/ 527334 h 527334"/>
                <a:gd name="connsiteX44" fmla="*/ 2913759 w 2929239"/>
                <a:gd name="connsiteY44" fmla="*/ 527334 h 52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929239" h="527334">
                  <a:moveTo>
                    <a:pt x="2929239" y="527334"/>
                  </a:moveTo>
                  <a:lnTo>
                    <a:pt x="2929239" y="527298"/>
                  </a:lnTo>
                  <a:lnTo>
                    <a:pt x="2903157" y="527298"/>
                  </a:lnTo>
                  <a:lnTo>
                    <a:pt x="2903154" y="527298"/>
                  </a:lnTo>
                  <a:lnTo>
                    <a:pt x="2903154" y="526996"/>
                  </a:lnTo>
                  <a:lnTo>
                    <a:pt x="2900343" y="526996"/>
                  </a:lnTo>
                  <a:lnTo>
                    <a:pt x="2868491" y="523601"/>
                  </a:lnTo>
                  <a:cubicBezTo>
                    <a:pt x="2776437" y="503763"/>
                    <a:pt x="2691140" y="455021"/>
                    <a:pt x="2623815" y="382473"/>
                  </a:cubicBezTo>
                  <a:lnTo>
                    <a:pt x="2468438" y="215036"/>
                  </a:lnTo>
                  <a:lnTo>
                    <a:pt x="2380867" y="120677"/>
                  </a:lnTo>
                  <a:cubicBezTo>
                    <a:pt x="2308907" y="42872"/>
                    <a:pt x="2213046" y="25"/>
                    <a:pt x="2111088" y="25"/>
                  </a:cubicBezTo>
                  <a:lnTo>
                    <a:pt x="1685860" y="25"/>
                  </a:lnTo>
                  <a:lnTo>
                    <a:pt x="1685750" y="0"/>
                  </a:lnTo>
                  <a:lnTo>
                    <a:pt x="1638903" y="0"/>
                  </a:lnTo>
                  <a:lnTo>
                    <a:pt x="1377363" y="0"/>
                  </a:lnTo>
                  <a:lnTo>
                    <a:pt x="1290336" y="0"/>
                  </a:lnTo>
                  <a:lnTo>
                    <a:pt x="1264329" y="0"/>
                  </a:lnTo>
                  <a:lnTo>
                    <a:pt x="1243490" y="0"/>
                  </a:lnTo>
                  <a:lnTo>
                    <a:pt x="1243380" y="25"/>
                  </a:lnTo>
                  <a:lnTo>
                    <a:pt x="818152" y="25"/>
                  </a:lnTo>
                  <a:cubicBezTo>
                    <a:pt x="716194" y="25"/>
                    <a:pt x="620332" y="42872"/>
                    <a:pt x="548374" y="120677"/>
                  </a:cubicBezTo>
                  <a:lnTo>
                    <a:pt x="460803" y="215036"/>
                  </a:lnTo>
                  <a:lnTo>
                    <a:pt x="305424" y="382473"/>
                  </a:lnTo>
                  <a:cubicBezTo>
                    <a:pt x="238100" y="455021"/>
                    <a:pt x="152802" y="503763"/>
                    <a:pt x="60748" y="523601"/>
                  </a:cubicBezTo>
                  <a:lnTo>
                    <a:pt x="28896" y="526996"/>
                  </a:lnTo>
                  <a:lnTo>
                    <a:pt x="26085" y="526996"/>
                  </a:lnTo>
                  <a:lnTo>
                    <a:pt x="26085" y="527298"/>
                  </a:lnTo>
                  <a:lnTo>
                    <a:pt x="26082" y="527298"/>
                  </a:lnTo>
                  <a:lnTo>
                    <a:pt x="0" y="527298"/>
                  </a:lnTo>
                  <a:lnTo>
                    <a:pt x="0" y="527334"/>
                  </a:lnTo>
                  <a:lnTo>
                    <a:pt x="153178" y="527334"/>
                  </a:lnTo>
                  <a:lnTo>
                    <a:pt x="414718" y="527334"/>
                  </a:lnTo>
                  <a:lnTo>
                    <a:pt x="839963" y="527334"/>
                  </a:lnTo>
                  <a:lnTo>
                    <a:pt x="865091" y="527334"/>
                  </a:lnTo>
                  <a:lnTo>
                    <a:pt x="952118" y="527334"/>
                  </a:lnTo>
                  <a:lnTo>
                    <a:pt x="1264329" y="527334"/>
                  </a:lnTo>
                  <a:lnTo>
                    <a:pt x="1290336" y="527334"/>
                  </a:lnTo>
                  <a:lnTo>
                    <a:pt x="1377363" y="527334"/>
                  </a:lnTo>
                  <a:lnTo>
                    <a:pt x="1638903" y="527334"/>
                  </a:lnTo>
                  <a:lnTo>
                    <a:pt x="1689574" y="527334"/>
                  </a:lnTo>
                  <a:lnTo>
                    <a:pt x="2064148" y="527334"/>
                  </a:lnTo>
                  <a:lnTo>
                    <a:pt x="2089276" y="527334"/>
                  </a:lnTo>
                  <a:lnTo>
                    <a:pt x="2488514" y="527334"/>
                  </a:lnTo>
                  <a:lnTo>
                    <a:pt x="2514521" y="527334"/>
                  </a:lnTo>
                  <a:lnTo>
                    <a:pt x="2913759" y="527334"/>
                  </a:lnTo>
                  <a:close/>
                </a:path>
              </a:pathLst>
            </a:custGeom>
            <a:grpFill/>
            <a:ln w="127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Freeform 4"/>
            <p:cNvSpPr/>
            <p:nvPr/>
          </p:nvSpPr>
          <p:spPr>
            <a:xfrm rot="10800000" flipH="1">
              <a:off x="561134" y="1100782"/>
              <a:ext cx="1357903" cy="377498"/>
            </a:xfrm>
            <a:prstGeom prst="roundRect">
              <a:avLst>
                <a:gd name="adj" fmla="val 25621"/>
              </a:avLst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5"/>
          <p:cNvGrpSpPr>
            <a:grpSpLocks/>
          </p:cNvGrpSpPr>
          <p:nvPr/>
        </p:nvGrpSpPr>
        <p:grpSpPr bwMode="auto">
          <a:xfrm flipH="1">
            <a:off x="4714875" y="839789"/>
            <a:ext cx="3848100" cy="517525"/>
            <a:chOff x="561134" y="1100782"/>
            <a:chExt cx="1791812" cy="377498"/>
          </a:xfrm>
          <a:solidFill>
            <a:schemeClr val="tx1"/>
          </a:solidFill>
        </p:grpSpPr>
        <p:sp>
          <p:nvSpPr>
            <p:cNvPr id="11" name="Freeform 4"/>
            <p:cNvSpPr/>
            <p:nvPr/>
          </p:nvSpPr>
          <p:spPr>
            <a:xfrm rot="10800000" flipH="1">
              <a:off x="880467" y="1100782"/>
              <a:ext cx="1472479" cy="377498"/>
            </a:xfrm>
            <a:custGeom>
              <a:avLst/>
              <a:gdLst>
                <a:gd name="connsiteX0" fmla="*/ 2929239 w 2929239"/>
                <a:gd name="connsiteY0" fmla="*/ 527334 h 527334"/>
                <a:gd name="connsiteX1" fmla="*/ 2929239 w 2929239"/>
                <a:gd name="connsiteY1" fmla="*/ 527298 h 527334"/>
                <a:gd name="connsiteX2" fmla="*/ 2903157 w 2929239"/>
                <a:gd name="connsiteY2" fmla="*/ 527298 h 527334"/>
                <a:gd name="connsiteX3" fmla="*/ 2903154 w 2929239"/>
                <a:gd name="connsiteY3" fmla="*/ 527298 h 527334"/>
                <a:gd name="connsiteX4" fmla="*/ 2903154 w 2929239"/>
                <a:gd name="connsiteY4" fmla="*/ 526996 h 527334"/>
                <a:gd name="connsiteX5" fmla="*/ 2900343 w 2929239"/>
                <a:gd name="connsiteY5" fmla="*/ 526996 h 527334"/>
                <a:gd name="connsiteX6" fmla="*/ 2868491 w 2929239"/>
                <a:gd name="connsiteY6" fmla="*/ 523601 h 527334"/>
                <a:gd name="connsiteX7" fmla="*/ 2623815 w 2929239"/>
                <a:gd name="connsiteY7" fmla="*/ 382473 h 527334"/>
                <a:gd name="connsiteX8" fmla="*/ 2468438 w 2929239"/>
                <a:gd name="connsiteY8" fmla="*/ 215036 h 527334"/>
                <a:gd name="connsiteX9" fmla="*/ 2380867 w 2929239"/>
                <a:gd name="connsiteY9" fmla="*/ 120677 h 527334"/>
                <a:gd name="connsiteX10" fmla="*/ 2111088 w 2929239"/>
                <a:gd name="connsiteY10" fmla="*/ 25 h 527334"/>
                <a:gd name="connsiteX11" fmla="*/ 1685860 w 2929239"/>
                <a:gd name="connsiteY11" fmla="*/ 25 h 527334"/>
                <a:gd name="connsiteX12" fmla="*/ 1685750 w 2929239"/>
                <a:gd name="connsiteY12" fmla="*/ 0 h 527334"/>
                <a:gd name="connsiteX13" fmla="*/ 1638903 w 2929239"/>
                <a:gd name="connsiteY13" fmla="*/ 0 h 527334"/>
                <a:gd name="connsiteX14" fmla="*/ 1377363 w 2929239"/>
                <a:gd name="connsiteY14" fmla="*/ 0 h 527334"/>
                <a:gd name="connsiteX15" fmla="*/ 1290336 w 2929239"/>
                <a:gd name="connsiteY15" fmla="*/ 0 h 527334"/>
                <a:gd name="connsiteX16" fmla="*/ 1264329 w 2929239"/>
                <a:gd name="connsiteY16" fmla="*/ 0 h 527334"/>
                <a:gd name="connsiteX17" fmla="*/ 1243490 w 2929239"/>
                <a:gd name="connsiteY17" fmla="*/ 0 h 527334"/>
                <a:gd name="connsiteX18" fmla="*/ 1243380 w 2929239"/>
                <a:gd name="connsiteY18" fmla="*/ 25 h 527334"/>
                <a:gd name="connsiteX19" fmla="*/ 818152 w 2929239"/>
                <a:gd name="connsiteY19" fmla="*/ 25 h 527334"/>
                <a:gd name="connsiteX20" fmla="*/ 548374 w 2929239"/>
                <a:gd name="connsiteY20" fmla="*/ 120677 h 527334"/>
                <a:gd name="connsiteX21" fmla="*/ 460803 w 2929239"/>
                <a:gd name="connsiteY21" fmla="*/ 215036 h 527334"/>
                <a:gd name="connsiteX22" fmla="*/ 305424 w 2929239"/>
                <a:gd name="connsiteY22" fmla="*/ 382473 h 527334"/>
                <a:gd name="connsiteX23" fmla="*/ 60748 w 2929239"/>
                <a:gd name="connsiteY23" fmla="*/ 523601 h 527334"/>
                <a:gd name="connsiteX24" fmla="*/ 28896 w 2929239"/>
                <a:gd name="connsiteY24" fmla="*/ 526996 h 527334"/>
                <a:gd name="connsiteX25" fmla="*/ 26085 w 2929239"/>
                <a:gd name="connsiteY25" fmla="*/ 526996 h 527334"/>
                <a:gd name="connsiteX26" fmla="*/ 26085 w 2929239"/>
                <a:gd name="connsiteY26" fmla="*/ 527298 h 527334"/>
                <a:gd name="connsiteX27" fmla="*/ 26082 w 2929239"/>
                <a:gd name="connsiteY27" fmla="*/ 527298 h 527334"/>
                <a:gd name="connsiteX28" fmla="*/ 0 w 2929239"/>
                <a:gd name="connsiteY28" fmla="*/ 527298 h 527334"/>
                <a:gd name="connsiteX29" fmla="*/ 0 w 2929239"/>
                <a:gd name="connsiteY29" fmla="*/ 527334 h 527334"/>
                <a:gd name="connsiteX30" fmla="*/ 153178 w 2929239"/>
                <a:gd name="connsiteY30" fmla="*/ 527334 h 527334"/>
                <a:gd name="connsiteX31" fmla="*/ 414718 w 2929239"/>
                <a:gd name="connsiteY31" fmla="*/ 527334 h 527334"/>
                <a:gd name="connsiteX32" fmla="*/ 839963 w 2929239"/>
                <a:gd name="connsiteY32" fmla="*/ 527334 h 527334"/>
                <a:gd name="connsiteX33" fmla="*/ 865091 w 2929239"/>
                <a:gd name="connsiteY33" fmla="*/ 527334 h 527334"/>
                <a:gd name="connsiteX34" fmla="*/ 952118 w 2929239"/>
                <a:gd name="connsiteY34" fmla="*/ 527334 h 527334"/>
                <a:gd name="connsiteX35" fmla="*/ 1264329 w 2929239"/>
                <a:gd name="connsiteY35" fmla="*/ 527334 h 527334"/>
                <a:gd name="connsiteX36" fmla="*/ 1290336 w 2929239"/>
                <a:gd name="connsiteY36" fmla="*/ 527334 h 527334"/>
                <a:gd name="connsiteX37" fmla="*/ 1377363 w 2929239"/>
                <a:gd name="connsiteY37" fmla="*/ 527334 h 527334"/>
                <a:gd name="connsiteX38" fmla="*/ 1638903 w 2929239"/>
                <a:gd name="connsiteY38" fmla="*/ 527334 h 527334"/>
                <a:gd name="connsiteX39" fmla="*/ 1689574 w 2929239"/>
                <a:gd name="connsiteY39" fmla="*/ 527334 h 527334"/>
                <a:gd name="connsiteX40" fmla="*/ 2064148 w 2929239"/>
                <a:gd name="connsiteY40" fmla="*/ 527334 h 527334"/>
                <a:gd name="connsiteX41" fmla="*/ 2089276 w 2929239"/>
                <a:gd name="connsiteY41" fmla="*/ 527334 h 527334"/>
                <a:gd name="connsiteX42" fmla="*/ 2488514 w 2929239"/>
                <a:gd name="connsiteY42" fmla="*/ 527334 h 527334"/>
                <a:gd name="connsiteX43" fmla="*/ 2514521 w 2929239"/>
                <a:gd name="connsiteY43" fmla="*/ 527334 h 527334"/>
                <a:gd name="connsiteX44" fmla="*/ 2913759 w 2929239"/>
                <a:gd name="connsiteY44" fmla="*/ 527334 h 52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929239" h="527334">
                  <a:moveTo>
                    <a:pt x="2929239" y="527334"/>
                  </a:moveTo>
                  <a:lnTo>
                    <a:pt x="2929239" y="527298"/>
                  </a:lnTo>
                  <a:lnTo>
                    <a:pt x="2903157" y="527298"/>
                  </a:lnTo>
                  <a:lnTo>
                    <a:pt x="2903154" y="527298"/>
                  </a:lnTo>
                  <a:lnTo>
                    <a:pt x="2903154" y="526996"/>
                  </a:lnTo>
                  <a:lnTo>
                    <a:pt x="2900343" y="526996"/>
                  </a:lnTo>
                  <a:lnTo>
                    <a:pt x="2868491" y="523601"/>
                  </a:lnTo>
                  <a:cubicBezTo>
                    <a:pt x="2776437" y="503763"/>
                    <a:pt x="2691140" y="455021"/>
                    <a:pt x="2623815" y="382473"/>
                  </a:cubicBezTo>
                  <a:lnTo>
                    <a:pt x="2468438" y="215036"/>
                  </a:lnTo>
                  <a:lnTo>
                    <a:pt x="2380867" y="120677"/>
                  </a:lnTo>
                  <a:cubicBezTo>
                    <a:pt x="2308907" y="42872"/>
                    <a:pt x="2213046" y="25"/>
                    <a:pt x="2111088" y="25"/>
                  </a:cubicBezTo>
                  <a:lnTo>
                    <a:pt x="1685860" y="25"/>
                  </a:lnTo>
                  <a:lnTo>
                    <a:pt x="1685750" y="0"/>
                  </a:lnTo>
                  <a:lnTo>
                    <a:pt x="1638903" y="0"/>
                  </a:lnTo>
                  <a:lnTo>
                    <a:pt x="1377363" y="0"/>
                  </a:lnTo>
                  <a:lnTo>
                    <a:pt x="1290336" y="0"/>
                  </a:lnTo>
                  <a:lnTo>
                    <a:pt x="1264329" y="0"/>
                  </a:lnTo>
                  <a:lnTo>
                    <a:pt x="1243490" y="0"/>
                  </a:lnTo>
                  <a:lnTo>
                    <a:pt x="1243380" y="25"/>
                  </a:lnTo>
                  <a:lnTo>
                    <a:pt x="818152" y="25"/>
                  </a:lnTo>
                  <a:cubicBezTo>
                    <a:pt x="716194" y="25"/>
                    <a:pt x="620332" y="42872"/>
                    <a:pt x="548374" y="120677"/>
                  </a:cubicBezTo>
                  <a:lnTo>
                    <a:pt x="460803" y="215036"/>
                  </a:lnTo>
                  <a:lnTo>
                    <a:pt x="305424" y="382473"/>
                  </a:lnTo>
                  <a:cubicBezTo>
                    <a:pt x="238100" y="455021"/>
                    <a:pt x="152802" y="503763"/>
                    <a:pt x="60748" y="523601"/>
                  </a:cubicBezTo>
                  <a:lnTo>
                    <a:pt x="28896" y="526996"/>
                  </a:lnTo>
                  <a:lnTo>
                    <a:pt x="26085" y="526996"/>
                  </a:lnTo>
                  <a:lnTo>
                    <a:pt x="26085" y="527298"/>
                  </a:lnTo>
                  <a:lnTo>
                    <a:pt x="26082" y="527298"/>
                  </a:lnTo>
                  <a:lnTo>
                    <a:pt x="0" y="527298"/>
                  </a:lnTo>
                  <a:lnTo>
                    <a:pt x="0" y="527334"/>
                  </a:lnTo>
                  <a:lnTo>
                    <a:pt x="153178" y="527334"/>
                  </a:lnTo>
                  <a:lnTo>
                    <a:pt x="414718" y="527334"/>
                  </a:lnTo>
                  <a:lnTo>
                    <a:pt x="839963" y="527334"/>
                  </a:lnTo>
                  <a:lnTo>
                    <a:pt x="865091" y="527334"/>
                  </a:lnTo>
                  <a:lnTo>
                    <a:pt x="952118" y="527334"/>
                  </a:lnTo>
                  <a:lnTo>
                    <a:pt x="1264329" y="527334"/>
                  </a:lnTo>
                  <a:lnTo>
                    <a:pt x="1290336" y="527334"/>
                  </a:lnTo>
                  <a:lnTo>
                    <a:pt x="1377363" y="527334"/>
                  </a:lnTo>
                  <a:lnTo>
                    <a:pt x="1638903" y="527334"/>
                  </a:lnTo>
                  <a:lnTo>
                    <a:pt x="1689574" y="527334"/>
                  </a:lnTo>
                  <a:lnTo>
                    <a:pt x="2064148" y="527334"/>
                  </a:lnTo>
                  <a:lnTo>
                    <a:pt x="2089276" y="527334"/>
                  </a:lnTo>
                  <a:lnTo>
                    <a:pt x="2488514" y="527334"/>
                  </a:lnTo>
                  <a:lnTo>
                    <a:pt x="2514521" y="527334"/>
                  </a:lnTo>
                  <a:lnTo>
                    <a:pt x="2913759" y="527334"/>
                  </a:lnTo>
                  <a:close/>
                </a:path>
              </a:pathLst>
            </a:custGeom>
            <a:grpFill/>
            <a:ln w="127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Freeform 4"/>
            <p:cNvSpPr/>
            <p:nvPr/>
          </p:nvSpPr>
          <p:spPr>
            <a:xfrm rot="10800000" flipH="1">
              <a:off x="561134" y="1100782"/>
              <a:ext cx="1357903" cy="377498"/>
            </a:xfrm>
            <a:prstGeom prst="roundRect">
              <a:avLst>
                <a:gd name="adj" fmla="val 25621"/>
              </a:avLst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10000" y="847725"/>
            <a:ext cx="1247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КТО ПРАВ</a:t>
            </a:r>
            <a:r>
              <a:rPr lang="en-US" sz="2000" b="1" dirty="0"/>
              <a:t>?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5324" y="914400"/>
            <a:ext cx="2905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Орган исполнительной власти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89568" y="907048"/>
            <a:ext cx="244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Пациент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347412"/>
              </p:ext>
            </p:extLst>
          </p:nvPr>
        </p:nvGraphicFramePr>
        <p:xfrm>
          <a:off x="241299" y="1385253"/>
          <a:ext cx="338772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00025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2"/>
                          </a:solidFill>
                        </a:rPr>
                        <a:t>дефицит</a:t>
                      </a:r>
                      <a:r>
                        <a:rPr lang="ru-RU" sz="1200" b="0" baseline="0" dirty="0">
                          <a:solidFill>
                            <a:schemeClr val="tx2"/>
                          </a:solidFill>
                        </a:rPr>
                        <a:t> финансирования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00025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2"/>
                          </a:solidFill>
                        </a:rPr>
                        <a:t>охват большего количества</a:t>
                      </a:r>
                      <a:r>
                        <a:rPr lang="ru-RU" sz="1200" b="0" baseline="0" dirty="0">
                          <a:solidFill>
                            <a:schemeClr val="tx2"/>
                          </a:solidFill>
                        </a:rPr>
                        <a:t> льготников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00025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2"/>
                          </a:solidFill>
                        </a:rPr>
                        <a:t>44-ФЗ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35771"/>
              </p:ext>
            </p:extLst>
          </p:nvPr>
        </p:nvGraphicFramePr>
        <p:xfrm>
          <a:off x="5314951" y="1385253"/>
          <a:ext cx="327614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00025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2"/>
                          </a:solidFill>
                        </a:rPr>
                        <a:t>право на бесплатное обеспечение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00025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качественные лекарственные и медицинские изделия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00025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незаинтересованность в сохранении бюджета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>
            <a:off x="242619" y="2771950"/>
            <a:ext cx="5148000" cy="0"/>
          </a:xfrm>
          <a:prstGeom prst="line">
            <a:avLst/>
          </a:prstGeom>
          <a:ln w="28575">
            <a:solidFill>
              <a:srgbClr val="43AE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Группа 35"/>
          <p:cNvGrpSpPr/>
          <p:nvPr/>
        </p:nvGrpSpPr>
        <p:grpSpPr>
          <a:xfrm>
            <a:off x="3228975" y="2500487"/>
            <a:ext cx="2257832" cy="542925"/>
            <a:chOff x="3025773" y="2500487"/>
            <a:chExt cx="2381251" cy="542925"/>
          </a:xfrm>
        </p:grpSpPr>
        <p:sp>
          <p:nvSpPr>
            <p:cNvPr id="20" name="Rectangle: Rounded Corners 53">
              <a:extLst>
                <a:ext uri="{FF2B5EF4-FFF2-40B4-BE49-F238E27FC236}">
                  <a16:creationId xmlns:a16="http://schemas.microsoft.com/office/drawing/2014/main" id="{DD8AB786-C0FD-4EDA-915E-22E72693A2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7549" y="2500487"/>
              <a:ext cx="2149475" cy="542925"/>
            </a:xfrm>
            <a:prstGeom prst="roundRect">
              <a:avLst>
                <a:gd name="adj" fmla="val 16989"/>
              </a:avLst>
            </a:prstGeom>
            <a:solidFill>
              <a:schemeClr val="bg1"/>
            </a:solidFill>
            <a:ln w="9525" cap="rnd" cmpd="sng" algn="ctr">
              <a:noFill/>
              <a:prstDash val="sysDash"/>
              <a:miter lim="800000"/>
            </a:ln>
            <a:effectLst>
              <a:outerShdw blurRad="255626" dist="38100" dir="2700000" algn="tl" rotWithShape="0">
                <a:prstClr val="black">
                  <a:alpha val="15703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90901" y="2581275"/>
              <a:ext cx="1933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43AEB3"/>
                  </a:solidFill>
                </a:rPr>
                <a:t>ЧТО ДЕЛАТЬ</a:t>
              </a:r>
              <a:r>
                <a:rPr lang="en-US" sz="2000" b="1" dirty="0">
                  <a:solidFill>
                    <a:srgbClr val="43AEB3"/>
                  </a:solidFill>
                </a:rPr>
                <a:t>?</a:t>
              </a:r>
              <a:endParaRPr lang="ru-RU" sz="2000" b="1" dirty="0">
                <a:solidFill>
                  <a:srgbClr val="43AEB3"/>
                </a:solidFill>
              </a:endParaRPr>
            </a:p>
          </p:txBody>
        </p:sp>
        <p:sp>
          <p:nvSpPr>
            <p:cNvPr id="25" name="Нашивка 24"/>
            <p:cNvSpPr/>
            <p:nvPr/>
          </p:nvSpPr>
          <p:spPr>
            <a:xfrm flipH="1">
              <a:off x="3025773" y="2500487"/>
              <a:ext cx="441325" cy="542925"/>
            </a:xfrm>
            <a:prstGeom prst="chevron">
              <a:avLst/>
            </a:prstGeom>
            <a:solidFill>
              <a:srgbClr val="43A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3" name="Равнобедренный треугольник 22"/>
          <p:cNvSpPr/>
          <p:nvPr/>
        </p:nvSpPr>
        <p:spPr>
          <a:xfrm rot="16200000" flipV="1">
            <a:off x="390434" y="3307318"/>
            <a:ext cx="190501" cy="133176"/>
          </a:xfrm>
          <a:prstGeom prst="triangle">
            <a:avLst/>
          </a:prstGeom>
          <a:solidFill>
            <a:srgbClr val="43A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6200000" flipV="1">
            <a:off x="390434" y="3956088"/>
            <a:ext cx="190501" cy="133176"/>
          </a:xfrm>
          <a:prstGeom prst="triangle">
            <a:avLst/>
          </a:prstGeom>
          <a:solidFill>
            <a:srgbClr val="43A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6200000" flipV="1">
            <a:off x="5372096" y="3181524"/>
            <a:ext cx="190501" cy="133176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6200000" flipV="1">
            <a:off x="5372096" y="3800649"/>
            <a:ext cx="190501" cy="133176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16200000" flipV="1">
            <a:off x="5381710" y="4153074"/>
            <a:ext cx="190501" cy="133176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Rectangle: Rounded Corners 53">
            <a:extLst>
              <a:ext uri="{FF2B5EF4-FFF2-40B4-BE49-F238E27FC236}">
                <a16:creationId xmlns:a16="http://schemas.microsoft.com/office/drawing/2014/main" id="{DD8AB786-C0FD-4EDA-915E-22E72693A2A1}"/>
              </a:ext>
            </a:extLst>
          </p:cNvPr>
          <p:cNvSpPr>
            <a:spLocks noChangeAspect="1"/>
          </p:cNvSpPr>
          <p:nvPr/>
        </p:nvSpPr>
        <p:spPr>
          <a:xfrm>
            <a:off x="269424" y="4391025"/>
            <a:ext cx="8321675" cy="752475"/>
          </a:xfrm>
          <a:prstGeom prst="round2SameRect">
            <a:avLst/>
          </a:prstGeom>
          <a:solidFill>
            <a:schemeClr val="bg1"/>
          </a:solidFill>
          <a:ln w="9525" cap="rnd" cmpd="sng" algn="ctr">
            <a:noFill/>
            <a:prstDash val="sysDash"/>
            <a:miter lim="800000"/>
          </a:ln>
          <a:effectLst>
            <a:outerShdw blurRad="255626" dist="38100" dir="2700000" algn="tl" rotWithShape="0">
              <a:prstClr val="black">
                <a:alpha val="15703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4736" y="4449618"/>
            <a:ext cx="8340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/>
            <a:r>
              <a:rPr lang="ru-RU" b="1" dirty="0">
                <a:solidFill>
                  <a:srgbClr val="4CB7BC"/>
                </a:solidFill>
                <a:latin typeface="Oswald" pitchFamily="2" charset="-52"/>
              </a:rPr>
              <a:t>ЦЕЛЬ</a:t>
            </a:r>
          </a:p>
          <a:p>
            <a:pPr marL="628650"/>
            <a:r>
              <a:rPr lang="ru-RU" dirty="0">
                <a:solidFill>
                  <a:schemeClr val="tx2"/>
                </a:solidFill>
                <a:latin typeface="Oswald" pitchFamily="2" charset="-52"/>
              </a:rPr>
              <a:t>УЛУЧШЕНИЕ КАЧЕСТВА ЖИЗНИ ДЕТЕЙ С ЗАБОЛЕВАНИЕМ САХАРНЫЙ ДИАБЕТ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94" y="4554514"/>
            <a:ext cx="396000" cy="396000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222250" y="56861"/>
            <a:ext cx="8340725" cy="743239"/>
            <a:chOff x="222250" y="56861"/>
            <a:chExt cx="8340725" cy="743239"/>
          </a:xfrm>
        </p:grpSpPr>
        <p:sp>
          <p:nvSpPr>
            <p:cNvPr id="18" name="Rectangle: Rounded Corners 53">
              <a:extLst>
                <a:ext uri="{FF2B5EF4-FFF2-40B4-BE49-F238E27FC236}">
                  <a16:creationId xmlns:a16="http://schemas.microsoft.com/office/drawing/2014/main" id="{DD8AB786-C0FD-4EDA-915E-22E72693A2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1299" y="56861"/>
              <a:ext cx="8321675" cy="743239"/>
            </a:xfrm>
            <a:prstGeom prst="roundRect">
              <a:avLst>
                <a:gd name="adj" fmla="val 16989"/>
              </a:avLst>
            </a:prstGeom>
            <a:solidFill>
              <a:schemeClr val="bg1"/>
            </a:solidFill>
            <a:ln w="9525" cap="rnd" cmpd="sng" algn="ctr">
              <a:noFill/>
              <a:prstDash val="sysDash"/>
              <a:miter lim="800000"/>
            </a:ln>
            <a:effectLst>
              <a:outerShdw blurRad="255626" dist="38100" dir="2700000" algn="tl" rotWithShape="0">
                <a:prstClr val="black">
                  <a:alpha val="15703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22250" y="104486"/>
              <a:ext cx="834072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14375"/>
              <a:r>
                <a:rPr lang="ru-RU" b="1" dirty="0">
                  <a:solidFill>
                    <a:schemeClr val="accent6"/>
                  </a:solidFill>
                  <a:latin typeface="Oswald" pitchFamily="2" charset="-52"/>
                </a:rPr>
                <a:t>ПРОБЛЕМА </a:t>
              </a:r>
              <a:br>
                <a:rPr lang="ru-RU" b="1" dirty="0">
                  <a:solidFill>
                    <a:schemeClr val="accent6"/>
                  </a:solidFill>
                  <a:latin typeface="Oswald" pitchFamily="2" charset="-52"/>
                </a:rPr>
              </a:br>
              <a:r>
                <a:rPr lang="ru-RU" dirty="0">
                  <a:solidFill>
                    <a:schemeClr val="tx2"/>
                  </a:solidFill>
                  <a:latin typeface="Oswald" pitchFamily="2" charset="-52"/>
                </a:rPr>
                <a:t>ОБЕСПЕЧЕНИЕ ЛЕКАРСТВЕННЫМИ СРЕДСТВАМИ И МЕДИЦИНСКИМИ ИЗДЕЛИЯМИ</a:t>
              </a: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305" y="210601"/>
              <a:ext cx="396000" cy="396000"/>
            </a:xfrm>
            <a:prstGeom prst="rect">
              <a:avLst/>
            </a:prstGeom>
          </p:spPr>
        </p:pic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1809750"/>
            <a:ext cx="466420" cy="46642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276420" y="1809750"/>
            <a:ext cx="928687" cy="640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b="1" dirty="0"/>
              <a:t>44 </a:t>
            </a:r>
            <a:br>
              <a:rPr lang="ru-RU" dirty="0"/>
            </a:br>
            <a:r>
              <a:rPr lang="ru-RU" dirty="0">
                <a:solidFill>
                  <a:schemeClr val="tx2"/>
                </a:solidFill>
              </a:rPr>
              <a:t>млн руб.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6924" y="886910"/>
            <a:ext cx="360000" cy="36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83" y="879476"/>
            <a:ext cx="360000" cy="360000"/>
          </a:xfrm>
          <a:prstGeom prst="rect">
            <a:avLst/>
          </a:prstGeom>
        </p:spPr>
      </p:pic>
      <p:cxnSp>
        <p:nvCxnSpPr>
          <p:cNvPr id="46" name="Прямая соединительная линия 45"/>
          <p:cNvCxnSpPr/>
          <p:nvPr/>
        </p:nvCxnSpPr>
        <p:spPr>
          <a:xfrm>
            <a:off x="259871" y="2781330"/>
            <a:ext cx="0" cy="1548000"/>
          </a:xfrm>
          <a:prstGeom prst="line">
            <a:avLst/>
          </a:prstGeom>
          <a:ln w="38100">
            <a:solidFill>
              <a:srgbClr val="43AE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440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53">
            <a:extLst>
              <a:ext uri="{FF2B5EF4-FFF2-40B4-BE49-F238E27FC236}">
                <a16:creationId xmlns:a16="http://schemas.microsoft.com/office/drawing/2014/main" id="{DD8AB786-C0FD-4EDA-915E-22E72693A2A1}"/>
              </a:ext>
            </a:extLst>
          </p:cNvPr>
          <p:cNvSpPr>
            <a:spLocks noChangeAspect="1"/>
          </p:cNvSpPr>
          <p:nvPr/>
        </p:nvSpPr>
        <p:spPr>
          <a:xfrm>
            <a:off x="704852" y="1714500"/>
            <a:ext cx="7467600" cy="750888"/>
          </a:xfrm>
          <a:prstGeom prst="roundRect">
            <a:avLst>
              <a:gd name="adj" fmla="val 16989"/>
            </a:avLst>
          </a:prstGeom>
          <a:solidFill>
            <a:schemeClr val="bg1">
              <a:lumMod val="95000"/>
            </a:schemeClr>
          </a:solidFill>
          <a:ln w="9525" cap="rnd" cmpd="sng" algn="ctr">
            <a:solidFill>
              <a:schemeClr val="accent1"/>
            </a:solidFill>
            <a:prstDash val="sysDash"/>
            <a:miter lim="800000"/>
          </a:ln>
          <a:effectLst>
            <a:outerShdw blurRad="255626" dist="38100" dir="2700000" algn="tl" rotWithShape="0">
              <a:prstClr val="black">
                <a:alpha val="15703"/>
              </a:prstClr>
            </a:outerShdw>
          </a:effectLst>
        </p:spPr>
        <p:txBody>
          <a:bodyPr lIns="0" rIns="0" rtlCol="0" anchor="ctr"/>
          <a:lstStyle/>
          <a:p>
            <a:pPr marL="542925"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29ABE2"/>
                </a:solidFill>
                <a:effectLst/>
                <a:uLnTx/>
                <a:uFillTx/>
                <a:ea typeface="+mn-ea"/>
                <a:cs typeface="+mn-cs"/>
              </a:rPr>
              <a:t>ЕДИНАЯ</a:t>
            </a:r>
            <a:r>
              <a:rPr kumimoji="0" lang="ru-RU" sz="1400" b="1" i="0" u="none" strike="noStrike" kern="0" cap="none" spc="0" normalizeH="0" noProof="0" dirty="0">
                <a:ln>
                  <a:noFill/>
                </a:ln>
                <a:solidFill>
                  <a:srgbClr val="29ABE2"/>
                </a:solidFill>
                <a:effectLst/>
                <a:uLnTx/>
                <a:uFillTx/>
                <a:ea typeface="+mn-ea"/>
                <a:cs typeface="+mn-cs"/>
              </a:rPr>
              <a:t> СТРАТЕГИЯ </a:t>
            </a:r>
            <a:r>
              <a:rPr kumimoji="0" lang="ru-RU" sz="14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ЛЕКАРСТВЕННОГО ОБЕСПЕЧЕНИЯ </a:t>
            </a:r>
            <a:br>
              <a:rPr kumimoji="0" lang="ru-RU" sz="14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4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И ОБЕСПЕЧЕНИЯ МЕДИЦИНСКИМИ ИЗДЕЛИЯМИ </a:t>
            </a:r>
            <a:br>
              <a:rPr kumimoji="0" lang="ru-RU" sz="14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4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И РАСХОДНЫМИ МАТЕРИАЛАМИ К НИМ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6" name="Rectangle: Rounded Corners 53">
            <a:extLst>
              <a:ext uri="{FF2B5EF4-FFF2-40B4-BE49-F238E27FC236}">
                <a16:creationId xmlns:a16="http://schemas.microsoft.com/office/drawing/2014/main" id="{DD8AB786-C0FD-4EDA-915E-22E72693A2A1}"/>
              </a:ext>
            </a:extLst>
          </p:cNvPr>
          <p:cNvSpPr>
            <a:spLocks noChangeAspect="1"/>
          </p:cNvSpPr>
          <p:nvPr/>
        </p:nvSpPr>
        <p:spPr>
          <a:xfrm>
            <a:off x="704852" y="209550"/>
            <a:ext cx="2028823" cy="757381"/>
          </a:xfrm>
          <a:prstGeom prst="roundRect">
            <a:avLst>
              <a:gd name="adj" fmla="val 16989"/>
            </a:avLst>
          </a:prstGeom>
          <a:solidFill>
            <a:schemeClr val="accent1">
              <a:lumMod val="20000"/>
              <a:lumOff val="80000"/>
            </a:schemeClr>
          </a:solidFill>
          <a:ln w="9525" cap="rnd" cmpd="sng" algn="ctr">
            <a:noFill/>
            <a:prstDash val="sysDash"/>
            <a:miter lim="800000"/>
          </a:ln>
          <a:effectLst>
            <a:outerShdw blurRad="255626" dist="38100" dir="2700000" algn="tl" rotWithShape="0">
              <a:prstClr val="black">
                <a:alpha val="15703"/>
              </a:prstClr>
            </a:outerShdw>
          </a:effectLst>
        </p:spPr>
        <p:txBody>
          <a:bodyPr lIns="0" rIns="0" rtlCol="0" anchor="ctr"/>
          <a:lstStyle/>
          <a:p>
            <a:pPr marL="5429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МИНИСТЕРСТВО ЗДРАВООХРАНЕНИЯ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ПЕНЗЕНСКОЙ ОБЛАСТИ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7" name="Rectangle: Rounded Corners 53">
            <a:extLst>
              <a:ext uri="{FF2B5EF4-FFF2-40B4-BE49-F238E27FC236}">
                <a16:creationId xmlns:a16="http://schemas.microsoft.com/office/drawing/2014/main" id="{DD8AB786-C0FD-4EDA-915E-22E72693A2A1}"/>
              </a:ext>
            </a:extLst>
          </p:cNvPr>
          <p:cNvSpPr>
            <a:spLocks noChangeAspect="1"/>
          </p:cNvSpPr>
          <p:nvPr/>
        </p:nvSpPr>
        <p:spPr>
          <a:xfrm>
            <a:off x="5867402" y="209550"/>
            <a:ext cx="2305050" cy="757381"/>
          </a:xfrm>
          <a:prstGeom prst="roundRect">
            <a:avLst>
              <a:gd name="adj" fmla="val 16989"/>
            </a:avLst>
          </a:prstGeom>
          <a:solidFill>
            <a:schemeClr val="accent1">
              <a:lumMod val="20000"/>
              <a:lumOff val="80000"/>
            </a:schemeClr>
          </a:solidFill>
          <a:ln w="9525" cap="rnd" cmpd="sng" algn="ctr">
            <a:noFill/>
            <a:prstDash val="sysDash"/>
            <a:miter lim="800000"/>
          </a:ln>
          <a:effectLst>
            <a:outerShdw blurRad="255626" dist="38100" dir="2700000" algn="tl" rotWithShape="0">
              <a:prstClr val="black">
                <a:alpha val="15703"/>
              </a:prstClr>
            </a:outerShdw>
          </a:effectLst>
        </p:spPr>
        <p:txBody>
          <a:bodyPr lIns="0" rIns="0" rtlCol="0" anchor="ctr"/>
          <a:lstStyle/>
          <a:p>
            <a:pPr marL="628650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ДИАБЕТИЧЕСКОЕ</a:t>
            </a:r>
            <a:r>
              <a:rPr kumimoji="0" lang="ru-RU" sz="12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br>
              <a:rPr kumimoji="0" lang="ru-RU" sz="12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2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СООБЩЕСТВО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8" name="Нашивка 37"/>
          <p:cNvSpPr/>
          <p:nvPr/>
        </p:nvSpPr>
        <p:spPr>
          <a:xfrm rot="7299599">
            <a:off x="6801177" y="1067986"/>
            <a:ext cx="418451" cy="54292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Нашивка 38"/>
          <p:cNvSpPr/>
          <p:nvPr/>
        </p:nvSpPr>
        <p:spPr>
          <a:xfrm rot="3089932">
            <a:off x="1543377" y="1067986"/>
            <a:ext cx="418451" cy="54292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Rectangle: Rounded Corners 53">
            <a:extLst>
              <a:ext uri="{FF2B5EF4-FFF2-40B4-BE49-F238E27FC236}">
                <a16:creationId xmlns:a16="http://schemas.microsoft.com/office/drawing/2014/main" id="{DD8AB786-C0FD-4EDA-915E-22E72693A2A1}"/>
              </a:ext>
            </a:extLst>
          </p:cNvPr>
          <p:cNvSpPr>
            <a:spLocks noChangeAspect="1"/>
          </p:cNvSpPr>
          <p:nvPr/>
        </p:nvSpPr>
        <p:spPr>
          <a:xfrm>
            <a:off x="2990850" y="209550"/>
            <a:ext cx="2619376" cy="757381"/>
          </a:xfrm>
          <a:prstGeom prst="roundRect">
            <a:avLst>
              <a:gd name="adj" fmla="val 16989"/>
            </a:avLst>
          </a:prstGeom>
          <a:solidFill>
            <a:schemeClr val="accent1">
              <a:lumMod val="20000"/>
              <a:lumOff val="80000"/>
            </a:schemeClr>
          </a:solidFill>
          <a:ln w="9525" cap="rnd" cmpd="sng" algn="ctr">
            <a:noFill/>
            <a:prstDash val="sysDash"/>
            <a:miter lim="800000"/>
          </a:ln>
          <a:effectLst>
            <a:outerShdw blurRad="255626" dist="38100" dir="2700000" algn="tl" rotWithShape="0">
              <a:prstClr val="black">
                <a:alpha val="15703"/>
              </a:prstClr>
            </a:outerShdw>
          </a:effectLst>
        </p:spPr>
        <p:txBody>
          <a:bodyPr lIns="0" rIns="0" rtlCol="0" anchor="ctr"/>
          <a:lstStyle/>
          <a:p>
            <a:pPr marL="5429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ГЛАВНЫЙ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ВНЕШТАТНЫЙ</a:t>
            </a:r>
            <a:r>
              <a:rPr kumimoji="0" lang="ru-RU" sz="12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СПЕЦИАЛИСТ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ПО ДЕТСКОЙ ЭНДОКРИНОЛОГИИ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1" name="Нашивка 40"/>
          <p:cNvSpPr/>
          <p:nvPr/>
        </p:nvSpPr>
        <p:spPr>
          <a:xfrm rot="5400000">
            <a:off x="4094490" y="1067986"/>
            <a:ext cx="418451" cy="54292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679898" y="607289"/>
            <a:ext cx="360000" cy="0"/>
          </a:xfrm>
          <a:prstGeom prst="straightConnector1">
            <a:avLst/>
          </a:prstGeom>
          <a:ln w="190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540375" y="607289"/>
            <a:ext cx="360000" cy="0"/>
          </a:xfrm>
          <a:prstGeom prst="straightConnector1">
            <a:avLst/>
          </a:prstGeom>
          <a:ln w="190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75" y="373409"/>
            <a:ext cx="396000" cy="396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100" y="364055"/>
            <a:ext cx="432000" cy="432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973" y="341830"/>
            <a:ext cx="468000" cy="468000"/>
          </a:xfrm>
          <a:prstGeom prst="rect">
            <a:avLst/>
          </a:prstGeom>
        </p:spPr>
      </p:pic>
      <p:sp>
        <p:nvSpPr>
          <p:cNvPr id="46" name="Rectangle: Rounded Corners 25697"/>
          <p:cNvSpPr>
            <a:spLocks noChangeArrowheads="1"/>
          </p:cNvSpPr>
          <p:nvPr/>
        </p:nvSpPr>
        <p:spPr bwMode="auto">
          <a:xfrm>
            <a:off x="779391" y="2637631"/>
            <a:ext cx="2080507" cy="468313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FFFF"/>
              </a:gs>
              <a:gs pos="10001">
                <a:srgbClr val="FFFFFF"/>
              </a:gs>
              <a:gs pos="50000">
                <a:srgbClr val="DCEAF7"/>
              </a:gs>
              <a:gs pos="100000">
                <a:srgbClr val="FFFFFF"/>
              </a:gs>
            </a:gsLst>
            <a:lin ang="0"/>
          </a:gradFill>
          <a:ln w="12700" algn="ctr">
            <a:solidFill>
              <a:srgbClr val="FFFFFF"/>
            </a:solidFill>
            <a:miter lim="800000"/>
            <a:headEnd/>
            <a:tailEnd/>
          </a:ln>
        </p:spPr>
        <p:txBody>
          <a:bodyPr lIns="137160" rIns="137160" anchor="ctr"/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algn="ctr">
              <a:spcAft>
                <a:spcPts val="1000"/>
              </a:spcAft>
            </a:pPr>
            <a:endParaRPr lang="ru-RU" altLang="ru-RU" sz="900">
              <a:solidFill>
                <a:srgbClr val="FFFFFF"/>
              </a:solidFill>
              <a:latin typeface="Montserrat Medium" pitchFamily="50" charset="-52"/>
            </a:endParaRPr>
          </a:p>
        </p:txBody>
      </p:sp>
      <p:sp>
        <p:nvSpPr>
          <p:cNvPr id="47" name="Rectangle: Rounded Corners 25697"/>
          <p:cNvSpPr>
            <a:spLocks noChangeArrowheads="1"/>
          </p:cNvSpPr>
          <p:nvPr/>
        </p:nvSpPr>
        <p:spPr bwMode="auto">
          <a:xfrm>
            <a:off x="3291973" y="2637631"/>
            <a:ext cx="2080507" cy="468313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FFFF"/>
              </a:gs>
              <a:gs pos="10001">
                <a:srgbClr val="FFFFFF"/>
              </a:gs>
              <a:gs pos="50000">
                <a:srgbClr val="DCEAF7"/>
              </a:gs>
              <a:gs pos="100000">
                <a:srgbClr val="FFFFFF"/>
              </a:gs>
            </a:gsLst>
            <a:lin ang="0"/>
          </a:gradFill>
          <a:ln w="12700" algn="ctr">
            <a:solidFill>
              <a:srgbClr val="FFFFFF"/>
            </a:solidFill>
            <a:miter lim="800000"/>
            <a:headEnd/>
            <a:tailEnd/>
          </a:ln>
        </p:spPr>
        <p:txBody>
          <a:bodyPr lIns="137160" rIns="137160" anchor="ctr"/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algn="ctr">
              <a:spcAft>
                <a:spcPts val="1000"/>
              </a:spcAft>
            </a:pPr>
            <a:endParaRPr lang="ru-RU" altLang="ru-RU" sz="900">
              <a:solidFill>
                <a:srgbClr val="FFFFFF"/>
              </a:solidFill>
              <a:latin typeface="Montserrat Medium" pitchFamily="50" charset="-52"/>
            </a:endParaRPr>
          </a:p>
        </p:txBody>
      </p:sp>
      <p:sp>
        <p:nvSpPr>
          <p:cNvPr id="48" name="Rectangle: Rounded Corners 25697"/>
          <p:cNvSpPr>
            <a:spLocks noChangeArrowheads="1"/>
          </p:cNvSpPr>
          <p:nvPr/>
        </p:nvSpPr>
        <p:spPr bwMode="auto">
          <a:xfrm>
            <a:off x="6091945" y="2637631"/>
            <a:ext cx="2080507" cy="468313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FFFF"/>
              </a:gs>
              <a:gs pos="10001">
                <a:srgbClr val="FFFFFF"/>
              </a:gs>
              <a:gs pos="50000">
                <a:srgbClr val="DCEAF7"/>
              </a:gs>
              <a:gs pos="100000">
                <a:srgbClr val="FFFFFF"/>
              </a:gs>
            </a:gsLst>
            <a:lin ang="0"/>
          </a:gradFill>
          <a:ln w="12700" algn="ctr">
            <a:solidFill>
              <a:srgbClr val="FFFFFF"/>
            </a:solidFill>
            <a:miter lim="800000"/>
            <a:headEnd/>
            <a:tailEnd/>
          </a:ln>
        </p:spPr>
        <p:txBody>
          <a:bodyPr lIns="137160" rIns="137160" anchor="ctr"/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algn="ctr">
              <a:spcAft>
                <a:spcPts val="1000"/>
              </a:spcAft>
            </a:pPr>
            <a:endParaRPr lang="ru-RU" altLang="ru-RU" sz="900">
              <a:solidFill>
                <a:srgbClr val="FFFFFF"/>
              </a:solidFill>
              <a:latin typeface="Montserrat Medium" pitchFamily="50" charset="-52"/>
            </a:endParaRPr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360770"/>
              </p:ext>
            </p:extLst>
          </p:nvPr>
        </p:nvGraphicFramePr>
        <p:xfrm>
          <a:off x="963102" y="2637631"/>
          <a:ext cx="7458074" cy="2142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2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33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Формы взаимодействия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Периодичность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Виды общения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447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Круглый стол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Рабочие совещания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День диабета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Рабочие встречи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Общение в мессенджерах, </a:t>
                      </a:r>
                      <a:br>
                        <a:rPr lang="ru-RU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по электронной почте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447675" indent="0" algn="l"/>
                      <a:r>
                        <a:rPr lang="ru-RU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ежемесячно</a:t>
                      </a:r>
                    </a:p>
                    <a:p>
                      <a:pPr marL="447675" indent="0" algn="l"/>
                      <a:endParaRPr lang="ru-RU" sz="1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marL="447675" indent="0" algn="l"/>
                      <a:r>
                        <a:rPr lang="ru-RU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ежеквартально</a:t>
                      </a:r>
                    </a:p>
                    <a:p>
                      <a:pPr marL="447675" indent="0" algn="l"/>
                      <a:endParaRPr lang="ru-RU" sz="1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marL="447675" indent="0" algn="l"/>
                      <a:r>
                        <a:rPr lang="ru-RU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по мере необходимости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Рабочие вопросы</a:t>
                      </a:r>
                    </a:p>
                    <a:p>
                      <a:pPr algn="l"/>
                      <a:endParaRPr lang="ru-RU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ru-RU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Телеграмм-канал</a:t>
                      </a:r>
                    </a:p>
                    <a:p>
                      <a:pPr algn="l"/>
                      <a:endParaRPr lang="ru-RU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ru-RU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Совместные </a:t>
                      </a:r>
                      <a:br>
                        <a:rPr lang="ru-RU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</a:br>
                      <a:r>
                        <a:rPr lang="ru-RU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мероприятия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" name="Rectangle: Rounded Corners 53">
            <a:extLst>
              <a:ext uri="{FF2B5EF4-FFF2-40B4-BE49-F238E27FC236}">
                <a16:creationId xmlns:a16="http://schemas.microsoft.com/office/drawing/2014/main" id="{DD8AB786-C0FD-4EDA-915E-22E72693A2A1}"/>
              </a:ext>
            </a:extLst>
          </p:cNvPr>
          <p:cNvSpPr>
            <a:spLocks noChangeAspect="1"/>
          </p:cNvSpPr>
          <p:nvPr/>
        </p:nvSpPr>
        <p:spPr>
          <a:xfrm>
            <a:off x="7019927" y="3134157"/>
            <a:ext cx="1152525" cy="290012"/>
          </a:xfrm>
          <a:prstGeom prst="roundRect">
            <a:avLst>
              <a:gd name="adj" fmla="val 16989"/>
            </a:avLst>
          </a:prstGeom>
          <a:solidFill>
            <a:schemeClr val="bg1"/>
          </a:solidFill>
          <a:ln w="9525" cap="rnd" cmpd="sng" algn="ctr">
            <a:solidFill>
              <a:schemeClr val="accent1"/>
            </a:solidFill>
            <a:prstDash val="sysDash"/>
            <a:miter lim="800000"/>
          </a:ln>
          <a:effectLst>
            <a:outerShdw blurRad="255626" dist="38100" dir="2700000" algn="tl" rotWithShape="0">
              <a:prstClr val="black">
                <a:alpha val="15703"/>
              </a:prstClr>
            </a:outerShdw>
          </a:effectLst>
        </p:spPr>
        <p:txBody>
          <a:bodyPr lIns="0" rIns="0"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очно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1" name="Rectangle: Rounded Corners 53">
            <a:extLst>
              <a:ext uri="{FF2B5EF4-FFF2-40B4-BE49-F238E27FC236}">
                <a16:creationId xmlns:a16="http://schemas.microsoft.com/office/drawing/2014/main" id="{DD8AB786-C0FD-4EDA-915E-22E72693A2A1}"/>
              </a:ext>
            </a:extLst>
          </p:cNvPr>
          <p:cNvSpPr>
            <a:spLocks noChangeAspect="1"/>
          </p:cNvSpPr>
          <p:nvPr/>
        </p:nvSpPr>
        <p:spPr>
          <a:xfrm>
            <a:off x="7019927" y="3495961"/>
            <a:ext cx="1152525" cy="514063"/>
          </a:xfrm>
          <a:prstGeom prst="roundRect">
            <a:avLst>
              <a:gd name="adj" fmla="val 16989"/>
            </a:avLst>
          </a:prstGeom>
          <a:solidFill>
            <a:schemeClr val="bg1"/>
          </a:solidFill>
          <a:ln w="9525" cap="rnd" cmpd="sng" algn="ctr">
            <a:solidFill>
              <a:schemeClr val="accent1"/>
            </a:solidFill>
            <a:prstDash val="sysDash"/>
            <a:miter lim="800000"/>
          </a:ln>
          <a:effectLst>
            <a:outerShdw blurRad="255626" dist="38100" dir="2700000" algn="tl" rotWithShape="0">
              <a:prstClr val="black">
                <a:alpha val="15703"/>
              </a:prstClr>
            </a:outerShdw>
          </a:effectLst>
        </p:spPr>
        <p:txBody>
          <a:bodyPr lIns="0" rIns="0"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срочное решение проблем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801" y="3153163"/>
            <a:ext cx="252000" cy="25200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933" y="3606520"/>
            <a:ext cx="252000" cy="25200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230" y="4127409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5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4">
            <a:extLst>
              <a:ext uri="{FF2B5EF4-FFF2-40B4-BE49-F238E27FC236}">
                <a16:creationId xmlns:a16="http://schemas.microsoft.com/office/drawing/2014/main" id="{B5B2BDF1-C4F3-1B5D-A23F-3118A7333D54}"/>
              </a:ext>
            </a:extLst>
          </p:cNvPr>
          <p:cNvSpPr/>
          <p:nvPr/>
        </p:nvSpPr>
        <p:spPr>
          <a:xfrm>
            <a:off x="3473831" y="5982903"/>
            <a:ext cx="2004975" cy="1104166"/>
          </a:xfrm>
          <a:prstGeom prst="roundRect">
            <a:avLst>
              <a:gd name="adj" fmla="val 43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>
              <a:buClr>
                <a:schemeClr val="tx2"/>
              </a:buClr>
            </a:pPr>
            <a:endParaRPr lang="ru-RU" sz="1200" dirty="0">
              <a:solidFill>
                <a:schemeClr val="tx2"/>
              </a:solidFill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22250" y="839788"/>
            <a:ext cx="3848100" cy="517525"/>
            <a:chOff x="561134" y="1100782"/>
            <a:chExt cx="1791812" cy="377498"/>
          </a:xfrm>
          <a:solidFill>
            <a:schemeClr val="tx1"/>
          </a:solidFill>
        </p:grpSpPr>
        <p:sp>
          <p:nvSpPr>
            <p:cNvPr id="8" name="Freeform 4"/>
            <p:cNvSpPr/>
            <p:nvPr/>
          </p:nvSpPr>
          <p:spPr>
            <a:xfrm rot="10800000" flipH="1">
              <a:off x="880467" y="1100782"/>
              <a:ext cx="1472479" cy="377498"/>
            </a:xfrm>
            <a:custGeom>
              <a:avLst/>
              <a:gdLst>
                <a:gd name="connsiteX0" fmla="*/ 2929239 w 2929239"/>
                <a:gd name="connsiteY0" fmla="*/ 527334 h 527334"/>
                <a:gd name="connsiteX1" fmla="*/ 2929239 w 2929239"/>
                <a:gd name="connsiteY1" fmla="*/ 527298 h 527334"/>
                <a:gd name="connsiteX2" fmla="*/ 2903157 w 2929239"/>
                <a:gd name="connsiteY2" fmla="*/ 527298 h 527334"/>
                <a:gd name="connsiteX3" fmla="*/ 2903154 w 2929239"/>
                <a:gd name="connsiteY3" fmla="*/ 527298 h 527334"/>
                <a:gd name="connsiteX4" fmla="*/ 2903154 w 2929239"/>
                <a:gd name="connsiteY4" fmla="*/ 526996 h 527334"/>
                <a:gd name="connsiteX5" fmla="*/ 2900343 w 2929239"/>
                <a:gd name="connsiteY5" fmla="*/ 526996 h 527334"/>
                <a:gd name="connsiteX6" fmla="*/ 2868491 w 2929239"/>
                <a:gd name="connsiteY6" fmla="*/ 523601 h 527334"/>
                <a:gd name="connsiteX7" fmla="*/ 2623815 w 2929239"/>
                <a:gd name="connsiteY7" fmla="*/ 382473 h 527334"/>
                <a:gd name="connsiteX8" fmla="*/ 2468438 w 2929239"/>
                <a:gd name="connsiteY8" fmla="*/ 215036 h 527334"/>
                <a:gd name="connsiteX9" fmla="*/ 2380867 w 2929239"/>
                <a:gd name="connsiteY9" fmla="*/ 120677 h 527334"/>
                <a:gd name="connsiteX10" fmla="*/ 2111088 w 2929239"/>
                <a:gd name="connsiteY10" fmla="*/ 25 h 527334"/>
                <a:gd name="connsiteX11" fmla="*/ 1685860 w 2929239"/>
                <a:gd name="connsiteY11" fmla="*/ 25 h 527334"/>
                <a:gd name="connsiteX12" fmla="*/ 1685750 w 2929239"/>
                <a:gd name="connsiteY12" fmla="*/ 0 h 527334"/>
                <a:gd name="connsiteX13" fmla="*/ 1638903 w 2929239"/>
                <a:gd name="connsiteY13" fmla="*/ 0 h 527334"/>
                <a:gd name="connsiteX14" fmla="*/ 1377363 w 2929239"/>
                <a:gd name="connsiteY14" fmla="*/ 0 h 527334"/>
                <a:gd name="connsiteX15" fmla="*/ 1290336 w 2929239"/>
                <a:gd name="connsiteY15" fmla="*/ 0 h 527334"/>
                <a:gd name="connsiteX16" fmla="*/ 1264329 w 2929239"/>
                <a:gd name="connsiteY16" fmla="*/ 0 h 527334"/>
                <a:gd name="connsiteX17" fmla="*/ 1243490 w 2929239"/>
                <a:gd name="connsiteY17" fmla="*/ 0 h 527334"/>
                <a:gd name="connsiteX18" fmla="*/ 1243380 w 2929239"/>
                <a:gd name="connsiteY18" fmla="*/ 25 h 527334"/>
                <a:gd name="connsiteX19" fmla="*/ 818152 w 2929239"/>
                <a:gd name="connsiteY19" fmla="*/ 25 h 527334"/>
                <a:gd name="connsiteX20" fmla="*/ 548374 w 2929239"/>
                <a:gd name="connsiteY20" fmla="*/ 120677 h 527334"/>
                <a:gd name="connsiteX21" fmla="*/ 460803 w 2929239"/>
                <a:gd name="connsiteY21" fmla="*/ 215036 h 527334"/>
                <a:gd name="connsiteX22" fmla="*/ 305424 w 2929239"/>
                <a:gd name="connsiteY22" fmla="*/ 382473 h 527334"/>
                <a:gd name="connsiteX23" fmla="*/ 60748 w 2929239"/>
                <a:gd name="connsiteY23" fmla="*/ 523601 h 527334"/>
                <a:gd name="connsiteX24" fmla="*/ 28896 w 2929239"/>
                <a:gd name="connsiteY24" fmla="*/ 526996 h 527334"/>
                <a:gd name="connsiteX25" fmla="*/ 26085 w 2929239"/>
                <a:gd name="connsiteY25" fmla="*/ 526996 h 527334"/>
                <a:gd name="connsiteX26" fmla="*/ 26085 w 2929239"/>
                <a:gd name="connsiteY26" fmla="*/ 527298 h 527334"/>
                <a:gd name="connsiteX27" fmla="*/ 26082 w 2929239"/>
                <a:gd name="connsiteY27" fmla="*/ 527298 h 527334"/>
                <a:gd name="connsiteX28" fmla="*/ 0 w 2929239"/>
                <a:gd name="connsiteY28" fmla="*/ 527298 h 527334"/>
                <a:gd name="connsiteX29" fmla="*/ 0 w 2929239"/>
                <a:gd name="connsiteY29" fmla="*/ 527334 h 527334"/>
                <a:gd name="connsiteX30" fmla="*/ 153178 w 2929239"/>
                <a:gd name="connsiteY30" fmla="*/ 527334 h 527334"/>
                <a:gd name="connsiteX31" fmla="*/ 414718 w 2929239"/>
                <a:gd name="connsiteY31" fmla="*/ 527334 h 527334"/>
                <a:gd name="connsiteX32" fmla="*/ 839963 w 2929239"/>
                <a:gd name="connsiteY32" fmla="*/ 527334 h 527334"/>
                <a:gd name="connsiteX33" fmla="*/ 865091 w 2929239"/>
                <a:gd name="connsiteY33" fmla="*/ 527334 h 527334"/>
                <a:gd name="connsiteX34" fmla="*/ 952118 w 2929239"/>
                <a:gd name="connsiteY34" fmla="*/ 527334 h 527334"/>
                <a:gd name="connsiteX35" fmla="*/ 1264329 w 2929239"/>
                <a:gd name="connsiteY35" fmla="*/ 527334 h 527334"/>
                <a:gd name="connsiteX36" fmla="*/ 1290336 w 2929239"/>
                <a:gd name="connsiteY36" fmla="*/ 527334 h 527334"/>
                <a:gd name="connsiteX37" fmla="*/ 1377363 w 2929239"/>
                <a:gd name="connsiteY37" fmla="*/ 527334 h 527334"/>
                <a:gd name="connsiteX38" fmla="*/ 1638903 w 2929239"/>
                <a:gd name="connsiteY38" fmla="*/ 527334 h 527334"/>
                <a:gd name="connsiteX39" fmla="*/ 1689574 w 2929239"/>
                <a:gd name="connsiteY39" fmla="*/ 527334 h 527334"/>
                <a:gd name="connsiteX40" fmla="*/ 2064148 w 2929239"/>
                <a:gd name="connsiteY40" fmla="*/ 527334 h 527334"/>
                <a:gd name="connsiteX41" fmla="*/ 2089276 w 2929239"/>
                <a:gd name="connsiteY41" fmla="*/ 527334 h 527334"/>
                <a:gd name="connsiteX42" fmla="*/ 2488514 w 2929239"/>
                <a:gd name="connsiteY42" fmla="*/ 527334 h 527334"/>
                <a:gd name="connsiteX43" fmla="*/ 2514521 w 2929239"/>
                <a:gd name="connsiteY43" fmla="*/ 527334 h 527334"/>
                <a:gd name="connsiteX44" fmla="*/ 2913759 w 2929239"/>
                <a:gd name="connsiteY44" fmla="*/ 527334 h 52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929239" h="527334">
                  <a:moveTo>
                    <a:pt x="2929239" y="527334"/>
                  </a:moveTo>
                  <a:lnTo>
                    <a:pt x="2929239" y="527298"/>
                  </a:lnTo>
                  <a:lnTo>
                    <a:pt x="2903157" y="527298"/>
                  </a:lnTo>
                  <a:lnTo>
                    <a:pt x="2903154" y="527298"/>
                  </a:lnTo>
                  <a:lnTo>
                    <a:pt x="2903154" y="526996"/>
                  </a:lnTo>
                  <a:lnTo>
                    <a:pt x="2900343" y="526996"/>
                  </a:lnTo>
                  <a:lnTo>
                    <a:pt x="2868491" y="523601"/>
                  </a:lnTo>
                  <a:cubicBezTo>
                    <a:pt x="2776437" y="503763"/>
                    <a:pt x="2691140" y="455021"/>
                    <a:pt x="2623815" y="382473"/>
                  </a:cubicBezTo>
                  <a:lnTo>
                    <a:pt x="2468438" y="215036"/>
                  </a:lnTo>
                  <a:lnTo>
                    <a:pt x="2380867" y="120677"/>
                  </a:lnTo>
                  <a:cubicBezTo>
                    <a:pt x="2308907" y="42872"/>
                    <a:pt x="2213046" y="25"/>
                    <a:pt x="2111088" y="25"/>
                  </a:cubicBezTo>
                  <a:lnTo>
                    <a:pt x="1685860" y="25"/>
                  </a:lnTo>
                  <a:lnTo>
                    <a:pt x="1685750" y="0"/>
                  </a:lnTo>
                  <a:lnTo>
                    <a:pt x="1638903" y="0"/>
                  </a:lnTo>
                  <a:lnTo>
                    <a:pt x="1377363" y="0"/>
                  </a:lnTo>
                  <a:lnTo>
                    <a:pt x="1290336" y="0"/>
                  </a:lnTo>
                  <a:lnTo>
                    <a:pt x="1264329" y="0"/>
                  </a:lnTo>
                  <a:lnTo>
                    <a:pt x="1243490" y="0"/>
                  </a:lnTo>
                  <a:lnTo>
                    <a:pt x="1243380" y="25"/>
                  </a:lnTo>
                  <a:lnTo>
                    <a:pt x="818152" y="25"/>
                  </a:lnTo>
                  <a:cubicBezTo>
                    <a:pt x="716194" y="25"/>
                    <a:pt x="620332" y="42872"/>
                    <a:pt x="548374" y="120677"/>
                  </a:cubicBezTo>
                  <a:lnTo>
                    <a:pt x="460803" y="215036"/>
                  </a:lnTo>
                  <a:lnTo>
                    <a:pt x="305424" y="382473"/>
                  </a:lnTo>
                  <a:cubicBezTo>
                    <a:pt x="238100" y="455021"/>
                    <a:pt x="152802" y="503763"/>
                    <a:pt x="60748" y="523601"/>
                  </a:cubicBezTo>
                  <a:lnTo>
                    <a:pt x="28896" y="526996"/>
                  </a:lnTo>
                  <a:lnTo>
                    <a:pt x="26085" y="526996"/>
                  </a:lnTo>
                  <a:lnTo>
                    <a:pt x="26085" y="527298"/>
                  </a:lnTo>
                  <a:lnTo>
                    <a:pt x="26082" y="527298"/>
                  </a:lnTo>
                  <a:lnTo>
                    <a:pt x="0" y="527298"/>
                  </a:lnTo>
                  <a:lnTo>
                    <a:pt x="0" y="527334"/>
                  </a:lnTo>
                  <a:lnTo>
                    <a:pt x="153178" y="527334"/>
                  </a:lnTo>
                  <a:lnTo>
                    <a:pt x="414718" y="527334"/>
                  </a:lnTo>
                  <a:lnTo>
                    <a:pt x="839963" y="527334"/>
                  </a:lnTo>
                  <a:lnTo>
                    <a:pt x="865091" y="527334"/>
                  </a:lnTo>
                  <a:lnTo>
                    <a:pt x="952118" y="527334"/>
                  </a:lnTo>
                  <a:lnTo>
                    <a:pt x="1264329" y="527334"/>
                  </a:lnTo>
                  <a:lnTo>
                    <a:pt x="1290336" y="527334"/>
                  </a:lnTo>
                  <a:lnTo>
                    <a:pt x="1377363" y="527334"/>
                  </a:lnTo>
                  <a:lnTo>
                    <a:pt x="1638903" y="527334"/>
                  </a:lnTo>
                  <a:lnTo>
                    <a:pt x="1689574" y="527334"/>
                  </a:lnTo>
                  <a:lnTo>
                    <a:pt x="2064148" y="527334"/>
                  </a:lnTo>
                  <a:lnTo>
                    <a:pt x="2089276" y="527334"/>
                  </a:lnTo>
                  <a:lnTo>
                    <a:pt x="2488514" y="527334"/>
                  </a:lnTo>
                  <a:lnTo>
                    <a:pt x="2514521" y="527334"/>
                  </a:lnTo>
                  <a:lnTo>
                    <a:pt x="2913759" y="527334"/>
                  </a:lnTo>
                  <a:close/>
                </a:path>
              </a:pathLst>
            </a:custGeom>
            <a:grpFill/>
            <a:ln w="127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Freeform 4"/>
            <p:cNvSpPr/>
            <p:nvPr/>
          </p:nvSpPr>
          <p:spPr>
            <a:xfrm rot="10800000" flipH="1">
              <a:off x="561134" y="1100782"/>
              <a:ext cx="1357903" cy="377498"/>
            </a:xfrm>
            <a:prstGeom prst="roundRect">
              <a:avLst>
                <a:gd name="adj" fmla="val 25621"/>
              </a:avLst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5"/>
          <p:cNvGrpSpPr>
            <a:grpSpLocks/>
          </p:cNvGrpSpPr>
          <p:nvPr/>
        </p:nvGrpSpPr>
        <p:grpSpPr bwMode="auto">
          <a:xfrm flipH="1">
            <a:off x="4714875" y="839789"/>
            <a:ext cx="3848100" cy="517525"/>
            <a:chOff x="561134" y="1100782"/>
            <a:chExt cx="1791812" cy="377498"/>
          </a:xfrm>
          <a:solidFill>
            <a:schemeClr val="tx1"/>
          </a:solidFill>
        </p:grpSpPr>
        <p:sp>
          <p:nvSpPr>
            <p:cNvPr id="11" name="Freeform 4"/>
            <p:cNvSpPr/>
            <p:nvPr/>
          </p:nvSpPr>
          <p:spPr>
            <a:xfrm rot="10800000" flipH="1">
              <a:off x="880467" y="1100782"/>
              <a:ext cx="1472479" cy="377498"/>
            </a:xfrm>
            <a:custGeom>
              <a:avLst/>
              <a:gdLst>
                <a:gd name="connsiteX0" fmla="*/ 2929239 w 2929239"/>
                <a:gd name="connsiteY0" fmla="*/ 527334 h 527334"/>
                <a:gd name="connsiteX1" fmla="*/ 2929239 w 2929239"/>
                <a:gd name="connsiteY1" fmla="*/ 527298 h 527334"/>
                <a:gd name="connsiteX2" fmla="*/ 2903157 w 2929239"/>
                <a:gd name="connsiteY2" fmla="*/ 527298 h 527334"/>
                <a:gd name="connsiteX3" fmla="*/ 2903154 w 2929239"/>
                <a:gd name="connsiteY3" fmla="*/ 527298 h 527334"/>
                <a:gd name="connsiteX4" fmla="*/ 2903154 w 2929239"/>
                <a:gd name="connsiteY4" fmla="*/ 526996 h 527334"/>
                <a:gd name="connsiteX5" fmla="*/ 2900343 w 2929239"/>
                <a:gd name="connsiteY5" fmla="*/ 526996 h 527334"/>
                <a:gd name="connsiteX6" fmla="*/ 2868491 w 2929239"/>
                <a:gd name="connsiteY6" fmla="*/ 523601 h 527334"/>
                <a:gd name="connsiteX7" fmla="*/ 2623815 w 2929239"/>
                <a:gd name="connsiteY7" fmla="*/ 382473 h 527334"/>
                <a:gd name="connsiteX8" fmla="*/ 2468438 w 2929239"/>
                <a:gd name="connsiteY8" fmla="*/ 215036 h 527334"/>
                <a:gd name="connsiteX9" fmla="*/ 2380867 w 2929239"/>
                <a:gd name="connsiteY9" fmla="*/ 120677 h 527334"/>
                <a:gd name="connsiteX10" fmla="*/ 2111088 w 2929239"/>
                <a:gd name="connsiteY10" fmla="*/ 25 h 527334"/>
                <a:gd name="connsiteX11" fmla="*/ 1685860 w 2929239"/>
                <a:gd name="connsiteY11" fmla="*/ 25 h 527334"/>
                <a:gd name="connsiteX12" fmla="*/ 1685750 w 2929239"/>
                <a:gd name="connsiteY12" fmla="*/ 0 h 527334"/>
                <a:gd name="connsiteX13" fmla="*/ 1638903 w 2929239"/>
                <a:gd name="connsiteY13" fmla="*/ 0 h 527334"/>
                <a:gd name="connsiteX14" fmla="*/ 1377363 w 2929239"/>
                <a:gd name="connsiteY14" fmla="*/ 0 h 527334"/>
                <a:gd name="connsiteX15" fmla="*/ 1290336 w 2929239"/>
                <a:gd name="connsiteY15" fmla="*/ 0 h 527334"/>
                <a:gd name="connsiteX16" fmla="*/ 1264329 w 2929239"/>
                <a:gd name="connsiteY16" fmla="*/ 0 h 527334"/>
                <a:gd name="connsiteX17" fmla="*/ 1243490 w 2929239"/>
                <a:gd name="connsiteY17" fmla="*/ 0 h 527334"/>
                <a:gd name="connsiteX18" fmla="*/ 1243380 w 2929239"/>
                <a:gd name="connsiteY18" fmla="*/ 25 h 527334"/>
                <a:gd name="connsiteX19" fmla="*/ 818152 w 2929239"/>
                <a:gd name="connsiteY19" fmla="*/ 25 h 527334"/>
                <a:gd name="connsiteX20" fmla="*/ 548374 w 2929239"/>
                <a:gd name="connsiteY20" fmla="*/ 120677 h 527334"/>
                <a:gd name="connsiteX21" fmla="*/ 460803 w 2929239"/>
                <a:gd name="connsiteY21" fmla="*/ 215036 h 527334"/>
                <a:gd name="connsiteX22" fmla="*/ 305424 w 2929239"/>
                <a:gd name="connsiteY22" fmla="*/ 382473 h 527334"/>
                <a:gd name="connsiteX23" fmla="*/ 60748 w 2929239"/>
                <a:gd name="connsiteY23" fmla="*/ 523601 h 527334"/>
                <a:gd name="connsiteX24" fmla="*/ 28896 w 2929239"/>
                <a:gd name="connsiteY24" fmla="*/ 526996 h 527334"/>
                <a:gd name="connsiteX25" fmla="*/ 26085 w 2929239"/>
                <a:gd name="connsiteY25" fmla="*/ 526996 h 527334"/>
                <a:gd name="connsiteX26" fmla="*/ 26085 w 2929239"/>
                <a:gd name="connsiteY26" fmla="*/ 527298 h 527334"/>
                <a:gd name="connsiteX27" fmla="*/ 26082 w 2929239"/>
                <a:gd name="connsiteY27" fmla="*/ 527298 h 527334"/>
                <a:gd name="connsiteX28" fmla="*/ 0 w 2929239"/>
                <a:gd name="connsiteY28" fmla="*/ 527298 h 527334"/>
                <a:gd name="connsiteX29" fmla="*/ 0 w 2929239"/>
                <a:gd name="connsiteY29" fmla="*/ 527334 h 527334"/>
                <a:gd name="connsiteX30" fmla="*/ 153178 w 2929239"/>
                <a:gd name="connsiteY30" fmla="*/ 527334 h 527334"/>
                <a:gd name="connsiteX31" fmla="*/ 414718 w 2929239"/>
                <a:gd name="connsiteY31" fmla="*/ 527334 h 527334"/>
                <a:gd name="connsiteX32" fmla="*/ 839963 w 2929239"/>
                <a:gd name="connsiteY32" fmla="*/ 527334 h 527334"/>
                <a:gd name="connsiteX33" fmla="*/ 865091 w 2929239"/>
                <a:gd name="connsiteY33" fmla="*/ 527334 h 527334"/>
                <a:gd name="connsiteX34" fmla="*/ 952118 w 2929239"/>
                <a:gd name="connsiteY34" fmla="*/ 527334 h 527334"/>
                <a:gd name="connsiteX35" fmla="*/ 1264329 w 2929239"/>
                <a:gd name="connsiteY35" fmla="*/ 527334 h 527334"/>
                <a:gd name="connsiteX36" fmla="*/ 1290336 w 2929239"/>
                <a:gd name="connsiteY36" fmla="*/ 527334 h 527334"/>
                <a:gd name="connsiteX37" fmla="*/ 1377363 w 2929239"/>
                <a:gd name="connsiteY37" fmla="*/ 527334 h 527334"/>
                <a:gd name="connsiteX38" fmla="*/ 1638903 w 2929239"/>
                <a:gd name="connsiteY38" fmla="*/ 527334 h 527334"/>
                <a:gd name="connsiteX39" fmla="*/ 1689574 w 2929239"/>
                <a:gd name="connsiteY39" fmla="*/ 527334 h 527334"/>
                <a:gd name="connsiteX40" fmla="*/ 2064148 w 2929239"/>
                <a:gd name="connsiteY40" fmla="*/ 527334 h 527334"/>
                <a:gd name="connsiteX41" fmla="*/ 2089276 w 2929239"/>
                <a:gd name="connsiteY41" fmla="*/ 527334 h 527334"/>
                <a:gd name="connsiteX42" fmla="*/ 2488514 w 2929239"/>
                <a:gd name="connsiteY42" fmla="*/ 527334 h 527334"/>
                <a:gd name="connsiteX43" fmla="*/ 2514521 w 2929239"/>
                <a:gd name="connsiteY43" fmla="*/ 527334 h 527334"/>
                <a:gd name="connsiteX44" fmla="*/ 2913759 w 2929239"/>
                <a:gd name="connsiteY44" fmla="*/ 527334 h 52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929239" h="527334">
                  <a:moveTo>
                    <a:pt x="2929239" y="527334"/>
                  </a:moveTo>
                  <a:lnTo>
                    <a:pt x="2929239" y="527298"/>
                  </a:lnTo>
                  <a:lnTo>
                    <a:pt x="2903157" y="527298"/>
                  </a:lnTo>
                  <a:lnTo>
                    <a:pt x="2903154" y="527298"/>
                  </a:lnTo>
                  <a:lnTo>
                    <a:pt x="2903154" y="526996"/>
                  </a:lnTo>
                  <a:lnTo>
                    <a:pt x="2900343" y="526996"/>
                  </a:lnTo>
                  <a:lnTo>
                    <a:pt x="2868491" y="523601"/>
                  </a:lnTo>
                  <a:cubicBezTo>
                    <a:pt x="2776437" y="503763"/>
                    <a:pt x="2691140" y="455021"/>
                    <a:pt x="2623815" y="382473"/>
                  </a:cubicBezTo>
                  <a:lnTo>
                    <a:pt x="2468438" y="215036"/>
                  </a:lnTo>
                  <a:lnTo>
                    <a:pt x="2380867" y="120677"/>
                  </a:lnTo>
                  <a:cubicBezTo>
                    <a:pt x="2308907" y="42872"/>
                    <a:pt x="2213046" y="25"/>
                    <a:pt x="2111088" y="25"/>
                  </a:cubicBezTo>
                  <a:lnTo>
                    <a:pt x="1685860" y="25"/>
                  </a:lnTo>
                  <a:lnTo>
                    <a:pt x="1685750" y="0"/>
                  </a:lnTo>
                  <a:lnTo>
                    <a:pt x="1638903" y="0"/>
                  </a:lnTo>
                  <a:lnTo>
                    <a:pt x="1377363" y="0"/>
                  </a:lnTo>
                  <a:lnTo>
                    <a:pt x="1290336" y="0"/>
                  </a:lnTo>
                  <a:lnTo>
                    <a:pt x="1264329" y="0"/>
                  </a:lnTo>
                  <a:lnTo>
                    <a:pt x="1243490" y="0"/>
                  </a:lnTo>
                  <a:lnTo>
                    <a:pt x="1243380" y="25"/>
                  </a:lnTo>
                  <a:lnTo>
                    <a:pt x="818152" y="25"/>
                  </a:lnTo>
                  <a:cubicBezTo>
                    <a:pt x="716194" y="25"/>
                    <a:pt x="620332" y="42872"/>
                    <a:pt x="548374" y="120677"/>
                  </a:cubicBezTo>
                  <a:lnTo>
                    <a:pt x="460803" y="215036"/>
                  </a:lnTo>
                  <a:lnTo>
                    <a:pt x="305424" y="382473"/>
                  </a:lnTo>
                  <a:cubicBezTo>
                    <a:pt x="238100" y="455021"/>
                    <a:pt x="152802" y="503763"/>
                    <a:pt x="60748" y="523601"/>
                  </a:cubicBezTo>
                  <a:lnTo>
                    <a:pt x="28896" y="526996"/>
                  </a:lnTo>
                  <a:lnTo>
                    <a:pt x="26085" y="526996"/>
                  </a:lnTo>
                  <a:lnTo>
                    <a:pt x="26085" y="527298"/>
                  </a:lnTo>
                  <a:lnTo>
                    <a:pt x="26082" y="527298"/>
                  </a:lnTo>
                  <a:lnTo>
                    <a:pt x="0" y="527298"/>
                  </a:lnTo>
                  <a:lnTo>
                    <a:pt x="0" y="527334"/>
                  </a:lnTo>
                  <a:lnTo>
                    <a:pt x="153178" y="527334"/>
                  </a:lnTo>
                  <a:lnTo>
                    <a:pt x="414718" y="527334"/>
                  </a:lnTo>
                  <a:lnTo>
                    <a:pt x="839963" y="527334"/>
                  </a:lnTo>
                  <a:lnTo>
                    <a:pt x="865091" y="527334"/>
                  </a:lnTo>
                  <a:lnTo>
                    <a:pt x="952118" y="527334"/>
                  </a:lnTo>
                  <a:lnTo>
                    <a:pt x="1264329" y="527334"/>
                  </a:lnTo>
                  <a:lnTo>
                    <a:pt x="1290336" y="527334"/>
                  </a:lnTo>
                  <a:lnTo>
                    <a:pt x="1377363" y="527334"/>
                  </a:lnTo>
                  <a:lnTo>
                    <a:pt x="1638903" y="527334"/>
                  </a:lnTo>
                  <a:lnTo>
                    <a:pt x="1689574" y="527334"/>
                  </a:lnTo>
                  <a:lnTo>
                    <a:pt x="2064148" y="527334"/>
                  </a:lnTo>
                  <a:lnTo>
                    <a:pt x="2089276" y="527334"/>
                  </a:lnTo>
                  <a:lnTo>
                    <a:pt x="2488514" y="527334"/>
                  </a:lnTo>
                  <a:lnTo>
                    <a:pt x="2514521" y="527334"/>
                  </a:lnTo>
                  <a:lnTo>
                    <a:pt x="2913759" y="527334"/>
                  </a:lnTo>
                  <a:close/>
                </a:path>
              </a:pathLst>
            </a:custGeom>
            <a:grpFill/>
            <a:ln w="127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Freeform 4"/>
            <p:cNvSpPr/>
            <p:nvPr/>
          </p:nvSpPr>
          <p:spPr>
            <a:xfrm rot="10800000" flipH="1">
              <a:off x="561134" y="1100782"/>
              <a:ext cx="1357903" cy="377498"/>
            </a:xfrm>
            <a:prstGeom prst="roundRect">
              <a:avLst>
                <a:gd name="adj" fmla="val 25621"/>
              </a:avLst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79579" y="976282"/>
            <a:ext cx="1639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2021 г. - </a:t>
            </a:r>
            <a:r>
              <a:rPr lang="ru-RU" sz="2000" b="1" dirty="0" err="1"/>
              <a:t>н.в</a:t>
            </a:r>
            <a:r>
              <a:rPr lang="ru-RU" sz="2000" b="1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4" y="914400"/>
            <a:ext cx="2905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Этапы взаимодействия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29239" y="914400"/>
            <a:ext cx="1203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Мы ценим</a:t>
            </a:r>
          </a:p>
        </p:txBody>
      </p:sp>
      <p:sp>
        <p:nvSpPr>
          <p:cNvPr id="34" name="Rectangle: Rounded Corners 53">
            <a:extLst>
              <a:ext uri="{FF2B5EF4-FFF2-40B4-BE49-F238E27FC236}">
                <a16:creationId xmlns:a16="http://schemas.microsoft.com/office/drawing/2014/main" id="{DD8AB786-C0FD-4EDA-915E-22E72693A2A1}"/>
              </a:ext>
            </a:extLst>
          </p:cNvPr>
          <p:cNvSpPr>
            <a:spLocks noChangeAspect="1"/>
          </p:cNvSpPr>
          <p:nvPr/>
        </p:nvSpPr>
        <p:spPr>
          <a:xfrm>
            <a:off x="269424" y="4391025"/>
            <a:ext cx="8321675" cy="752475"/>
          </a:xfrm>
          <a:prstGeom prst="round2SameRect">
            <a:avLst/>
          </a:prstGeom>
          <a:solidFill>
            <a:schemeClr val="bg1"/>
          </a:solidFill>
          <a:ln w="9525" cap="rnd" cmpd="sng" algn="ctr">
            <a:noFill/>
            <a:prstDash val="sysDash"/>
            <a:miter lim="800000"/>
          </a:ln>
          <a:effectLst>
            <a:outerShdw blurRad="255626" dist="38100" dir="2700000" algn="tl" rotWithShape="0">
              <a:prstClr val="black">
                <a:alpha val="15703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4736" y="4449618"/>
            <a:ext cx="8340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/>
            <a:r>
              <a:rPr lang="ru-RU" b="1" dirty="0">
                <a:solidFill>
                  <a:srgbClr val="4CB7BC"/>
                </a:solidFill>
                <a:latin typeface="Oswald" pitchFamily="2" charset="-52"/>
              </a:rPr>
              <a:t>РЕЗУЛЬТАТ</a:t>
            </a:r>
          </a:p>
          <a:p>
            <a:pPr marL="628650"/>
            <a:r>
              <a:rPr lang="ru-RU" dirty="0">
                <a:solidFill>
                  <a:schemeClr val="tx2"/>
                </a:solidFill>
                <a:latin typeface="Oswald" pitchFamily="2" charset="-52"/>
              </a:rPr>
              <a:t>ВОССТАНОВЛЕНИЕ ДИАЛОГА, ЕДИНАЯ ЦЕЛЬ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222250" y="56861"/>
            <a:ext cx="8340725" cy="743239"/>
            <a:chOff x="222250" y="56861"/>
            <a:chExt cx="8340725" cy="743239"/>
          </a:xfrm>
        </p:grpSpPr>
        <p:sp>
          <p:nvSpPr>
            <p:cNvPr id="18" name="Rectangle: Rounded Corners 53">
              <a:extLst>
                <a:ext uri="{FF2B5EF4-FFF2-40B4-BE49-F238E27FC236}">
                  <a16:creationId xmlns:a16="http://schemas.microsoft.com/office/drawing/2014/main" id="{DD8AB786-C0FD-4EDA-915E-22E72693A2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1299" y="56861"/>
              <a:ext cx="8321675" cy="743239"/>
            </a:xfrm>
            <a:prstGeom prst="roundRect">
              <a:avLst>
                <a:gd name="adj" fmla="val 16989"/>
              </a:avLst>
            </a:prstGeom>
            <a:solidFill>
              <a:schemeClr val="bg1"/>
            </a:solidFill>
            <a:ln w="9525" cap="rnd" cmpd="sng" algn="ctr">
              <a:noFill/>
              <a:prstDash val="sysDash"/>
              <a:miter lim="800000"/>
            </a:ln>
            <a:effectLst>
              <a:outerShdw blurRad="255626" dist="38100" dir="2700000" algn="tl" rotWithShape="0">
                <a:prstClr val="black">
                  <a:alpha val="15703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22250" y="104486"/>
              <a:ext cx="834072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14375"/>
              <a:r>
                <a:rPr lang="ru-RU" b="1" dirty="0">
                  <a:solidFill>
                    <a:schemeClr val="accent6"/>
                  </a:solidFill>
                  <a:latin typeface="Oswald" pitchFamily="2" charset="-52"/>
                </a:rPr>
                <a:t>ПРОБЛЕМА</a:t>
              </a:r>
              <a:r>
                <a:rPr lang="en-US" b="1" dirty="0">
                  <a:solidFill>
                    <a:schemeClr val="accent6"/>
                  </a:solidFill>
                  <a:latin typeface="Oswald" pitchFamily="2" charset="-52"/>
                </a:rPr>
                <a:t> </a:t>
              </a:r>
              <a:r>
                <a:rPr lang="ru-RU" b="1" dirty="0">
                  <a:solidFill>
                    <a:schemeClr val="accent6"/>
                  </a:solidFill>
                  <a:latin typeface="Oswald" pitchFamily="2" charset="-52"/>
                </a:rPr>
                <a:t>ГЛАЗАМИ ПАЦИЕНТА </a:t>
              </a:r>
              <a:br>
                <a:rPr lang="ru-RU" b="1" dirty="0">
                  <a:solidFill>
                    <a:schemeClr val="accent6"/>
                  </a:solidFill>
                  <a:latin typeface="Oswald" pitchFamily="2" charset="-52"/>
                </a:rPr>
              </a:br>
              <a:r>
                <a:rPr lang="ru-RU" b="1" dirty="0"/>
                <a:t>Разрыв доверия между врачом, исполнительной властью и пациентом</a:t>
              </a:r>
              <a:endParaRPr lang="ru-RU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34735" y="1498447"/>
            <a:ext cx="3192235" cy="276999"/>
          </a:xfrm>
          <a:prstGeom prst="rect">
            <a:avLst/>
          </a:prstGeom>
          <a:noFill/>
          <a:ln>
            <a:solidFill>
              <a:srgbClr val="29ABE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85725">
              <a:buClr>
                <a:schemeClr val="tx2"/>
              </a:buClr>
            </a:pPr>
            <a:r>
              <a:rPr lang="ru-RU" sz="1200" dirty="0">
                <a:solidFill>
                  <a:schemeClr val="tx2"/>
                </a:solidFill>
              </a:rPr>
              <a:t>Письменные обращения, личные встречи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4735" y="2048439"/>
            <a:ext cx="3192235" cy="276999"/>
          </a:xfrm>
          <a:prstGeom prst="rect">
            <a:avLst/>
          </a:prstGeom>
          <a:noFill/>
          <a:ln>
            <a:solidFill>
              <a:srgbClr val="29ABE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85725">
              <a:buClr>
                <a:schemeClr val="tx2"/>
              </a:buClr>
            </a:pPr>
            <a:r>
              <a:rPr lang="ru-RU" sz="1200" dirty="0">
                <a:solidFill>
                  <a:schemeClr val="tx2"/>
                </a:solidFill>
              </a:rPr>
              <a:t>Фотовыставка «Дети тоже болеют диабетом»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4735" y="2588894"/>
            <a:ext cx="3192235" cy="276999"/>
          </a:xfrm>
          <a:prstGeom prst="rect">
            <a:avLst/>
          </a:prstGeom>
          <a:noFill/>
          <a:ln>
            <a:solidFill>
              <a:srgbClr val="29ABE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85725">
              <a:buClr>
                <a:schemeClr val="tx2"/>
              </a:buClr>
            </a:pPr>
            <a:r>
              <a:rPr lang="ru-RU" sz="1200" dirty="0">
                <a:solidFill>
                  <a:schemeClr val="tx2"/>
                </a:solidFill>
              </a:rPr>
              <a:t>Многопрофильные круглые столы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2364" y="3145851"/>
            <a:ext cx="3214606" cy="646331"/>
          </a:xfrm>
          <a:prstGeom prst="rect">
            <a:avLst/>
          </a:prstGeom>
          <a:noFill/>
          <a:ln>
            <a:solidFill>
              <a:srgbClr val="29ABE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85725" lvl="0" defTabSz="685800">
              <a:buClr>
                <a:schemeClr val="tx2"/>
              </a:buClr>
              <a:defRPr/>
            </a:pPr>
            <a:r>
              <a:rPr lang="ru-RU" sz="1200" dirty="0">
                <a:solidFill>
                  <a:schemeClr val="tx2"/>
                </a:solidFill>
              </a:rPr>
              <a:t>Разнообразные образовательные мероприятия, где органы исполнительной власти, врачи и пациенты в равных условиях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6727" y="4068669"/>
            <a:ext cx="3185880" cy="276999"/>
          </a:xfrm>
          <a:prstGeom prst="rect">
            <a:avLst/>
          </a:prstGeom>
          <a:noFill/>
          <a:ln>
            <a:solidFill>
              <a:srgbClr val="29ABE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85725">
              <a:buClr>
                <a:schemeClr val="tx2"/>
              </a:buClr>
            </a:pPr>
            <a:r>
              <a:rPr lang="ru-RU" sz="1200" dirty="0">
                <a:solidFill>
                  <a:schemeClr val="tx2"/>
                </a:solidFill>
              </a:rPr>
              <a:t>Межрегиональные, общероссийские мероприятия</a:t>
            </a: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1997" y="2071489"/>
            <a:ext cx="1556970" cy="155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380835" y="1531507"/>
            <a:ext cx="3123085" cy="52322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Способность решать экстренные вопросы </a:t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режиме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79018" y="2240029"/>
            <a:ext cx="3123085" cy="52322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Постоянное общение о новых видах лекарств и медицинских изделий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379018" y="2985090"/>
            <a:ext cx="3123085" cy="73866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мнения пациентов о необходимости использования современных средств </a:t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компенсации заболевания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79017" y="3945595"/>
            <a:ext cx="3123085" cy="30777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быть ОДНОЙ командой</a:t>
            </a:r>
          </a:p>
        </p:txBody>
      </p:sp>
      <p:sp>
        <p:nvSpPr>
          <p:cNvPr id="58" name="Нашивка 38"/>
          <p:cNvSpPr/>
          <p:nvPr/>
        </p:nvSpPr>
        <p:spPr>
          <a:xfrm rot="5400000">
            <a:off x="1708124" y="1765361"/>
            <a:ext cx="266950" cy="322462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Нашивка 38"/>
          <p:cNvSpPr/>
          <p:nvPr/>
        </p:nvSpPr>
        <p:spPr>
          <a:xfrm rot="5400000">
            <a:off x="1708124" y="3773963"/>
            <a:ext cx="266950" cy="322462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Нашивка 38"/>
          <p:cNvSpPr/>
          <p:nvPr/>
        </p:nvSpPr>
        <p:spPr>
          <a:xfrm rot="5400000">
            <a:off x="1714199" y="2837625"/>
            <a:ext cx="266950" cy="322462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Нашивка 38"/>
          <p:cNvSpPr/>
          <p:nvPr/>
        </p:nvSpPr>
        <p:spPr>
          <a:xfrm rot="5400000">
            <a:off x="1708124" y="2294188"/>
            <a:ext cx="266950" cy="322462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78" y="4540166"/>
            <a:ext cx="454192" cy="454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27" y="180654"/>
            <a:ext cx="495651" cy="49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0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8"/>
          <a:stretch/>
        </p:blipFill>
        <p:spPr>
          <a:xfrm>
            <a:off x="288977" y="915566"/>
            <a:ext cx="2527247" cy="1391561"/>
          </a:xfrm>
          <a:prstGeom prst="roundRect">
            <a:avLst>
              <a:gd name="adj" fmla="val 8017"/>
            </a:avLst>
          </a:prstGeom>
          <a:ln>
            <a:noFill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0"/>
          <a:stretch/>
        </p:blipFill>
        <p:spPr>
          <a:xfrm>
            <a:off x="6024796" y="2928720"/>
            <a:ext cx="2507958" cy="1425300"/>
          </a:xfrm>
          <a:prstGeom prst="roundRect">
            <a:avLst>
              <a:gd name="adj" fmla="val 8226"/>
            </a:avLst>
          </a:prstGeom>
          <a:ln>
            <a:noFill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4796" y="918202"/>
            <a:ext cx="2507958" cy="1391918"/>
          </a:xfrm>
          <a:prstGeom prst="roundRect">
            <a:avLst>
              <a:gd name="adj" fmla="val 6132"/>
            </a:avLst>
          </a:prstGeom>
          <a:ln>
            <a:noFill/>
          </a:ln>
          <a:effectLst/>
        </p:spPr>
      </p:pic>
      <p:sp>
        <p:nvSpPr>
          <p:cNvPr id="26" name="Rectangle: Rounded Corners 53">
            <a:extLst>
              <a:ext uri="{FF2B5EF4-FFF2-40B4-BE49-F238E27FC236}">
                <a16:creationId xmlns:a16="http://schemas.microsoft.com/office/drawing/2014/main" id="{DD8AB786-C0FD-4EDA-915E-22E72693A2A1}"/>
              </a:ext>
            </a:extLst>
          </p:cNvPr>
          <p:cNvSpPr>
            <a:spLocks noChangeAspect="1"/>
          </p:cNvSpPr>
          <p:nvPr/>
        </p:nvSpPr>
        <p:spPr>
          <a:xfrm flipV="1">
            <a:off x="269424" y="0"/>
            <a:ext cx="3702502" cy="477672"/>
          </a:xfrm>
          <a:prstGeom prst="round2SameRect">
            <a:avLst/>
          </a:prstGeom>
          <a:solidFill>
            <a:schemeClr val="bg1"/>
          </a:solidFill>
          <a:ln w="9525" cap="rnd" cmpd="sng" algn="ctr">
            <a:noFill/>
            <a:prstDash val="sysDash"/>
            <a:miter lim="800000"/>
          </a:ln>
          <a:effectLst>
            <a:outerShdw blurRad="255626" dist="38100" dir="2700000" algn="tl" rotWithShape="0">
              <a:prstClr val="black">
                <a:alpha val="15703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424" y="81887"/>
            <a:ext cx="370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>
              <a:tabLst>
                <a:tab pos="85725" algn="l"/>
              </a:tabLst>
            </a:pPr>
            <a:r>
              <a:rPr lang="ru-RU" dirty="0">
                <a:solidFill>
                  <a:schemeClr val="tx2"/>
                </a:solidFill>
              </a:rPr>
              <a:t>ОРГАНИЗАЦИЯ ДОСУГА И УЧЕБЫ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3837" y="586603"/>
            <a:ext cx="2522388" cy="1723517"/>
          </a:xfrm>
          <a:prstGeom prst="roundRect">
            <a:avLst>
              <a:gd name="adj" fmla="val 8662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Freeform: Shape 72"/>
          <p:cNvSpPr/>
          <p:nvPr/>
        </p:nvSpPr>
        <p:spPr bwMode="auto">
          <a:xfrm rot="10800000" flipH="1" flipV="1">
            <a:off x="293837" y="586603"/>
            <a:ext cx="2522388" cy="320675"/>
          </a:xfrm>
          <a:custGeom>
            <a:avLst/>
            <a:gdLst>
              <a:gd name="connsiteX0" fmla="*/ 95626 w 1356533"/>
              <a:gd name="connsiteY0" fmla="*/ 0 h 373089"/>
              <a:gd name="connsiteX1" fmla="*/ 605656 w 1356533"/>
              <a:gd name="connsiteY1" fmla="*/ 0 h 373089"/>
              <a:gd name="connsiteX2" fmla="*/ 625983 w 1356533"/>
              <a:gd name="connsiteY2" fmla="*/ 0 h 373089"/>
              <a:gd name="connsiteX3" fmla="*/ 652506 w 1356533"/>
              <a:gd name="connsiteY3" fmla="*/ 0 h 373089"/>
              <a:gd name="connsiteX4" fmla="*/ 655251 w 1356533"/>
              <a:gd name="connsiteY4" fmla="*/ 0 h 373089"/>
              <a:gd name="connsiteX5" fmla="*/ 655338 w 1356533"/>
              <a:gd name="connsiteY5" fmla="*/ 18 h 373089"/>
              <a:gd name="connsiteX6" fmla="*/ 893320 w 1356533"/>
              <a:gd name="connsiteY6" fmla="*/ 18 h 373089"/>
              <a:gd name="connsiteX7" fmla="*/ 1046061 w 1356533"/>
              <a:gd name="connsiteY7" fmla="*/ 85379 h 373089"/>
              <a:gd name="connsiteX8" fmla="*/ 1095642 w 1356533"/>
              <a:gd name="connsiteY8" fmla="*/ 152138 h 373089"/>
              <a:gd name="connsiteX9" fmla="*/ 1183611 w 1356533"/>
              <a:gd name="connsiteY9" fmla="*/ 270600 h 373089"/>
              <a:gd name="connsiteX10" fmla="*/ 1322139 w 1356533"/>
              <a:gd name="connsiteY10" fmla="*/ 370448 h 373089"/>
              <a:gd name="connsiteX11" fmla="*/ 1340173 w 1356533"/>
              <a:gd name="connsiteY11" fmla="*/ 372850 h 373089"/>
              <a:gd name="connsiteX12" fmla="*/ 1341765 w 1356533"/>
              <a:gd name="connsiteY12" fmla="*/ 372850 h 373089"/>
              <a:gd name="connsiteX13" fmla="*/ 1341765 w 1356533"/>
              <a:gd name="connsiteY13" fmla="*/ 373064 h 373089"/>
              <a:gd name="connsiteX14" fmla="*/ 1341767 w 1356533"/>
              <a:gd name="connsiteY14" fmla="*/ 373064 h 373089"/>
              <a:gd name="connsiteX15" fmla="*/ 1356533 w 1356533"/>
              <a:gd name="connsiteY15" fmla="*/ 373064 h 373089"/>
              <a:gd name="connsiteX16" fmla="*/ 1356533 w 1356533"/>
              <a:gd name="connsiteY16" fmla="*/ 373089 h 373089"/>
              <a:gd name="connsiteX17" fmla="*/ 1347769 w 1356533"/>
              <a:gd name="connsiteY17" fmla="*/ 373089 h 373089"/>
              <a:gd name="connsiteX18" fmla="*/ 1121732 w 1356533"/>
              <a:gd name="connsiteY18" fmla="*/ 373089 h 373089"/>
              <a:gd name="connsiteX19" fmla="*/ 1107008 w 1356533"/>
              <a:gd name="connsiteY19" fmla="*/ 373089 h 373089"/>
              <a:gd name="connsiteX20" fmla="*/ 880971 w 1356533"/>
              <a:gd name="connsiteY20" fmla="*/ 373089 h 373089"/>
              <a:gd name="connsiteX21" fmla="*/ 866744 w 1356533"/>
              <a:gd name="connsiteY21" fmla="*/ 373089 h 373089"/>
              <a:gd name="connsiteX22" fmla="*/ 750877 w 1356533"/>
              <a:gd name="connsiteY22" fmla="*/ 373089 h 373089"/>
              <a:gd name="connsiteX23" fmla="*/ 654671 w 1356533"/>
              <a:gd name="connsiteY23" fmla="*/ 373089 h 373089"/>
              <a:gd name="connsiteX24" fmla="*/ 625983 w 1356533"/>
              <a:gd name="connsiteY24" fmla="*/ 373089 h 373089"/>
              <a:gd name="connsiteX25" fmla="*/ 605656 w 1356533"/>
              <a:gd name="connsiteY25" fmla="*/ 373089 h 373089"/>
              <a:gd name="connsiteX26" fmla="*/ 0 w 1356533"/>
              <a:gd name="connsiteY26" fmla="*/ 373089 h 373089"/>
              <a:gd name="connsiteX27" fmla="*/ 0 w 1356533"/>
              <a:gd name="connsiteY27" fmla="*/ 95626 h 373089"/>
              <a:gd name="connsiteX28" fmla="*/ 95626 w 1356533"/>
              <a:gd name="connsiteY28" fmla="*/ 0 h 37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56533" h="373089">
                <a:moveTo>
                  <a:pt x="95626" y="0"/>
                </a:moveTo>
                <a:lnTo>
                  <a:pt x="605656" y="0"/>
                </a:lnTo>
                <a:lnTo>
                  <a:pt x="625983" y="0"/>
                </a:lnTo>
                <a:lnTo>
                  <a:pt x="652506" y="0"/>
                </a:lnTo>
                <a:lnTo>
                  <a:pt x="655251" y="0"/>
                </a:lnTo>
                <a:lnTo>
                  <a:pt x="655338" y="18"/>
                </a:lnTo>
                <a:lnTo>
                  <a:pt x="893320" y="18"/>
                </a:lnTo>
                <a:cubicBezTo>
                  <a:pt x="951046" y="18"/>
                  <a:pt x="1005320" y="30332"/>
                  <a:pt x="1046061" y="85379"/>
                </a:cubicBezTo>
                <a:lnTo>
                  <a:pt x="1095642" y="152138"/>
                </a:lnTo>
                <a:lnTo>
                  <a:pt x="1183611" y="270600"/>
                </a:lnTo>
                <a:cubicBezTo>
                  <a:pt x="1221729" y="321927"/>
                  <a:pt x="1270021" y="356413"/>
                  <a:pt x="1322139" y="370448"/>
                </a:cubicBezTo>
                <a:lnTo>
                  <a:pt x="1340173" y="372850"/>
                </a:lnTo>
                <a:lnTo>
                  <a:pt x="1341765" y="372850"/>
                </a:lnTo>
                <a:lnTo>
                  <a:pt x="1341765" y="373064"/>
                </a:lnTo>
                <a:lnTo>
                  <a:pt x="1341767" y="373064"/>
                </a:lnTo>
                <a:lnTo>
                  <a:pt x="1356533" y="373064"/>
                </a:lnTo>
                <a:lnTo>
                  <a:pt x="1356533" y="373089"/>
                </a:lnTo>
                <a:lnTo>
                  <a:pt x="1347769" y="373089"/>
                </a:lnTo>
                <a:lnTo>
                  <a:pt x="1121732" y="373089"/>
                </a:lnTo>
                <a:lnTo>
                  <a:pt x="1107008" y="373089"/>
                </a:lnTo>
                <a:lnTo>
                  <a:pt x="880971" y="373089"/>
                </a:lnTo>
                <a:lnTo>
                  <a:pt x="866744" y="373089"/>
                </a:lnTo>
                <a:lnTo>
                  <a:pt x="750877" y="373089"/>
                </a:lnTo>
                <a:lnTo>
                  <a:pt x="654671" y="373089"/>
                </a:lnTo>
                <a:lnTo>
                  <a:pt x="625983" y="373089"/>
                </a:lnTo>
                <a:lnTo>
                  <a:pt x="605656" y="373089"/>
                </a:lnTo>
                <a:lnTo>
                  <a:pt x="0" y="373089"/>
                </a:lnTo>
                <a:lnTo>
                  <a:pt x="0" y="95626"/>
                </a:lnTo>
                <a:cubicBezTo>
                  <a:pt x="0" y="42813"/>
                  <a:pt x="42813" y="0"/>
                  <a:pt x="95626" y="0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rgbClr val="4179B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prstClr val="white"/>
                </a:solidFill>
              </a:rPr>
              <a:t>Летняя смена в санаториях</a:t>
            </a:r>
            <a:br>
              <a:rPr lang="ru-RU" sz="1100" dirty="0">
                <a:solidFill>
                  <a:prstClr val="white"/>
                </a:solidFill>
              </a:rPr>
            </a:br>
            <a:r>
              <a:rPr lang="ru-RU" sz="1100" dirty="0">
                <a:solidFill>
                  <a:prstClr val="white"/>
                </a:solidFill>
              </a:rPr>
              <a:t>«Надежда», «Приморский»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175150" y="1054408"/>
            <a:ext cx="2522388" cy="1723517"/>
          </a:xfrm>
          <a:prstGeom prst="roundRect">
            <a:avLst>
              <a:gd name="adj" fmla="val 8662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Freeform: Shape 72"/>
          <p:cNvSpPr/>
          <p:nvPr/>
        </p:nvSpPr>
        <p:spPr bwMode="auto">
          <a:xfrm rot="10800000" flipH="1" flipV="1">
            <a:off x="3175150" y="1054408"/>
            <a:ext cx="2522388" cy="320675"/>
          </a:xfrm>
          <a:custGeom>
            <a:avLst/>
            <a:gdLst>
              <a:gd name="connsiteX0" fmla="*/ 95626 w 1356533"/>
              <a:gd name="connsiteY0" fmla="*/ 0 h 373089"/>
              <a:gd name="connsiteX1" fmla="*/ 605656 w 1356533"/>
              <a:gd name="connsiteY1" fmla="*/ 0 h 373089"/>
              <a:gd name="connsiteX2" fmla="*/ 625983 w 1356533"/>
              <a:gd name="connsiteY2" fmla="*/ 0 h 373089"/>
              <a:gd name="connsiteX3" fmla="*/ 652506 w 1356533"/>
              <a:gd name="connsiteY3" fmla="*/ 0 h 373089"/>
              <a:gd name="connsiteX4" fmla="*/ 655251 w 1356533"/>
              <a:gd name="connsiteY4" fmla="*/ 0 h 373089"/>
              <a:gd name="connsiteX5" fmla="*/ 655338 w 1356533"/>
              <a:gd name="connsiteY5" fmla="*/ 18 h 373089"/>
              <a:gd name="connsiteX6" fmla="*/ 893320 w 1356533"/>
              <a:gd name="connsiteY6" fmla="*/ 18 h 373089"/>
              <a:gd name="connsiteX7" fmla="*/ 1046061 w 1356533"/>
              <a:gd name="connsiteY7" fmla="*/ 85379 h 373089"/>
              <a:gd name="connsiteX8" fmla="*/ 1095642 w 1356533"/>
              <a:gd name="connsiteY8" fmla="*/ 152138 h 373089"/>
              <a:gd name="connsiteX9" fmla="*/ 1183611 w 1356533"/>
              <a:gd name="connsiteY9" fmla="*/ 270600 h 373089"/>
              <a:gd name="connsiteX10" fmla="*/ 1322139 w 1356533"/>
              <a:gd name="connsiteY10" fmla="*/ 370448 h 373089"/>
              <a:gd name="connsiteX11" fmla="*/ 1340173 w 1356533"/>
              <a:gd name="connsiteY11" fmla="*/ 372850 h 373089"/>
              <a:gd name="connsiteX12" fmla="*/ 1341765 w 1356533"/>
              <a:gd name="connsiteY12" fmla="*/ 372850 h 373089"/>
              <a:gd name="connsiteX13" fmla="*/ 1341765 w 1356533"/>
              <a:gd name="connsiteY13" fmla="*/ 373064 h 373089"/>
              <a:gd name="connsiteX14" fmla="*/ 1341767 w 1356533"/>
              <a:gd name="connsiteY14" fmla="*/ 373064 h 373089"/>
              <a:gd name="connsiteX15" fmla="*/ 1356533 w 1356533"/>
              <a:gd name="connsiteY15" fmla="*/ 373064 h 373089"/>
              <a:gd name="connsiteX16" fmla="*/ 1356533 w 1356533"/>
              <a:gd name="connsiteY16" fmla="*/ 373089 h 373089"/>
              <a:gd name="connsiteX17" fmla="*/ 1347769 w 1356533"/>
              <a:gd name="connsiteY17" fmla="*/ 373089 h 373089"/>
              <a:gd name="connsiteX18" fmla="*/ 1121732 w 1356533"/>
              <a:gd name="connsiteY18" fmla="*/ 373089 h 373089"/>
              <a:gd name="connsiteX19" fmla="*/ 1107008 w 1356533"/>
              <a:gd name="connsiteY19" fmla="*/ 373089 h 373089"/>
              <a:gd name="connsiteX20" fmla="*/ 880971 w 1356533"/>
              <a:gd name="connsiteY20" fmla="*/ 373089 h 373089"/>
              <a:gd name="connsiteX21" fmla="*/ 866744 w 1356533"/>
              <a:gd name="connsiteY21" fmla="*/ 373089 h 373089"/>
              <a:gd name="connsiteX22" fmla="*/ 750877 w 1356533"/>
              <a:gd name="connsiteY22" fmla="*/ 373089 h 373089"/>
              <a:gd name="connsiteX23" fmla="*/ 654671 w 1356533"/>
              <a:gd name="connsiteY23" fmla="*/ 373089 h 373089"/>
              <a:gd name="connsiteX24" fmla="*/ 625983 w 1356533"/>
              <a:gd name="connsiteY24" fmla="*/ 373089 h 373089"/>
              <a:gd name="connsiteX25" fmla="*/ 605656 w 1356533"/>
              <a:gd name="connsiteY25" fmla="*/ 373089 h 373089"/>
              <a:gd name="connsiteX26" fmla="*/ 0 w 1356533"/>
              <a:gd name="connsiteY26" fmla="*/ 373089 h 373089"/>
              <a:gd name="connsiteX27" fmla="*/ 0 w 1356533"/>
              <a:gd name="connsiteY27" fmla="*/ 95626 h 373089"/>
              <a:gd name="connsiteX28" fmla="*/ 95626 w 1356533"/>
              <a:gd name="connsiteY28" fmla="*/ 0 h 37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56533" h="373089">
                <a:moveTo>
                  <a:pt x="95626" y="0"/>
                </a:moveTo>
                <a:lnTo>
                  <a:pt x="605656" y="0"/>
                </a:lnTo>
                <a:lnTo>
                  <a:pt x="625983" y="0"/>
                </a:lnTo>
                <a:lnTo>
                  <a:pt x="652506" y="0"/>
                </a:lnTo>
                <a:lnTo>
                  <a:pt x="655251" y="0"/>
                </a:lnTo>
                <a:lnTo>
                  <a:pt x="655338" y="18"/>
                </a:lnTo>
                <a:lnTo>
                  <a:pt x="893320" y="18"/>
                </a:lnTo>
                <a:cubicBezTo>
                  <a:pt x="951046" y="18"/>
                  <a:pt x="1005320" y="30332"/>
                  <a:pt x="1046061" y="85379"/>
                </a:cubicBezTo>
                <a:lnTo>
                  <a:pt x="1095642" y="152138"/>
                </a:lnTo>
                <a:lnTo>
                  <a:pt x="1183611" y="270600"/>
                </a:lnTo>
                <a:cubicBezTo>
                  <a:pt x="1221729" y="321927"/>
                  <a:pt x="1270021" y="356413"/>
                  <a:pt x="1322139" y="370448"/>
                </a:cubicBezTo>
                <a:lnTo>
                  <a:pt x="1340173" y="372850"/>
                </a:lnTo>
                <a:lnTo>
                  <a:pt x="1341765" y="372850"/>
                </a:lnTo>
                <a:lnTo>
                  <a:pt x="1341765" y="373064"/>
                </a:lnTo>
                <a:lnTo>
                  <a:pt x="1341767" y="373064"/>
                </a:lnTo>
                <a:lnTo>
                  <a:pt x="1356533" y="373064"/>
                </a:lnTo>
                <a:lnTo>
                  <a:pt x="1356533" y="373089"/>
                </a:lnTo>
                <a:lnTo>
                  <a:pt x="1347769" y="373089"/>
                </a:lnTo>
                <a:lnTo>
                  <a:pt x="1121732" y="373089"/>
                </a:lnTo>
                <a:lnTo>
                  <a:pt x="1107008" y="373089"/>
                </a:lnTo>
                <a:lnTo>
                  <a:pt x="880971" y="373089"/>
                </a:lnTo>
                <a:lnTo>
                  <a:pt x="866744" y="373089"/>
                </a:lnTo>
                <a:lnTo>
                  <a:pt x="750877" y="373089"/>
                </a:lnTo>
                <a:lnTo>
                  <a:pt x="654671" y="373089"/>
                </a:lnTo>
                <a:lnTo>
                  <a:pt x="625983" y="373089"/>
                </a:lnTo>
                <a:lnTo>
                  <a:pt x="605656" y="373089"/>
                </a:lnTo>
                <a:lnTo>
                  <a:pt x="0" y="373089"/>
                </a:lnTo>
                <a:lnTo>
                  <a:pt x="0" y="95626"/>
                </a:lnTo>
                <a:cubicBezTo>
                  <a:pt x="0" y="42813"/>
                  <a:pt x="42813" y="0"/>
                  <a:pt x="95626" y="0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rgbClr val="4179B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prstClr val="white"/>
                </a:solidFill>
              </a:rPr>
              <a:t>Выезды в города на выходных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75150" y="1735893"/>
            <a:ext cx="252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ФОТО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010365" y="597526"/>
            <a:ext cx="2522388" cy="1723517"/>
          </a:xfrm>
          <a:prstGeom prst="roundRect">
            <a:avLst>
              <a:gd name="adj" fmla="val 8662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Freeform: Shape 72"/>
          <p:cNvSpPr/>
          <p:nvPr/>
        </p:nvSpPr>
        <p:spPr bwMode="auto">
          <a:xfrm rot="10800000" flipH="1" flipV="1">
            <a:off x="6010365" y="597526"/>
            <a:ext cx="2522388" cy="320675"/>
          </a:xfrm>
          <a:custGeom>
            <a:avLst/>
            <a:gdLst>
              <a:gd name="connsiteX0" fmla="*/ 95626 w 1356533"/>
              <a:gd name="connsiteY0" fmla="*/ 0 h 373089"/>
              <a:gd name="connsiteX1" fmla="*/ 605656 w 1356533"/>
              <a:gd name="connsiteY1" fmla="*/ 0 h 373089"/>
              <a:gd name="connsiteX2" fmla="*/ 625983 w 1356533"/>
              <a:gd name="connsiteY2" fmla="*/ 0 h 373089"/>
              <a:gd name="connsiteX3" fmla="*/ 652506 w 1356533"/>
              <a:gd name="connsiteY3" fmla="*/ 0 h 373089"/>
              <a:gd name="connsiteX4" fmla="*/ 655251 w 1356533"/>
              <a:gd name="connsiteY4" fmla="*/ 0 h 373089"/>
              <a:gd name="connsiteX5" fmla="*/ 655338 w 1356533"/>
              <a:gd name="connsiteY5" fmla="*/ 18 h 373089"/>
              <a:gd name="connsiteX6" fmla="*/ 893320 w 1356533"/>
              <a:gd name="connsiteY6" fmla="*/ 18 h 373089"/>
              <a:gd name="connsiteX7" fmla="*/ 1046061 w 1356533"/>
              <a:gd name="connsiteY7" fmla="*/ 85379 h 373089"/>
              <a:gd name="connsiteX8" fmla="*/ 1095642 w 1356533"/>
              <a:gd name="connsiteY8" fmla="*/ 152138 h 373089"/>
              <a:gd name="connsiteX9" fmla="*/ 1183611 w 1356533"/>
              <a:gd name="connsiteY9" fmla="*/ 270600 h 373089"/>
              <a:gd name="connsiteX10" fmla="*/ 1322139 w 1356533"/>
              <a:gd name="connsiteY10" fmla="*/ 370448 h 373089"/>
              <a:gd name="connsiteX11" fmla="*/ 1340173 w 1356533"/>
              <a:gd name="connsiteY11" fmla="*/ 372850 h 373089"/>
              <a:gd name="connsiteX12" fmla="*/ 1341765 w 1356533"/>
              <a:gd name="connsiteY12" fmla="*/ 372850 h 373089"/>
              <a:gd name="connsiteX13" fmla="*/ 1341765 w 1356533"/>
              <a:gd name="connsiteY13" fmla="*/ 373064 h 373089"/>
              <a:gd name="connsiteX14" fmla="*/ 1341767 w 1356533"/>
              <a:gd name="connsiteY14" fmla="*/ 373064 h 373089"/>
              <a:gd name="connsiteX15" fmla="*/ 1356533 w 1356533"/>
              <a:gd name="connsiteY15" fmla="*/ 373064 h 373089"/>
              <a:gd name="connsiteX16" fmla="*/ 1356533 w 1356533"/>
              <a:gd name="connsiteY16" fmla="*/ 373089 h 373089"/>
              <a:gd name="connsiteX17" fmla="*/ 1347769 w 1356533"/>
              <a:gd name="connsiteY17" fmla="*/ 373089 h 373089"/>
              <a:gd name="connsiteX18" fmla="*/ 1121732 w 1356533"/>
              <a:gd name="connsiteY18" fmla="*/ 373089 h 373089"/>
              <a:gd name="connsiteX19" fmla="*/ 1107008 w 1356533"/>
              <a:gd name="connsiteY19" fmla="*/ 373089 h 373089"/>
              <a:gd name="connsiteX20" fmla="*/ 880971 w 1356533"/>
              <a:gd name="connsiteY20" fmla="*/ 373089 h 373089"/>
              <a:gd name="connsiteX21" fmla="*/ 866744 w 1356533"/>
              <a:gd name="connsiteY21" fmla="*/ 373089 h 373089"/>
              <a:gd name="connsiteX22" fmla="*/ 750877 w 1356533"/>
              <a:gd name="connsiteY22" fmla="*/ 373089 h 373089"/>
              <a:gd name="connsiteX23" fmla="*/ 654671 w 1356533"/>
              <a:gd name="connsiteY23" fmla="*/ 373089 h 373089"/>
              <a:gd name="connsiteX24" fmla="*/ 625983 w 1356533"/>
              <a:gd name="connsiteY24" fmla="*/ 373089 h 373089"/>
              <a:gd name="connsiteX25" fmla="*/ 605656 w 1356533"/>
              <a:gd name="connsiteY25" fmla="*/ 373089 h 373089"/>
              <a:gd name="connsiteX26" fmla="*/ 0 w 1356533"/>
              <a:gd name="connsiteY26" fmla="*/ 373089 h 373089"/>
              <a:gd name="connsiteX27" fmla="*/ 0 w 1356533"/>
              <a:gd name="connsiteY27" fmla="*/ 95626 h 373089"/>
              <a:gd name="connsiteX28" fmla="*/ 95626 w 1356533"/>
              <a:gd name="connsiteY28" fmla="*/ 0 h 37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56533" h="373089">
                <a:moveTo>
                  <a:pt x="95626" y="0"/>
                </a:moveTo>
                <a:lnTo>
                  <a:pt x="605656" y="0"/>
                </a:lnTo>
                <a:lnTo>
                  <a:pt x="625983" y="0"/>
                </a:lnTo>
                <a:lnTo>
                  <a:pt x="652506" y="0"/>
                </a:lnTo>
                <a:lnTo>
                  <a:pt x="655251" y="0"/>
                </a:lnTo>
                <a:lnTo>
                  <a:pt x="655338" y="18"/>
                </a:lnTo>
                <a:lnTo>
                  <a:pt x="893320" y="18"/>
                </a:lnTo>
                <a:cubicBezTo>
                  <a:pt x="951046" y="18"/>
                  <a:pt x="1005320" y="30332"/>
                  <a:pt x="1046061" y="85379"/>
                </a:cubicBezTo>
                <a:lnTo>
                  <a:pt x="1095642" y="152138"/>
                </a:lnTo>
                <a:lnTo>
                  <a:pt x="1183611" y="270600"/>
                </a:lnTo>
                <a:cubicBezTo>
                  <a:pt x="1221729" y="321927"/>
                  <a:pt x="1270021" y="356413"/>
                  <a:pt x="1322139" y="370448"/>
                </a:cubicBezTo>
                <a:lnTo>
                  <a:pt x="1340173" y="372850"/>
                </a:lnTo>
                <a:lnTo>
                  <a:pt x="1341765" y="372850"/>
                </a:lnTo>
                <a:lnTo>
                  <a:pt x="1341765" y="373064"/>
                </a:lnTo>
                <a:lnTo>
                  <a:pt x="1341767" y="373064"/>
                </a:lnTo>
                <a:lnTo>
                  <a:pt x="1356533" y="373064"/>
                </a:lnTo>
                <a:lnTo>
                  <a:pt x="1356533" y="373089"/>
                </a:lnTo>
                <a:lnTo>
                  <a:pt x="1347769" y="373089"/>
                </a:lnTo>
                <a:lnTo>
                  <a:pt x="1121732" y="373089"/>
                </a:lnTo>
                <a:lnTo>
                  <a:pt x="1107008" y="373089"/>
                </a:lnTo>
                <a:lnTo>
                  <a:pt x="880971" y="373089"/>
                </a:lnTo>
                <a:lnTo>
                  <a:pt x="866744" y="373089"/>
                </a:lnTo>
                <a:lnTo>
                  <a:pt x="750877" y="373089"/>
                </a:lnTo>
                <a:lnTo>
                  <a:pt x="654671" y="373089"/>
                </a:lnTo>
                <a:lnTo>
                  <a:pt x="625983" y="373089"/>
                </a:lnTo>
                <a:lnTo>
                  <a:pt x="605656" y="373089"/>
                </a:lnTo>
                <a:lnTo>
                  <a:pt x="0" y="373089"/>
                </a:lnTo>
                <a:lnTo>
                  <a:pt x="0" y="95626"/>
                </a:lnTo>
                <a:cubicBezTo>
                  <a:pt x="0" y="42813"/>
                  <a:pt x="42813" y="0"/>
                  <a:pt x="95626" y="0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rgbClr val="4179B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prstClr val="white"/>
                </a:solidFill>
              </a:rPr>
              <a:t>Информационно-просветительские кампании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010365" y="2632109"/>
            <a:ext cx="2522388" cy="1723517"/>
          </a:xfrm>
          <a:prstGeom prst="roundRect">
            <a:avLst>
              <a:gd name="adj" fmla="val 8662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Freeform: Shape 72"/>
          <p:cNvSpPr/>
          <p:nvPr/>
        </p:nvSpPr>
        <p:spPr bwMode="auto">
          <a:xfrm rot="10800000" flipH="1" flipV="1">
            <a:off x="6010365" y="2632109"/>
            <a:ext cx="2522388" cy="320675"/>
          </a:xfrm>
          <a:custGeom>
            <a:avLst/>
            <a:gdLst>
              <a:gd name="connsiteX0" fmla="*/ 95626 w 1356533"/>
              <a:gd name="connsiteY0" fmla="*/ 0 h 373089"/>
              <a:gd name="connsiteX1" fmla="*/ 605656 w 1356533"/>
              <a:gd name="connsiteY1" fmla="*/ 0 h 373089"/>
              <a:gd name="connsiteX2" fmla="*/ 625983 w 1356533"/>
              <a:gd name="connsiteY2" fmla="*/ 0 h 373089"/>
              <a:gd name="connsiteX3" fmla="*/ 652506 w 1356533"/>
              <a:gd name="connsiteY3" fmla="*/ 0 h 373089"/>
              <a:gd name="connsiteX4" fmla="*/ 655251 w 1356533"/>
              <a:gd name="connsiteY4" fmla="*/ 0 h 373089"/>
              <a:gd name="connsiteX5" fmla="*/ 655338 w 1356533"/>
              <a:gd name="connsiteY5" fmla="*/ 18 h 373089"/>
              <a:gd name="connsiteX6" fmla="*/ 893320 w 1356533"/>
              <a:gd name="connsiteY6" fmla="*/ 18 h 373089"/>
              <a:gd name="connsiteX7" fmla="*/ 1046061 w 1356533"/>
              <a:gd name="connsiteY7" fmla="*/ 85379 h 373089"/>
              <a:gd name="connsiteX8" fmla="*/ 1095642 w 1356533"/>
              <a:gd name="connsiteY8" fmla="*/ 152138 h 373089"/>
              <a:gd name="connsiteX9" fmla="*/ 1183611 w 1356533"/>
              <a:gd name="connsiteY9" fmla="*/ 270600 h 373089"/>
              <a:gd name="connsiteX10" fmla="*/ 1322139 w 1356533"/>
              <a:gd name="connsiteY10" fmla="*/ 370448 h 373089"/>
              <a:gd name="connsiteX11" fmla="*/ 1340173 w 1356533"/>
              <a:gd name="connsiteY11" fmla="*/ 372850 h 373089"/>
              <a:gd name="connsiteX12" fmla="*/ 1341765 w 1356533"/>
              <a:gd name="connsiteY12" fmla="*/ 372850 h 373089"/>
              <a:gd name="connsiteX13" fmla="*/ 1341765 w 1356533"/>
              <a:gd name="connsiteY13" fmla="*/ 373064 h 373089"/>
              <a:gd name="connsiteX14" fmla="*/ 1341767 w 1356533"/>
              <a:gd name="connsiteY14" fmla="*/ 373064 h 373089"/>
              <a:gd name="connsiteX15" fmla="*/ 1356533 w 1356533"/>
              <a:gd name="connsiteY15" fmla="*/ 373064 h 373089"/>
              <a:gd name="connsiteX16" fmla="*/ 1356533 w 1356533"/>
              <a:gd name="connsiteY16" fmla="*/ 373089 h 373089"/>
              <a:gd name="connsiteX17" fmla="*/ 1347769 w 1356533"/>
              <a:gd name="connsiteY17" fmla="*/ 373089 h 373089"/>
              <a:gd name="connsiteX18" fmla="*/ 1121732 w 1356533"/>
              <a:gd name="connsiteY18" fmla="*/ 373089 h 373089"/>
              <a:gd name="connsiteX19" fmla="*/ 1107008 w 1356533"/>
              <a:gd name="connsiteY19" fmla="*/ 373089 h 373089"/>
              <a:gd name="connsiteX20" fmla="*/ 880971 w 1356533"/>
              <a:gd name="connsiteY20" fmla="*/ 373089 h 373089"/>
              <a:gd name="connsiteX21" fmla="*/ 866744 w 1356533"/>
              <a:gd name="connsiteY21" fmla="*/ 373089 h 373089"/>
              <a:gd name="connsiteX22" fmla="*/ 750877 w 1356533"/>
              <a:gd name="connsiteY22" fmla="*/ 373089 h 373089"/>
              <a:gd name="connsiteX23" fmla="*/ 654671 w 1356533"/>
              <a:gd name="connsiteY23" fmla="*/ 373089 h 373089"/>
              <a:gd name="connsiteX24" fmla="*/ 625983 w 1356533"/>
              <a:gd name="connsiteY24" fmla="*/ 373089 h 373089"/>
              <a:gd name="connsiteX25" fmla="*/ 605656 w 1356533"/>
              <a:gd name="connsiteY25" fmla="*/ 373089 h 373089"/>
              <a:gd name="connsiteX26" fmla="*/ 0 w 1356533"/>
              <a:gd name="connsiteY26" fmla="*/ 373089 h 373089"/>
              <a:gd name="connsiteX27" fmla="*/ 0 w 1356533"/>
              <a:gd name="connsiteY27" fmla="*/ 95626 h 373089"/>
              <a:gd name="connsiteX28" fmla="*/ 95626 w 1356533"/>
              <a:gd name="connsiteY28" fmla="*/ 0 h 37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56533" h="373089">
                <a:moveTo>
                  <a:pt x="95626" y="0"/>
                </a:moveTo>
                <a:lnTo>
                  <a:pt x="605656" y="0"/>
                </a:lnTo>
                <a:lnTo>
                  <a:pt x="625983" y="0"/>
                </a:lnTo>
                <a:lnTo>
                  <a:pt x="652506" y="0"/>
                </a:lnTo>
                <a:lnTo>
                  <a:pt x="655251" y="0"/>
                </a:lnTo>
                <a:lnTo>
                  <a:pt x="655338" y="18"/>
                </a:lnTo>
                <a:lnTo>
                  <a:pt x="893320" y="18"/>
                </a:lnTo>
                <a:cubicBezTo>
                  <a:pt x="951046" y="18"/>
                  <a:pt x="1005320" y="30332"/>
                  <a:pt x="1046061" y="85379"/>
                </a:cubicBezTo>
                <a:lnTo>
                  <a:pt x="1095642" y="152138"/>
                </a:lnTo>
                <a:lnTo>
                  <a:pt x="1183611" y="270600"/>
                </a:lnTo>
                <a:cubicBezTo>
                  <a:pt x="1221729" y="321927"/>
                  <a:pt x="1270021" y="356413"/>
                  <a:pt x="1322139" y="370448"/>
                </a:cubicBezTo>
                <a:lnTo>
                  <a:pt x="1340173" y="372850"/>
                </a:lnTo>
                <a:lnTo>
                  <a:pt x="1341765" y="372850"/>
                </a:lnTo>
                <a:lnTo>
                  <a:pt x="1341765" y="373064"/>
                </a:lnTo>
                <a:lnTo>
                  <a:pt x="1341767" y="373064"/>
                </a:lnTo>
                <a:lnTo>
                  <a:pt x="1356533" y="373064"/>
                </a:lnTo>
                <a:lnTo>
                  <a:pt x="1356533" y="373089"/>
                </a:lnTo>
                <a:lnTo>
                  <a:pt x="1347769" y="373089"/>
                </a:lnTo>
                <a:lnTo>
                  <a:pt x="1121732" y="373089"/>
                </a:lnTo>
                <a:lnTo>
                  <a:pt x="1107008" y="373089"/>
                </a:lnTo>
                <a:lnTo>
                  <a:pt x="880971" y="373089"/>
                </a:lnTo>
                <a:lnTo>
                  <a:pt x="866744" y="373089"/>
                </a:lnTo>
                <a:lnTo>
                  <a:pt x="750877" y="373089"/>
                </a:lnTo>
                <a:lnTo>
                  <a:pt x="654671" y="373089"/>
                </a:lnTo>
                <a:lnTo>
                  <a:pt x="625983" y="373089"/>
                </a:lnTo>
                <a:lnTo>
                  <a:pt x="605656" y="373089"/>
                </a:lnTo>
                <a:lnTo>
                  <a:pt x="0" y="373089"/>
                </a:lnTo>
                <a:lnTo>
                  <a:pt x="0" y="95626"/>
                </a:lnTo>
                <a:cubicBezTo>
                  <a:pt x="0" y="42813"/>
                  <a:pt x="42813" y="0"/>
                  <a:pt x="95626" y="0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rgbClr val="4179B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prstClr val="white"/>
                </a:solidFill>
              </a:rPr>
              <a:t>Образовательные мероприятия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93836" y="2609650"/>
            <a:ext cx="2522388" cy="1723517"/>
          </a:xfrm>
          <a:prstGeom prst="roundRect">
            <a:avLst>
              <a:gd name="adj" fmla="val 3775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Freeform: Shape 72"/>
          <p:cNvSpPr/>
          <p:nvPr/>
        </p:nvSpPr>
        <p:spPr bwMode="auto">
          <a:xfrm rot="10800000" flipH="1" flipV="1">
            <a:off x="293836" y="2609650"/>
            <a:ext cx="2522388" cy="320675"/>
          </a:xfrm>
          <a:custGeom>
            <a:avLst/>
            <a:gdLst>
              <a:gd name="connsiteX0" fmla="*/ 95626 w 1356533"/>
              <a:gd name="connsiteY0" fmla="*/ 0 h 373089"/>
              <a:gd name="connsiteX1" fmla="*/ 605656 w 1356533"/>
              <a:gd name="connsiteY1" fmla="*/ 0 h 373089"/>
              <a:gd name="connsiteX2" fmla="*/ 625983 w 1356533"/>
              <a:gd name="connsiteY2" fmla="*/ 0 h 373089"/>
              <a:gd name="connsiteX3" fmla="*/ 652506 w 1356533"/>
              <a:gd name="connsiteY3" fmla="*/ 0 h 373089"/>
              <a:gd name="connsiteX4" fmla="*/ 655251 w 1356533"/>
              <a:gd name="connsiteY4" fmla="*/ 0 h 373089"/>
              <a:gd name="connsiteX5" fmla="*/ 655338 w 1356533"/>
              <a:gd name="connsiteY5" fmla="*/ 18 h 373089"/>
              <a:gd name="connsiteX6" fmla="*/ 893320 w 1356533"/>
              <a:gd name="connsiteY6" fmla="*/ 18 h 373089"/>
              <a:gd name="connsiteX7" fmla="*/ 1046061 w 1356533"/>
              <a:gd name="connsiteY7" fmla="*/ 85379 h 373089"/>
              <a:gd name="connsiteX8" fmla="*/ 1095642 w 1356533"/>
              <a:gd name="connsiteY8" fmla="*/ 152138 h 373089"/>
              <a:gd name="connsiteX9" fmla="*/ 1183611 w 1356533"/>
              <a:gd name="connsiteY9" fmla="*/ 270600 h 373089"/>
              <a:gd name="connsiteX10" fmla="*/ 1322139 w 1356533"/>
              <a:gd name="connsiteY10" fmla="*/ 370448 h 373089"/>
              <a:gd name="connsiteX11" fmla="*/ 1340173 w 1356533"/>
              <a:gd name="connsiteY11" fmla="*/ 372850 h 373089"/>
              <a:gd name="connsiteX12" fmla="*/ 1341765 w 1356533"/>
              <a:gd name="connsiteY12" fmla="*/ 372850 h 373089"/>
              <a:gd name="connsiteX13" fmla="*/ 1341765 w 1356533"/>
              <a:gd name="connsiteY13" fmla="*/ 373064 h 373089"/>
              <a:gd name="connsiteX14" fmla="*/ 1341767 w 1356533"/>
              <a:gd name="connsiteY14" fmla="*/ 373064 h 373089"/>
              <a:gd name="connsiteX15" fmla="*/ 1356533 w 1356533"/>
              <a:gd name="connsiteY15" fmla="*/ 373064 h 373089"/>
              <a:gd name="connsiteX16" fmla="*/ 1356533 w 1356533"/>
              <a:gd name="connsiteY16" fmla="*/ 373089 h 373089"/>
              <a:gd name="connsiteX17" fmla="*/ 1347769 w 1356533"/>
              <a:gd name="connsiteY17" fmla="*/ 373089 h 373089"/>
              <a:gd name="connsiteX18" fmla="*/ 1121732 w 1356533"/>
              <a:gd name="connsiteY18" fmla="*/ 373089 h 373089"/>
              <a:gd name="connsiteX19" fmla="*/ 1107008 w 1356533"/>
              <a:gd name="connsiteY19" fmla="*/ 373089 h 373089"/>
              <a:gd name="connsiteX20" fmla="*/ 880971 w 1356533"/>
              <a:gd name="connsiteY20" fmla="*/ 373089 h 373089"/>
              <a:gd name="connsiteX21" fmla="*/ 866744 w 1356533"/>
              <a:gd name="connsiteY21" fmla="*/ 373089 h 373089"/>
              <a:gd name="connsiteX22" fmla="*/ 750877 w 1356533"/>
              <a:gd name="connsiteY22" fmla="*/ 373089 h 373089"/>
              <a:gd name="connsiteX23" fmla="*/ 654671 w 1356533"/>
              <a:gd name="connsiteY23" fmla="*/ 373089 h 373089"/>
              <a:gd name="connsiteX24" fmla="*/ 625983 w 1356533"/>
              <a:gd name="connsiteY24" fmla="*/ 373089 h 373089"/>
              <a:gd name="connsiteX25" fmla="*/ 605656 w 1356533"/>
              <a:gd name="connsiteY25" fmla="*/ 373089 h 373089"/>
              <a:gd name="connsiteX26" fmla="*/ 0 w 1356533"/>
              <a:gd name="connsiteY26" fmla="*/ 373089 h 373089"/>
              <a:gd name="connsiteX27" fmla="*/ 0 w 1356533"/>
              <a:gd name="connsiteY27" fmla="*/ 95626 h 373089"/>
              <a:gd name="connsiteX28" fmla="*/ 95626 w 1356533"/>
              <a:gd name="connsiteY28" fmla="*/ 0 h 37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56533" h="373089">
                <a:moveTo>
                  <a:pt x="95626" y="0"/>
                </a:moveTo>
                <a:lnTo>
                  <a:pt x="605656" y="0"/>
                </a:lnTo>
                <a:lnTo>
                  <a:pt x="625983" y="0"/>
                </a:lnTo>
                <a:lnTo>
                  <a:pt x="652506" y="0"/>
                </a:lnTo>
                <a:lnTo>
                  <a:pt x="655251" y="0"/>
                </a:lnTo>
                <a:lnTo>
                  <a:pt x="655338" y="18"/>
                </a:lnTo>
                <a:lnTo>
                  <a:pt x="893320" y="18"/>
                </a:lnTo>
                <a:cubicBezTo>
                  <a:pt x="951046" y="18"/>
                  <a:pt x="1005320" y="30332"/>
                  <a:pt x="1046061" y="85379"/>
                </a:cubicBezTo>
                <a:lnTo>
                  <a:pt x="1095642" y="152138"/>
                </a:lnTo>
                <a:lnTo>
                  <a:pt x="1183611" y="270600"/>
                </a:lnTo>
                <a:cubicBezTo>
                  <a:pt x="1221729" y="321927"/>
                  <a:pt x="1270021" y="356413"/>
                  <a:pt x="1322139" y="370448"/>
                </a:cubicBezTo>
                <a:lnTo>
                  <a:pt x="1340173" y="372850"/>
                </a:lnTo>
                <a:lnTo>
                  <a:pt x="1341765" y="372850"/>
                </a:lnTo>
                <a:lnTo>
                  <a:pt x="1341765" y="373064"/>
                </a:lnTo>
                <a:lnTo>
                  <a:pt x="1341767" y="373064"/>
                </a:lnTo>
                <a:lnTo>
                  <a:pt x="1356533" y="373064"/>
                </a:lnTo>
                <a:lnTo>
                  <a:pt x="1356533" y="373089"/>
                </a:lnTo>
                <a:lnTo>
                  <a:pt x="1347769" y="373089"/>
                </a:lnTo>
                <a:lnTo>
                  <a:pt x="1121732" y="373089"/>
                </a:lnTo>
                <a:lnTo>
                  <a:pt x="1107008" y="373089"/>
                </a:lnTo>
                <a:lnTo>
                  <a:pt x="880971" y="373089"/>
                </a:lnTo>
                <a:lnTo>
                  <a:pt x="866744" y="373089"/>
                </a:lnTo>
                <a:lnTo>
                  <a:pt x="750877" y="373089"/>
                </a:lnTo>
                <a:lnTo>
                  <a:pt x="654671" y="373089"/>
                </a:lnTo>
                <a:lnTo>
                  <a:pt x="625983" y="373089"/>
                </a:lnTo>
                <a:lnTo>
                  <a:pt x="605656" y="373089"/>
                </a:lnTo>
                <a:lnTo>
                  <a:pt x="0" y="373089"/>
                </a:lnTo>
                <a:lnTo>
                  <a:pt x="0" y="95626"/>
                </a:lnTo>
                <a:cubicBezTo>
                  <a:pt x="0" y="42813"/>
                  <a:pt x="42813" y="0"/>
                  <a:pt x="95626" y="0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rgbClr val="4179B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prstClr val="white"/>
                </a:solidFill>
              </a:rPr>
              <a:t>День борьбы с диабетом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93836" y="3291135"/>
            <a:ext cx="252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ФОТО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3163195" y="3155126"/>
            <a:ext cx="2522388" cy="1723517"/>
          </a:xfrm>
          <a:prstGeom prst="roundRect">
            <a:avLst>
              <a:gd name="adj" fmla="val 8662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Freeform: Shape 72"/>
          <p:cNvSpPr/>
          <p:nvPr/>
        </p:nvSpPr>
        <p:spPr bwMode="auto">
          <a:xfrm rot="10800000" flipH="1" flipV="1">
            <a:off x="3163195" y="3155126"/>
            <a:ext cx="2522388" cy="320675"/>
          </a:xfrm>
          <a:custGeom>
            <a:avLst/>
            <a:gdLst>
              <a:gd name="connsiteX0" fmla="*/ 95626 w 1356533"/>
              <a:gd name="connsiteY0" fmla="*/ 0 h 373089"/>
              <a:gd name="connsiteX1" fmla="*/ 605656 w 1356533"/>
              <a:gd name="connsiteY1" fmla="*/ 0 h 373089"/>
              <a:gd name="connsiteX2" fmla="*/ 625983 w 1356533"/>
              <a:gd name="connsiteY2" fmla="*/ 0 h 373089"/>
              <a:gd name="connsiteX3" fmla="*/ 652506 w 1356533"/>
              <a:gd name="connsiteY3" fmla="*/ 0 h 373089"/>
              <a:gd name="connsiteX4" fmla="*/ 655251 w 1356533"/>
              <a:gd name="connsiteY4" fmla="*/ 0 h 373089"/>
              <a:gd name="connsiteX5" fmla="*/ 655338 w 1356533"/>
              <a:gd name="connsiteY5" fmla="*/ 18 h 373089"/>
              <a:gd name="connsiteX6" fmla="*/ 893320 w 1356533"/>
              <a:gd name="connsiteY6" fmla="*/ 18 h 373089"/>
              <a:gd name="connsiteX7" fmla="*/ 1046061 w 1356533"/>
              <a:gd name="connsiteY7" fmla="*/ 85379 h 373089"/>
              <a:gd name="connsiteX8" fmla="*/ 1095642 w 1356533"/>
              <a:gd name="connsiteY8" fmla="*/ 152138 h 373089"/>
              <a:gd name="connsiteX9" fmla="*/ 1183611 w 1356533"/>
              <a:gd name="connsiteY9" fmla="*/ 270600 h 373089"/>
              <a:gd name="connsiteX10" fmla="*/ 1322139 w 1356533"/>
              <a:gd name="connsiteY10" fmla="*/ 370448 h 373089"/>
              <a:gd name="connsiteX11" fmla="*/ 1340173 w 1356533"/>
              <a:gd name="connsiteY11" fmla="*/ 372850 h 373089"/>
              <a:gd name="connsiteX12" fmla="*/ 1341765 w 1356533"/>
              <a:gd name="connsiteY12" fmla="*/ 372850 h 373089"/>
              <a:gd name="connsiteX13" fmla="*/ 1341765 w 1356533"/>
              <a:gd name="connsiteY13" fmla="*/ 373064 h 373089"/>
              <a:gd name="connsiteX14" fmla="*/ 1341767 w 1356533"/>
              <a:gd name="connsiteY14" fmla="*/ 373064 h 373089"/>
              <a:gd name="connsiteX15" fmla="*/ 1356533 w 1356533"/>
              <a:gd name="connsiteY15" fmla="*/ 373064 h 373089"/>
              <a:gd name="connsiteX16" fmla="*/ 1356533 w 1356533"/>
              <a:gd name="connsiteY16" fmla="*/ 373089 h 373089"/>
              <a:gd name="connsiteX17" fmla="*/ 1347769 w 1356533"/>
              <a:gd name="connsiteY17" fmla="*/ 373089 h 373089"/>
              <a:gd name="connsiteX18" fmla="*/ 1121732 w 1356533"/>
              <a:gd name="connsiteY18" fmla="*/ 373089 h 373089"/>
              <a:gd name="connsiteX19" fmla="*/ 1107008 w 1356533"/>
              <a:gd name="connsiteY19" fmla="*/ 373089 h 373089"/>
              <a:gd name="connsiteX20" fmla="*/ 880971 w 1356533"/>
              <a:gd name="connsiteY20" fmla="*/ 373089 h 373089"/>
              <a:gd name="connsiteX21" fmla="*/ 866744 w 1356533"/>
              <a:gd name="connsiteY21" fmla="*/ 373089 h 373089"/>
              <a:gd name="connsiteX22" fmla="*/ 750877 w 1356533"/>
              <a:gd name="connsiteY22" fmla="*/ 373089 h 373089"/>
              <a:gd name="connsiteX23" fmla="*/ 654671 w 1356533"/>
              <a:gd name="connsiteY23" fmla="*/ 373089 h 373089"/>
              <a:gd name="connsiteX24" fmla="*/ 625983 w 1356533"/>
              <a:gd name="connsiteY24" fmla="*/ 373089 h 373089"/>
              <a:gd name="connsiteX25" fmla="*/ 605656 w 1356533"/>
              <a:gd name="connsiteY25" fmla="*/ 373089 h 373089"/>
              <a:gd name="connsiteX26" fmla="*/ 0 w 1356533"/>
              <a:gd name="connsiteY26" fmla="*/ 373089 h 373089"/>
              <a:gd name="connsiteX27" fmla="*/ 0 w 1356533"/>
              <a:gd name="connsiteY27" fmla="*/ 95626 h 373089"/>
              <a:gd name="connsiteX28" fmla="*/ 95626 w 1356533"/>
              <a:gd name="connsiteY28" fmla="*/ 0 h 37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56533" h="373089">
                <a:moveTo>
                  <a:pt x="95626" y="0"/>
                </a:moveTo>
                <a:lnTo>
                  <a:pt x="605656" y="0"/>
                </a:lnTo>
                <a:lnTo>
                  <a:pt x="625983" y="0"/>
                </a:lnTo>
                <a:lnTo>
                  <a:pt x="652506" y="0"/>
                </a:lnTo>
                <a:lnTo>
                  <a:pt x="655251" y="0"/>
                </a:lnTo>
                <a:lnTo>
                  <a:pt x="655338" y="18"/>
                </a:lnTo>
                <a:lnTo>
                  <a:pt x="893320" y="18"/>
                </a:lnTo>
                <a:cubicBezTo>
                  <a:pt x="951046" y="18"/>
                  <a:pt x="1005320" y="30332"/>
                  <a:pt x="1046061" y="85379"/>
                </a:cubicBezTo>
                <a:lnTo>
                  <a:pt x="1095642" y="152138"/>
                </a:lnTo>
                <a:lnTo>
                  <a:pt x="1183611" y="270600"/>
                </a:lnTo>
                <a:cubicBezTo>
                  <a:pt x="1221729" y="321927"/>
                  <a:pt x="1270021" y="356413"/>
                  <a:pt x="1322139" y="370448"/>
                </a:cubicBezTo>
                <a:lnTo>
                  <a:pt x="1340173" y="372850"/>
                </a:lnTo>
                <a:lnTo>
                  <a:pt x="1341765" y="372850"/>
                </a:lnTo>
                <a:lnTo>
                  <a:pt x="1341765" y="373064"/>
                </a:lnTo>
                <a:lnTo>
                  <a:pt x="1341767" y="373064"/>
                </a:lnTo>
                <a:lnTo>
                  <a:pt x="1356533" y="373064"/>
                </a:lnTo>
                <a:lnTo>
                  <a:pt x="1356533" y="373089"/>
                </a:lnTo>
                <a:lnTo>
                  <a:pt x="1347769" y="373089"/>
                </a:lnTo>
                <a:lnTo>
                  <a:pt x="1121732" y="373089"/>
                </a:lnTo>
                <a:lnTo>
                  <a:pt x="1107008" y="373089"/>
                </a:lnTo>
                <a:lnTo>
                  <a:pt x="880971" y="373089"/>
                </a:lnTo>
                <a:lnTo>
                  <a:pt x="866744" y="373089"/>
                </a:lnTo>
                <a:lnTo>
                  <a:pt x="750877" y="373089"/>
                </a:lnTo>
                <a:lnTo>
                  <a:pt x="654671" y="373089"/>
                </a:lnTo>
                <a:lnTo>
                  <a:pt x="625983" y="373089"/>
                </a:lnTo>
                <a:lnTo>
                  <a:pt x="605656" y="373089"/>
                </a:lnTo>
                <a:lnTo>
                  <a:pt x="0" y="373089"/>
                </a:lnTo>
                <a:lnTo>
                  <a:pt x="0" y="95626"/>
                </a:lnTo>
                <a:cubicBezTo>
                  <a:pt x="0" y="42813"/>
                  <a:pt x="42813" y="0"/>
                  <a:pt x="95626" y="0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rgbClr val="4179B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prstClr val="white"/>
                </a:solidFill>
              </a:rPr>
              <a:t>Школа диабета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163195" y="3836611"/>
            <a:ext cx="252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ФОТО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5054" y="3487374"/>
            <a:ext cx="2530530" cy="1423423"/>
          </a:xfrm>
          <a:prstGeom prst="roundRect">
            <a:avLst>
              <a:gd name="adj" fmla="val 5679"/>
            </a:avLst>
          </a:prstGeom>
          <a:ln>
            <a:noFill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3175149" y="1377746"/>
            <a:ext cx="2507194" cy="1392242"/>
          </a:xfrm>
          <a:prstGeom prst="roundRect">
            <a:avLst>
              <a:gd name="adj" fmla="val 7878"/>
            </a:avLst>
          </a:prstGeom>
          <a:ln>
            <a:noFill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23"/>
          <a:stretch/>
        </p:blipFill>
        <p:spPr>
          <a:xfrm>
            <a:off x="274416" y="2936512"/>
            <a:ext cx="2569392" cy="1379392"/>
          </a:xfrm>
          <a:prstGeom prst="roundRect">
            <a:avLst>
              <a:gd name="adj" fmla="val 7144"/>
            </a:avLst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87008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48;p12"/>
          <p:cNvSpPr>
            <a:spLocks noChangeAspect="1"/>
          </p:cNvSpPr>
          <p:nvPr/>
        </p:nvSpPr>
        <p:spPr>
          <a:xfrm>
            <a:off x="2093378" y="3218455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8867109" h="8867109" extrusionOk="0">
                <a:moveTo>
                  <a:pt x="0" y="0"/>
                </a:moveTo>
                <a:lnTo>
                  <a:pt x="8867109" y="0"/>
                </a:lnTo>
                <a:lnTo>
                  <a:pt x="8867109" y="8867109"/>
                </a:lnTo>
                <a:lnTo>
                  <a:pt x="0" y="8867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screen">
              <a:alphaModFix amt="4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/>
        </p:blipFill>
        <p:spPr bwMode="auto">
          <a:xfrm>
            <a:off x="2266810" y="3368632"/>
            <a:ext cx="1044000" cy="1044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Google Shape;148;p12"/>
          <p:cNvSpPr>
            <a:spLocks noChangeAspect="1"/>
          </p:cNvSpPr>
          <p:nvPr/>
        </p:nvSpPr>
        <p:spPr>
          <a:xfrm>
            <a:off x="7260241" y="3218455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8867109" h="8867109" extrusionOk="0">
                <a:moveTo>
                  <a:pt x="0" y="0"/>
                </a:moveTo>
                <a:lnTo>
                  <a:pt x="8867109" y="0"/>
                </a:lnTo>
                <a:lnTo>
                  <a:pt x="8867109" y="8867109"/>
                </a:lnTo>
                <a:lnTo>
                  <a:pt x="0" y="8867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screen">
              <a:alphaModFix amt="4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7452561" y="3368632"/>
            <a:ext cx="1044000" cy="1044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Google Shape;148;p12"/>
          <p:cNvSpPr>
            <a:spLocks noChangeAspect="1"/>
          </p:cNvSpPr>
          <p:nvPr/>
        </p:nvSpPr>
        <p:spPr>
          <a:xfrm>
            <a:off x="3547292" y="451219"/>
            <a:ext cx="1836000" cy="1836000"/>
          </a:xfrm>
          <a:custGeom>
            <a:avLst/>
            <a:gdLst/>
            <a:ahLst/>
            <a:cxnLst/>
            <a:rect l="l" t="t" r="r" b="b"/>
            <a:pathLst>
              <a:path w="8867109" h="8867109" extrusionOk="0">
                <a:moveTo>
                  <a:pt x="0" y="0"/>
                </a:moveTo>
                <a:lnTo>
                  <a:pt x="8867109" y="0"/>
                </a:lnTo>
                <a:lnTo>
                  <a:pt x="8867109" y="8867109"/>
                </a:lnTo>
                <a:lnTo>
                  <a:pt x="0" y="8867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screen">
              <a:alphaModFix amt="4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9" b="9319"/>
          <a:stretch/>
        </p:blipFill>
        <p:spPr bwMode="auto">
          <a:xfrm>
            <a:off x="3856123" y="706133"/>
            <a:ext cx="1188000" cy="1188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Google Shape;148;p12"/>
          <p:cNvSpPr>
            <a:spLocks noChangeAspect="1"/>
          </p:cNvSpPr>
          <p:nvPr/>
        </p:nvSpPr>
        <p:spPr>
          <a:xfrm>
            <a:off x="6397539" y="465320"/>
            <a:ext cx="1836000" cy="1836000"/>
          </a:xfrm>
          <a:custGeom>
            <a:avLst/>
            <a:gdLst/>
            <a:ahLst/>
            <a:cxnLst/>
            <a:rect l="l" t="t" r="r" b="b"/>
            <a:pathLst>
              <a:path w="8867109" h="8867109" extrusionOk="0">
                <a:moveTo>
                  <a:pt x="0" y="0"/>
                </a:moveTo>
                <a:lnTo>
                  <a:pt x="8867109" y="0"/>
                </a:lnTo>
                <a:lnTo>
                  <a:pt x="8867109" y="8867109"/>
                </a:lnTo>
                <a:lnTo>
                  <a:pt x="0" y="8867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screen">
              <a:alphaModFix amt="4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5" b="24809"/>
          <a:stretch/>
        </p:blipFill>
        <p:spPr bwMode="auto">
          <a:xfrm>
            <a:off x="6732131" y="706133"/>
            <a:ext cx="1188000" cy="1188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Google Shape;148;p12"/>
          <p:cNvSpPr>
            <a:spLocks noChangeAspect="1"/>
          </p:cNvSpPr>
          <p:nvPr/>
        </p:nvSpPr>
        <p:spPr>
          <a:xfrm>
            <a:off x="5545437" y="3218455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8867109" h="8867109" extrusionOk="0">
                <a:moveTo>
                  <a:pt x="0" y="0"/>
                </a:moveTo>
                <a:lnTo>
                  <a:pt x="8867109" y="0"/>
                </a:lnTo>
                <a:lnTo>
                  <a:pt x="8867109" y="8867109"/>
                </a:lnTo>
                <a:lnTo>
                  <a:pt x="0" y="8867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screen">
              <a:alphaModFix amt="4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43" name="Google Shape;148;p12"/>
          <p:cNvSpPr>
            <a:spLocks noChangeAspect="1"/>
          </p:cNvSpPr>
          <p:nvPr/>
        </p:nvSpPr>
        <p:spPr>
          <a:xfrm>
            <a:off x="3859938" y="3218455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8867109" h="8867109" extrusionOk="0">
                <a:moveTo>
                  <a:pt x="0" y="0"/>
                </a:moveTo>
                <a:lnTo>
                  <a:pt x="8867109" y="0"/>
                </a:lnTo>
                <a:lnTo>
                  <a:pt x="8867109" y="8867109"/>
                </a:lnTo>
                <a:lnTo>
                  <a:pt x="0" y="8867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screen">
              <a:alphaModFix amt="4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pic>
        <p:nvPicPr>
          <p:cNvPr id="1037" name="Picture 13" descr="Андриянов Евгений Евгеньевич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3368" y="3368632"/>
            <a:ext cx="1044000" cy="1044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3021" y="3368632"/>
            <a:ext cx="1044000" cy="1044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Google Shape;148;p12"/>
          <p:cNvSpPr>
            <a:spLocks noChangeAspect="1"/>
          </p:cNvSpPr>
          <p:nvPr/>
        </p:nvSpPr>
        <p:spPr>
          <a:xfrm>
            <a:off x="739397" y="451219"/>
            <a:ext cx="1836000" cy="1836000"/>
          </a:xfrm>
          <a:custGeom>
            <a:avLst/>
            <a:gdLst/>
            <a:ahLst/>
            <a:cxnLst/>
            <a:rect l="l" t="t" r="r" b="b"/>
            <a:pathLst>
              <a:path w="8867109" h="8867109" extrusionOk="0">
                <a:moveTo>
                  <a:pt x="0" y="0"/>
                </a:moveTo>
                <a:lnTo>
                  <a:pt x="8867109" y="0"/>
                </a:lnTo>
                <a:lnTo>
                  <a:pt x="8867109" y="8867109"/>
                </a:lnTo>
                <a:lnTo>
                  <a:pt x="0" y="8867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screen">
              <a:alphaModFix amt="4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3397" y="706133"/>
            <a:ext cx="1188000" cy="1188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: Rounded Corners 53">
            <a:extLst>
              <a:ext uri="{FF2B5EF4-FFF2-40B4-BE49-F238E27FC236}">
                <a16:creationId xmlns:a16="http://schemas.microsoft.com/office/drawing/2014/main" id="{DD8AB786-C0FD-4EDA-915E-22E72693A2A1}"/>
              </a:ext>
            </a:extLst>
          </p:cNvPr>
          <p:cNvSpPr>
            <a:spLocks noChangeAspect="1"/>
          </p:cNvSpPr>
          <p:nvPr/>
        </p:nvSpPr>
        <p:spPr>
          <a:xfrm flipV="1">
            <a:off x="269424" y="0"/>
            <a:ext cx="8124078" cy="477672"/>
          </a:xfrm>
          <a:prstGeom prst="round2SameRect">
            <a:avLst/>
          </a:prstGeom>
          <a:solidFill>
            <a:schemeClr val="bg1"/>
          </a:solidFill>
          <a:ln w="9525" cap="rnd" cmpd="sng" algn="ctr">
            <a:noFill/>
            <a:prstDash val="sysDash"/>
            <a:miter lim="800000"/>
          </a:ln>
          <a:effectLst>
            <a:outerShdw blurRad="255626" dist="38100" dir="2700000" algn="tl" rotWithShape="0">
              <a:prstClr val="black">
                <a:alpha val="15703"/>
              </a:prst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424" y="3679"/>
            <a:ext cx="8124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algn="ctr">
              <a:tabLst>
                <a:tab pos="85725" algn="l"/>
              </a:tabLst>
            </a:pPr>
            <a:r>
              <a:rPr lang="ru-RU" sz="2400" dirty="0">
                <a:solidFill>
                  <a:schemeClr val="tx2"/>
                </a:solidFill>
              </a:rPr>
              <a:t>НАША КОМАНДА</a:t>
            </a:r>
          </a:p>
        </p:txBody>
      </p:sp>
      <p:sp>
        <p:nvSpPr>
          <p:cNvPr id="37" name="Google Shape;148;p12"/>
          <p:cNvSpPr>
            <a:spLocks noChangeAspect="1"/>
          </p:cNvSpPr>
          <p:nvPr/>
        </p:nvSpPr>
        <p:spPr>
          <a:xfrm>
            <a:off x="389787" y="3218455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8867109" h="8867109" extrusionOk="0">
                <a:moveTo>
                  <a:pt x="0" y="0"/>
                </a:moveTo>
                <a:lnTo>
                  <a:pt x="8867109" y="0"/>
                </a:lnTo>
                <a:lnTo>
                  <a:pt x="8867109" y="8867109"/>
                </a:lnTo>
                <a:lnTo>
                  <a:pt x="0" y="8867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screen">
              <a:alphaModFix amt="4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grpSp>
        <p:nvGrpSpPr>
          <p:cNvPr id="51" name="Группа 50"/>
          <p:cNvGrpSpPr/>
          <p:nvPr/>
        </p:nvGrpSpPr>
        <p:grpSpPr>
          <a:xfrm>
            <a:off x="269425" y="2457813"/>
            <a:ext cx="8124078" cy="605374"/>
            <a:chOff x="222251" y="56861"/>
            <a:chExt cx="8124078" cy="743239"/>
          </a:xfrm>
        </p:grpSpPr>
        <p:sp>
          <p:nvSpPr>
            <p:cNvPr id="52" name="Rectangle: Rounded Corners 53">
              <a:extLst>
                <a:ext uri="{FF2B5EF4-FFF2-40B4-BE49-F238E27FC236}">
                  <a16:creationId xmlns:a16="http://schemas.microsoft.com/office/drawing/2014/main" id="{DD8AB786-C0FD-4EDA-915E-22E72693A2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1299" y="56861"/>
              <a:ext cx="8105029" cy="743239"/>
            </a:xfrm>
            <a:prstGeom prst="roundRect">
              <a:avLst>
                <a:gd name="adj" fmla="val 16989"/>
              </a:avLst>
            </a:prstGeom>
            <a:solidFill>
              <a:schemeClr val="bg1"/>
            </a:solidFill>
            <a:ln w="9525" cap="rnd" cmpd="sng" algn="ctr">
              <a:noFill/>
              <a:prstDash val="sysDash"/>
              <a:miter lim="800000"/>
            </a:ln>
            <a:effectLst>
              <a:outerShdw blurRad="255626" dist="38100" dir="2700000" algn="tl" rotWithShape="0">
                <a:prstClr val="black">
                  <a:alpha val="15703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22251" y="194726"/>
              <a:ext cx="812407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14375" algn="ctr"/>
              <a:r>
                <a:rPr lang="ru-RU" sz="2400" b="1" dirty="0">
                  <a:solidFill>
                    <a:schemeClr val="accent1"/>
                  </a:solidFill>
                  <a:latin typeface="Oswald" pitchFamily="2" charset="-52"/>
                </a:rPr>
                <a:t>ВМЕСТЕ МЫ СИЛА!</a:t>
              </a:r>
              <a:endParaRPr lang="ru-RU" sz="2400" dirty="0">
                <a:solidFill>
                  <a:schemeClr val="accent1"/>
                </a:solidFill>
                <a:latin typeface="Oswald" pitchFamily="2" charset="-52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61189" y="1769094"/>
            <a:ext cx="196710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Первый заместитель Министра </a:t>
            </a:r>
          </a:p>
          <a:p>
            <a:pPr algn="ctr"/>
            <a:r>
              <a:rPr lang="ru-RU" sz="1000" dirty="0">
                <a:solidFill>
                  <a:schemeClr val="accent1"/>
                </a:solidFill>
              </a:rPr>
              <a:t>ВОРОБЬЕВА МАРИНА АЛЕКСАНДРОВНА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269034" y="1709152"/>
            <a:ext cx="253414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председатель ПРОО «Диабетическое объединение «</a:t>
            </a:r>
            <a:r>
              <a:rPr lang="ru-RU" sz="1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Сурский</a:t>
            </a:r>
            <a:r>
              <a:rPr lang="ru-RU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край»»</a:t>
            </a:r>
          </a:p>
          <a:p>
            <a:pPr algn="ctr"/>
            <a:r>
              <a:rPr lang="ru-RU" sz="1000" dirty="0">
                <a:solidFill>
                  <a:schemeClr val="accent1"/>
                </a:solidFill>
              </a:rPr>
              <a:t>АКИНИНА ЕЛЕНА АНАТОЛЬЕВНА</a:t>
            </a:r>
            <a:endParaRPr lang="ru-RU" sz="1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5378" y="1707654"/>
            <a:ext cx="550865" cy="5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Рисунок 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075" y="1682203"/>
            <a:ext cx="457257" cy="60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46"/>
          <a:stretch/>
        </p:blipFill>
        <p:spPr bwMode="auto">
          <a:xfrm>
            <a:off x="584454" y="3368632"/>
            <a:ext cx="1044000" cy="1044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411607" y="4222249"/>
            <a:ext cx="12728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accent1"/>
                </a:solidFill>
              </a:rPr>
              <a:t>БАСОВА </a:t>
            </a:r>
            <a:br>
              <a:rPr lang="ru-RU" sz="1000" dirty="0">
                <a:solidFill>
                  <a:schemeClr val="accent1"/>
                </a:solidFill>
              </a:rPr>
            </a:br>
            <a:r>
              <a:rPr lang="ru-RU" sz="1000" dirty="0">
                <a:solidFill>
                  <a:schemeClr val="accent1"/>
                </a:solidFill>
              </a:rPr>
              <a:t>ЮЛИЯ ЕВГЕНЬЕВНА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744633" y="4222249"/>
            <a:ext cx="211149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начальник отдела лекарственного обеспечения и медицинской техники</a:t>
            </a:r>
          </a:p>
          <a:p>
            <a:pPr algn="ctr"/>
            <a:r>
              <a:rPr lang="ru-RU" sz="1000" dirty="0">
                <a:solidFill>
                  <a:schemeClr val="accent1"/>
                </a:solidFill>
              </a:rPr>
              <a:t>ПАЛИЕНКО ДМИТРИЙ АНАТОЛЬЕВИЧ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38889" y="4228265"/>
            <a:ext cx="19213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главный специалист-эксперт</a:t>
            </a:r>
          </a:p>
          <a:p>
            <a:pPr algn="ctr"/>
            <a:r>
              <a:rPr lang="ru-RU" sz="1000" dirty="0">
                <a:solidFill>
                  <a:schemeClr val="accent1"/>
                </a:solidFill>
              </a:rPr>
              <a:t>АНДРИЯНОВ ЕВГЕНИЙ ЕВГЕНЬЕВИЧ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68588" y="4222249"/>
            <a:ext cx="12728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accent1"/>
                </a:solidFill>
              </a:rPr>
              <a:t>ЗВЕРЕВА </a:t>
            </a:r>
          </a:p>
          <a:p>
            <a:pPr algn="ctr"/>
            <a:r>
              <a:rPr lang="ru-RU" sz="1000" dirty="0">
                <a:solidFill>
                  <a:schemeClr val="accent1"/>
                </a:solidFill>
              </a:rPr>
              <a:t>АННА ЕВГЕНЬЕВНА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380561" y="4222249"/>
            <a:ext cx="12728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accent1"/>
                </a:solidFill>
              </a:rPr>
              <a:t>МИРЗОЕВА </a:t>
            </a:r>
          </a:p>
          <a:p>
            <a:pPr algn="ctr"/>
            <a:r>
              <a:rPr lang="ru-RU" sz="1000" dirty="0">
                <a:solidFill>
                  <a:schemeClr val="accent1"/>
                </a:solidFill>
              </a:rPr>
              <a:t>УЛЬЯНА НИКОЛАЕВНА</a:t>
            </a:r>
          </a:p>
        </p:txBody>
      </p:sp>
      <p:sp>
        <p:nvSpPr>
          <p:cNvPr id="4" name="AutoShape 10" descr="https://i.oneme.ru/i?r=BTE2sh_eZW7g8kugOdIm2NotzUk8AmwdBct_-BaAFy0WKUgZobd-TlobgKhmAH18JA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119281" y="1723253"/>
            <a:ext cx="253414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врач детский эндокринолог</a:t>
            </a:r>
          </a:p>
          <a:p>
            <a:pPr algn="ctr"/>
            <a:r>
              <a:rPr lang="ru-RU" sz="1000" dirty="0">
                <a:solidFill>
                  <a:schemeClr val="accent1"/>
                </a:solidFill>
              </a:rPr>
              <a:t>ГРИНКЕВИЧ АЛЛА ВИТАЛЬЕВНА</a:t>
            </a:r>
          </a:p>
        </p:txBody>
      </p:sp>
      <p:sp>
        <p:nvSpPr>
          <p:cNvPr id="6" name="AutoShape 4" descr="https://i.oneme.ru/i?r=BTE2sh_eZW7g8kugOdIm2NotmQuWHhSXau4iABHfOFMSl0gZobd-TlobgKhmAH18JA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27713"/>
      </p:ext>
    </p:extLst>
  </p:cSld>
  <p:clrMapOvr>
    <a:masterClrMapping/>
  </p:clrMapOvr>
</p:sld>
</file>

<file path=ppt/theme/theme1.xml><?xml version="1.0" encoding="utf-8"?>
<a:theme xmlns:a="http://schemas.openxmlformats.org/drawingml/2006/main" name="InfographicsPoster_Tech_v1_mo">
  <a:themeElements>
    <a:clrScheme name="Custom 19">
      <a:dk1>
        <a:srgbClr val="0071BC"/>
      </a:dk1>
      <a:lt1>
        <a:srgbClr val="FFFFFF"/>
      </a:lt1>
      <a:dk2>
        <a:srgbClr val="191E28"/>
      </a:dk2>
      <a:lt2>
        <a:srgbClr val="F7931E"/>
      </a:lt2>
      <a:accent1>
        <a:srgbClr val="29ABE2"/>
      </a:accent1>
      <a:accent2>
        <a:srgbClr val="1B1464"/>
      </a:accent2>
      <a:accent3>
        <a:srgbClr val="F15A24"/>
      </a:accent3>
      <a:accent4>
        <a:srgbClr val="ED1C24"/>
      </a:accent4>
      <a:accent5>
        <a:srgbClr val="8CC63F"/>
      </a:accent5>
      <a:accent6>
        <a:srgbClr val="D4145A"/>
      </a:accent6>
      <a:hlink>
        <a:srgbClr val="29ABE2"/>
      </a:hlink>
      <a:folHlink>
        <a:srgbClr val="29ABE2"/>
      </a:folHlink>
    </a:clrScheme>
    <a:fontScheme name="освальд">
      <a:majorFont>
        <a:latin typeface="Oswald"/>
        <a:ea typeface=""/>
        <a:cs typeface=""/>
      </a:majorFont>
      <a:minorFont>
        <a:latin typeface="Oswal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89753508_Technology infographics poster_RVA_v4.potx" id="{6CFB736D-7DB4-4566-9568-CE35C858F8AB}" vid="{1A6105C9-D760-4AC9-BA9C-B3023B9898D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3B0064A9-2438-422E-BBAF-67BF616BFF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E6E295-85DD-4830-9345-137FAF5B7B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17771B-72FE-45F1-B117-0B50B635C514}">
  <ds:schemaRefs>
    <ds:schemaRef ds:uri="16c05727-aa75-4e4a-9b5f-8a80a1165891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TF89753508</Template>
  <TotalTime>0</TotalTime>
  <Words>390</Words>
  <Application>Microsoft Office PowerPoint</Application>
  <PresentationFormat>Экран (16:9)</PresentationFormat>
  <Paragraphs>98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Montserrat Medium</vt:lpstr>
      <vt:lpstr>Calibri</vt:lpstr>
      <vt:lpstr>Aptos</vt:lpstr>
      <vt:lpstr>Oswald Light</vt:lpstr>
      <vt:lpstr>Oswald</vt:lpstr>
      <vt:lpstr>InfographicsPoster_Tech_v1_mo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2019-06-10T15:49:14Z</dcterms:created>
  <dcterms:modified xsi:type="dcterms:W3CDTF">2026-03-06T13:54:31Z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