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embeddedFontLst>
    <p:embeddedFont>
      <p:font typeface="Microsoft YaHei" panose="020B0503020204020204" pitchFamily="34" charset="-122"/>
      <p:regular r:id="rId10"/>
      <p:bold r:id="rId11"/>
    </p:embeddedFont>
    <p:embeddedFont>
      <p:font typeface="Montserrat SemiBold" panose="00000700000000000000" pitchFamily="2" charset="-52"/>
      <p:bold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ilakrika" initials="P" lastIdx="4" clrIdx="0">
    <p:extLst>
      <p:ext uri="{19B8F6BF-5375-455C-9EA6-DF929625EA0E}">
        <p15:presenceInfo xmlns:p15="http://schemas.microsoft.com/office/powerpoint/2012/main" userId="Profilakr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C2DEF-B812-40FE-91D9-2DDA8ABB4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B455C3-899E-481F-BA76-D516B7C77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D4F6C-F68E-48C2-B50C-3CA40C1B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00676-B44B-4E33-8EE1-DF80D46F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EE4D9-2948-48B3-B10A-EE74BCD6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0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CD966-BCB6-4373-96FD-51D38967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C1AFD9-9AAD-4C4A-B1FE-4742D08D1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377A0-2DD4-40FF-B008-989E0A1C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1430D-B48D-45AC-A460-F63932EA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F984-26B9-4E42-A0EF-D0E4E4D1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6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1F1DAF-0FF4-460C-B084-3CE44EB25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42A4CF-C750-46DF-899F-16FF3A24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DD541-8D22-480E-94BD-6CABDAAB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9BBED-395E-4F21-B262-23C4BE12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790E0-E1D6-4C72-B665-CA82320B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8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0A4E5-60BC-4B00-B713-26C6C752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0C27C-5D35-4B87-993C-518501516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E6190-AD63-4491-82EB-56BF2E80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D2FF2-079A-4F1B-A19F-993F60B7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93139-F8B1-4D3D-BCD1-53B57EE9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2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79BFF-B19A-4410-943D-5E45F8AE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F9681A-C4C5-4E0C-AE3D-BFFFC6DA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7892A-7783-42A4-8FAA-178ED8B9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3DFA0-2B87-4E53-BF40-9F0C9EE5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40E64B-30BF-4087-819D-340D8A71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5EDB3-9F20-4FA9-8BBC-65B23870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11166-2786-4BDC-8B97-6371497DC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1305F-8097-4C11-9834-E521F38B1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A8FE0-56C0-416F-B5B1-69E6F70A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49F10F-331B-4DE5-928C-E04A6E83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83E9F5-10CB-4809-982B-8368C04B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8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D24DF-419A-4B25-B32C-AF3B8C5A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CEA955-FC37-484B-AE74-E8ACE447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38DFF1-90AB-47DC-936D-F04567E11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ED5924-77A5-4DF6-B071-6462CD384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AED310-0503-4D57-BC22-75B8D1ACF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1058A3-06BB-4AAB-8058-A786652C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37F62E-F3BD-44F0-8DDB-FD10671E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2C7474-6B06-448B-BDE6-19AE60C9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7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D60F0-404A-4B9F-9330-28B9997D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C38F04-BDC2-43B4-92E9-0374393A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974FD-4FA2-4EBD-B2C2-EA1079FC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403746-206C-465B-90C4-DDF57132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1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371FC0-E97B-4BC3-BA83-5906F20C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63DA26-A51D-4603-9293-07309B6E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1D5A36-2403-41E9-BD64-C731985E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3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60DC8-AED1-4DBC-A61C-FA34236D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698EC-B947-4392-BCF7-FDEC801D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8D5806-ADBD-4E3C-BFA6-EEB409EAB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21C1F-BBB4-42AC-99A8-89228764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CB9222-AAA6-4297-97B8-DFE1C12A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FC64C-37CF-43AF-BF16-5494173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8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0F02F-2803-42FF-ADB4-E1FBF714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A182CB-590A-4E31-9C27-4C4D139EA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FC2115-8054-4777-9340-42DB650DF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BA1BBD-2D38-45E2-B346-85853552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59347-C952-449F-9B93-5DAE8088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EF44EE-E924-4AAC-B8E9-6BF7DFA6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C2E2E-A1BE-40B9-861F-54F5417D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FAE98-4FA5-4D26-AD5B-9E3BD856C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6A003-B3EE-4A87-A04A-361E5B2C4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A3711-0A2C-4602-9066-89F0E29D50B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6BC2B-2CFB-4EBF-AA63-23D326970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EFA96-C093-4C5C-8F3C-1F667DE9C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FE5A-492B-4430-B5A0-71F77305E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6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jpg"/><Relationship Id="rId5" Type="http://schemas.openxmlformats.org/officeDocument/2006/relationships/image" Target="../media/image6.png"/><Relationship Id="rId10" Type="http://schemas.openxmlformats.org/officeDocument/2006/relationships/image" Target="../media/image25.jpg"/><Relationship Id="rId4" Type="http://schemas.openxmlformats.org/officeDocument/2006/relationships/image" Target="../media/image3.pn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35.jpg"/><Relationship Id="rId4" Type="http://schemas.openxmlformats.org/officeDocument/2006/relationships/image" Target="../media/image3.png"/><Relationship Id="rId9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2.jpg"/><Relationship Id="rId4" Type="http://schemas.openxmlformats.org/officeDocument/2006/relationships/image" Target="../media/image3.png"/><Relationship Id="rId9" Type="http://schemas.openxmlformats.org/officeDocument/2006/relationships/image" Target="../media/image4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4EFEA1-6302-40F3-9005-691D4934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5E4EA9-2B0C-4976-B7DC-9334B3B67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A74189-1CF2-43E7-A7F3-6A1A55810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73" y="2609944"/>
            <a:ext cx="2713704" cy="833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47BDF-8FBA-4E6F-B748-216433DB6310}"/>
              </a:ext>
            </a:extLst>
          </p:cNvPr>
          <p:cNvSpPr txBox="1"/>
          <p:nvPr/>
        </p:nvSpPr>
        <p:spPr>
          <a:xfrm>
            <a:off x="196195" y="2609944"/>
            <a:ext cx="611196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DE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DE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«МАМА НА ВСЕ 100»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81E35CA-C383-4C37-B180-1CA9FDDD39BB}"/>
              </a:ext>
            </a:extLst>
          </p:cNvPr>
          <p:cNvSpPr/>
          <p:nvPr/>
        </p:nvSpPr>
        <p:spPr>
          <a:xfrm>
            <a:off x="6254825" y="1172482"/>
            <a:ext cx="5832456" cy="5297655"/>
          </a:xfrm>
          <a:prstGeom prst="roundRect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5BAB6-1966-4862-ACC4-3070499BC0A5}"/>
              </a:ext>
            </a:extLst>
          </p:cNvPr>
          <p:cNvSpPr txBox="1"/>
          <p:nvPr/>
        </p:nvSpPr>
        <p:spPr>
          <a:xfrm>
            <a:off x="6435405" y="1466818"/>
            <a:ext cx="5394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Социальный проект, направленный на гармоничное, активное и здоровое материнство, повышение рождаемости и формирование поколения ЗОЖ.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нацелен на повышение качества жизни и улучшение здоровья матери и ребенка, содействие в достижении основных целей Национальных проектов 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«Продолжительная и активная жизнь», «Семья» путем создания благоприятных условий для рождения и воспитания здоровых и счастливых детей, а также для укрепления института семьи.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8AC5E3-47D2-4370-961D-C59C7D25B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56" y="-188736"/>
            <a:ext cx="2114941" cy="17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1B9B3-104D-454D-A63A-C9F46B2A6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6C59F4-BE4A-4187-8606-B2BB5DE96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9F77A4-2237-4B58-BF04-89E6944F2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35" y="245363"/>
            <a:ext cx="1405134" cy="51049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B9749AB-4925-4177-910D-1173D3B4DE1F}"/>
              </a:ext>
            </a:extLst>
          </p:cNvPr>
          <p:cNvGrpSpPr/>
          <p:nvPr/>
        </p:nvGrpSpPr>
        <p:grpSpPr>
          <a:xfrm>
            <a:off x="9319016" y="2558642"/>
            <a:ext cx="2581246" cy="4152047"/>
            <a:chOff x="6781985" y="2680218"/>
            <a:chExt cx="2494141" cy="4114282"/>
          </a:xfrm>
          <a:blipFill>
            <a:blip r:embed="rId6"/>
            <a:stretch>
              <a:fillRect r="-25000"/>
            </a:stretch>
          </a:blipFill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1A39F8BD-52F7-4A24-B343-1B566E03C5DD}"/>
                </a:ext>
              </a:extLst>
            </p:cNvPr>
            <p:cNvSpPr/>
            <p:nvPr/>
          </p:nvSpPr>
          <p:spPr>
            <a:xfrm>
              <a:off x="6781985" y="2847975"/>
              <a:ext cx="304615" cy="39465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04847895-96E5-4329-A6C5-1CB0C74B662B}"/>
                </a:ext>
              </a:extLst>
            </p:cNvPr>
            <p:cNvSpPr/>
            <p:nvPr/>
          </p:nvSpPr>
          <p:spPr>
            <a:xfrm>
              <a:off x="7146906" y="2680218"/>
              <a:ext cx="304615" cy="41142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AEB3906-B384-40E4-858A-71FD65A6A5AC}"/>
                </a:ext>
              </a:extLst>
            </p:cNvPr>
            <p:cNvSpPr/>
            <p:nvPr/>
          </p:nvSpPr>
          <p:spPr>
            <a:xfrm>
              <a:off x="7511827" y="2847975"/>
              <a:ext cx="304615" cy="39465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1EB1BBEA-5774-4455-8B61-489C7DB4300C}"/>
                </a:ext>
              </a:extLst>
            </p:cNvPr>
            <p:cNvSpPr/>
            <p:nvPr/>
          </p:nvSpPr>
          <p:spPr>
            <a:xfrm>
              <a:off x="7876748" y="2680218"/>
              <a:ext cx="304615" cy="41142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047AEACB-ED34-43D7-B62C-D1B93BBA6EF0}"/>
                </a:ext>
              </a:extLst>
            </p:cNvPr>
            <p:cNvSpPr/>
            <p:nvPr/>
          </p:nvSpPr>
          <p:spPr>
            <a:xfrm>
              <a:off x="8241669" y="2847975"/>
              <a:ext cx="304615" cy="39465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21E5E2B9-7A69-481B-B8CA-03CB551E817B}"/>
                </a:ext>
              </a:extLst>
            </p:cNvPr>
            <p:cNvSpPr/>
            <p:nvPr/>
          </p:nvSpPr>
          <p:spPr>
            <a:xfrm>
              <a:off x="8606590" y="2680218"/>
              <a:ext cx="304615" cy="41142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FF6B7FA5-7E89-4781-B4B8-4FD5EFB7BEF9}"/>
                </a:ext>
              </a:extLst>
            </p:cNvPr>
            <p:cNvSpPr/>
            <p:nvPr/>
          </p:nvSpPr>
          <p:spPr>
            <a:xfrm>
              <a:off x="8971511" y="2847975"/>
              <a:ext cx="304615" cy="39465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FA354CA-A779-4FEC-AC49-0D17671E0903}"/>
              </a:ext>
            </a:extLst>
          </p:cNvPr>
          <p:cNvSpPr/>
          <p:nvPr/>
        </p:nvSpPr>
        <p:spPr>
          <a:xfrm>
            <a:off x="188687" y="1384758"/>
            <a:ext cx="11843657" cy="1985159"/>
          </a:xfrm>
          <a:prstGeom prst="roundRect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4AB1F-D1EC-4FFD-BB50-2BF6FDC19DA4}"/>
              </a:ext>
            </a:extLst>
          </p:cNvPr>
          <p:cNvSpPr txBox="1"/>
          <p:nvPr/>
        </p:nvSpPr>
        <p:spPr>
          <a:xfrm>
            <a:off x="530777" y="1547683"/>
            <a:ext cx="1115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“Мама на все 100”, представляет собой комплексную программу поддержки беременных и молодых мам. </a:t>
            </a:r>
          </a:p>
          <a:p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основе проекта лежит организация и проведение регулярных еженедельных встреч с участием широкого круга экспертов в области материнства и детства. В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рамках проекта проходят еженедельные встречи с приглашенными экспертами, периодически проводятся экскурсии в родильные дома, организовываются мастер-классы по различным темам.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D48479-E32D-4677-828B-CB9A435CF7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-147484"/>
            <a:ext cx="2114941" cy="17322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F5379F-7835-47C7-94AB-52B9E6B59F84}"/>
              </a:ext>
            </a:extLst>
          </p:cNvPr>
          <p:cNvSpPr txBox="1"/>
          <p:nvPr/>
        </p:nvSpPr>
        <p:spPr>
          <a:xfrm>
            <a:off x="325288" y="3790026"/>
            <a:ext cx="886164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DE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проходят при поддержке Департамента здравоохранения Тюменской области и информационного центра (анонс предстоящих мероприятий публикуется в социальных сетях Регионального центра («ВК», «Одноклассники», Телеграм-канал), на сайте, также на страницах «ВК» и телеграм-канале Департамента здравоохранения Тюменской области и информационного центра Тюменской области).</a:t>
            </a:r>
          </a:p>
        </p:txBody>
      </p:sp>
    </p:spTree>
    <p:extLst>
      <p:ext uri="{BB962C8B-B14F-4D97-AF65-F5344CB8AC3E}">
        <p14:creationId xmlns:p14="http://schemas.microsoft.com/office/powerpoint/2010/main" val="116754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5175D7-BA28-4D32-8ACD-84D001C08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5009B7-A79E-422C-9E53-7D5890C93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D947BC-E12E-4031-A66B-7A94D8B45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35" y="245363"/>
            <a:ext cx="1405134" cy="510498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CF2841B-2D93-4B71-BE87-716317E6E3E4}"/>
              </a:ext>
            </a:extLst>
          </p:cNvPr>
          <p:cNvSpPr/>
          <p:nvPr/>
        </p:nvSpPr>
        <p:spPr>
          <a:xfrm>
            <a:off x="236800" y="1325942"/>
            <a:ext cx="5832456" cy="2185756"/>
          </a:xfrm>
          <a:prstGeom prst="roundRect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Беременная женщина со сплошной заливкой">
            <a:extLst>
              <a:ext uri="{FF2B5EF4-FFF2-40B4-BE49-F238E27FC236}">
                <a16:creationId xmlns:a16="http://schemas.microsoft.com/office/drawing/2014/main" id="{D655CC93-9FCB-4354-8B61-6DF95A8BF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8266" y="1078292"/>
            <a:ext cx="763306" cy="76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2B7D5D-6731-41CE-933D-DA08F5D39586}"/>
              </a:ext>
            </a:extLst>
          </p:cNvPr>
          <p:cNvSpPr txBox="1"/>
          <p:nvPr/>
        </p:nvSpPr>
        <p:spPr>
          <a:xfrm>
            <a:off x="7127721" y="1290986"/>
            <a:ext cx="388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беременные женщины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3B128D-B455-447D-B7D8-D0F2358AD1EF}"/>
              </a:ext>
            </a:extLst>
          </p:cNvPr>
          <p:cNvSpPr txBox="1"/>
          <p:nvPr/>
        </p:nvSpPr>
        <p:spPr>
          <a:xfrm>
            <a:off x="7127721" y="1916777"/>
            <a:ext cx="493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мамы, находящиеся в отпуске </a:t>
            </a:r>
          </a:p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по уходу за ребенком</a:t>
            </a:r>
            <a:endParaRPr lang="ru-RU" dirty="0">
              <a:solidFill>
                <a:srgbClr val="DE4489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E07F362-3E5F-4BE4-A3CC-F83EB6C0D704}"/>
              </a:ext>
            </a:extLst>
          </p:cNvPr>
          <p:cNvGrpSpPr/>
          <p:nvPr/>
        </p:nvGrpSpPr>
        <p:grpSpPr>
          <a:xfrm>
            <a:off x="6409457" y="1899245"/>
            <a:ext cx="665112" cy="726356"/>
            <a:chOff x="5992043" y="2616474"/>
            <a:chExt cx="805774" cy="780262"/>
          </a:xfrm>
        </p:grpSpPr>
        <p:pic>
          <p:nvPicPr>
            <p:cNvPr id="21" name="Рисунок 20" descr="Женщина со сплошной заливкой">
              <a:extLst>
                <a:ext uri="{FF2B5EF4-FFF2-40B4-BE49-F238E27FC236}">
                  <a16:creationId xmlns:a16="http://schemas.microsoft.com/office/drawing/2014/main" id="{B5565187-530A-458F-8E59-B745DD4A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92043" y="2616474"/>
              <a:ext cx="759666" cy="759666"/>
            </a:xfrm>
            <a:prstGeom prst="rect">
              <a:avLst/>
            </a:prstGeom>
          </p:spPr>
        </p:pic>
        <p:pic>
          <p:nvPicPr>
            <p:cNvPr id="23" name="Рисунок 22" descr="Младенец со сплошной заливкой">
              <a:extLst>
                <a:ext uri="{FF2B5EF4-FFF2-40B4-BE49-F238E27FC236}">
                  <a16:creationId xmlns:a16="http://schemas.microsoft.com/office/drawing/2014/main" id="{53425D68-F9C6-460C-A33F-DE054396D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90692" y="2989611"/>
              <a:ext cx="407125" cy="40712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56AD9F9-EC78-4AED-A08B-5305239DC50F}"/>
              </a:ext>
            </a:extLst>
          </p:cNvPr>
          <p:cNvSpPr txBox="1"/>
          <p:nvPr/>
        </p:nvSpPr>
        <p:spPr>
          <a:xfrm>
            <a:off x="7127721" y="2819567"/>
            <a:ext cx="493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женщины, которые только задумываются о материнстве</a:t>
            </a:r>
            <a:endParaRPr lang="ru-RU" dirty="0">
              <a:solidFill>
                <a:srgbClr val="DE4489"/>
              </a:solidFill>
            </a:endParaRPr>
          </a:p>
        </p:txBody>
      </p:sp>
      <p:pic>
        <p:nvPicPr>
          <p:cNvPr id="29" name="Рисунок 28" descr="Мужчина и женщина со сплошной заливкой">
            <a:extLst>
              <a:ext uri="{FF2B5EF4-FFF2-40B4-BE49-F238E27FC236}">
                <a16:creationId xmlns:a16="http://schemas.microsoft.com/office/drawing/2014/main" id="{F50252A5-AA66-4CE3-98F2-429F0186D0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32211" y="2768599"/>
            <a:ext cx="707184" cy="7071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20C443F-8054-4781-869F-1DD24ED6C3C5}"/>
              </a:ext>
            </a:extLst>
          </p:cNvPr>
          <p:cNvSpPr txBox="1"/>
          <p:nvPr/>
        </p:nvSpPr>
        <p:spPr>
          <a:xfrm>
            <a:off x="581073" y="1815704"/>
            <a:ext cx="4772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ИНИЦИАТИВА ПОЛУЧИЛА ОТКЛИК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У АУДИТОРИИ, ДЛЯ КОТОРОЙ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ОНА БЫЛА СФОРМИРОВАНА: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DEB03BC-D1B5-44C2-8777-F39DBE7F0F91}"/>
              </a:ext>
            </a:extLst>
          </p:cNvPr>
          <p:cNvSpPr/>
          <p:nvPr/>
        </p:nvSpPr>
        <p:spPr>
          <a:xfrm>
            <a:off x="263544" y="3828452"/>
            <a:ext cx="5832456" cy="2185756"/>
          </a:xfrm>
          <a:prstGeom prst="roundRect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E4446E-EE98-470D-8F0F-88D6A6055B7F}"/>
              </a:ext>
            </a:extLst>
          </p:cNvPr>
          <p:cNvSpPr txBox="1"/>
          <p:nvPr/>
        </p:nvSpPr>
        <p:spPr>
          <a:xfrm>
            <a:off x="565372" y="4532840"/>
            <a:ext cx="477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ДЛЯ ПРОВЕДЕНИЯ МЕРОПРИЯТИЙ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НЕОБХОДИМО: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AE76F1-EDAA-415D-9EB9-ACB971FED7FA}"/>
              </a:ext>
            </a:extLst>
          </p:cNvPr>
          <p:cNvSpPr txBox="1"/>
          <p:nvPr/>
        </p:nvSpPr>
        <p:spPr>
          <a:xfrm>
            <a:off x="7127721" y="4613448"/>
            <a:ext cx="388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техническое оборудование (телефон, компьютер)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F02CFF-1FF5-4676-9D3D-2B3896477224}"/>
              </a:ext>
            </a:extLst>
          </p:cNvPr>
          <p:cNvSpPr txBox="1"/>
          <p:nvPr/>
        </p:nvSpPr>
        <p:spPr>
          <a:xfrm>
            <a:off x="7127721" y="5473425"/>
            <a:ext cx="388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спикеры</a:t>
            </a:r>
            <a:endParaRPr lang="ru-RU" dirty="0">
              <a:solidFill>
                <a:srgbClr val="DE4489"/>
              </a:solidFill>
            </a:endParaRPr>
          </a:p>
        </p:txBody>
      </p:sp>
      <p:pic>
        <p:nvPicPr>
          <p:cNvPr id="41" name="Рисунок 40" descr="Смартфон со сплошной заливкой">
            <a:extLst>
              <a:ext uri="{FF2B5EF4-FFF2-40B4-BE49-F238E27FC236}">
                <a16:creationId xmlns:a16="http://schemas.microsoft.com/office/drawing/2014/main" id="{C2673389-0597-490E-A300-B17C46BE28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03770" y="5084747"/>
            <a:ext cx="214013" cy="214013"/>
          </a:xfrm>
          <a:prstGeom prst="rect">
            <a:avLst/>
          </a:prstGeom>
        </p:spPr>
      </p:pic>
      <p:pic>
        <p:nvPicPr>
          <p:cNvPr id="43" name="Рисунок 42" descr="Монитор со сплошной заливкой">
            <a:extLst>
              <a:ext uri="{FF2B5EF4-FFF2-40B4-BE49-F238E27FC236}">
                <a16:creationId xmlns:a16="http://schemas.microsoft.com/office/drawing/2014/main" id="{99475B68-1E0A-473A-BD37-D6E78D98F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16098" y="4663995"/>
            <a:ext cx="563998" cy="563998"/>
          </a:xfrm>
          <a:prstGeom prst="rect">
            <a:avLst/>
          </a:prstGeom>
        </p:spPr>
      </p:pic>
      <p:pic>
        <p:nvPicPr>
          <p:cNvPr id="45" name="Рисунок 44" descr="Преподаватель со сплошной заливкой">
            <a:extLst>
              <a:ext uri="{FF2B5EF4-FFF2-40B4-BE49-F238E27FC236}">
                <a16:creationId xmlns:a16="http://schemas.microsoft.com/office/drawing/2014/main" id="{05B49A54-337A-43B6-9541-2BDBA870B8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02440" y="5451913"/>
            <a:ext cx="590652" cy="59065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65637E3-0B06-4217-8A10-14D3F723955C}"/>
              </a:ext>
            </a:extLst>
          </p:cNvPr>
          <p:cNvSpPr txBox="1"/>
          <p:nvPr/>
        </p:nvSpPr>
        <p:spPr>
          <a:xfrm>
            <a:off x="0" y="62991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ПРОЕКТ НЕ ТРЕБУЕТ ВЛОЖЕНИЙ</a:t>
            </a:r>
            <a:endParaRPr lang="ru-RU" dirty="0">
              <a:solidFill>
                <a:srgbClr val="DE4489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418F1F-5594-44EF-B25F-D72339779A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4" y="-144784"/>
            <a:ext cx="2114941" cy="17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9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6C63E8-F042-4D41-98AF-7AB578AD2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F60064-8124-4B8C-A8CD-33EBD4872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B6DC8-FCE3-4A2C-A544-EDB3EBA4D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35" y="245363"/>
            <a:ext cx="1405134" cy="510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84728D-E5DC-4BBA-B299-008C3DCC9D62}"/>
              </a:ext>
            </a:extLst>
          </p:cNvPr>
          <p:cNvSpPr txBox="1"/>
          <p:nvPr/>
        </p:nvSpPr>
        <p:spPr>
          <a:xfrm>
            <a:off x="0" y="125976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В ПРОЕКТЕ УЖЕ ПРИНЯЛИ УЧАСТИЕ: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68AAB-A891-4D06-AA57-FA1CB7ACD3D9}"/>
              </a:ext>
            </a:extLst>
          </p:cNvPr>
          <p:cNvSpPr txBox="1"/>
          <p:nvPr/>
        </p:nvSpPr>
        <p:spPr>
          <a:xfrm>
            <a:off x="862533" y="5009442"/>
            <a:ext cx="212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Психолог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571EE-5DC9-4065-AD90-EEE1DC371F08}"/>
              </a:ext>
            </a:extLst>
          </p:cNvPr>
          <p:cNvSpPr txBox="1"/>
          <p:nvPr/>
        </p:nvSpPr>
        <p:spPr>
          <a:xfrm>
            <a:off x="836128" y="5631028"/>
            <a:ext cx="231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DE4489"/>
                </a:solidFill>
                <a:latin typeface="Montserrat SemiBold" pitchFamily="2" charset="-52"/>
              </a:rPr>
              <a:t>Нутрициолог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CCF1E8-6755-4E04-8C93-CD98CC83DC38}"/>
              </a:ext>
            </a:extLst>
          </p:cNvPr>
          <p:cNvSpPr txBox="1"/>
          <p:nvPr/>
        </p:nvSpPr>
        <p:spPr>
          <a:xfrm>
            <a:off x="4228373" y="5009442"/>
            <a:ext cx="317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Врач-психотерапевт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59101-AC92-4072-8B69-93B0C3AF91ED}"/>
              </a:ext>
            </a:extLst>
          </p:cNvPr>
          <p:cNvSpPr txBox="1"/>
          <p:nvPr/>
        </p:nvSpPr>
        <p:spPr>
          <a:xfrm>
            <a:off x="4283926" y="5696736"/>
            <a:ext cx="36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Профессиональная </a:t>
            </a:r>
          </a:p>
          <a:p>
            <a:r>
              <a:rPr lang="ru-RU" dirty="0" err="1">
                <a:solidFill>
                  <a:srgbClr val="DE4489"/>
                </a:solidFill>
                <a:latin typeface="Montserrat SemiBold" pitchFamily="2" charset="-52"/>
              </a:rPr>
              <a:t>доула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93EB4-37A6-4DE5-93A1-FD82B6DAE310}"/>
              </a:ext>
            </a:extLst>
          </p:cNvPr>
          <p:cNvSpPr txBox="1"/>
          <p:nvPr/>
        </p:nvSpPr>
        <p:spPr>
          <a:xfrm>
            <a:off x="8389901" y="4996405"/>
            <a:ext cx="277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Гинеколог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C9690-DA1C-4378-9762-92D75A19AE0E}"/>
              </a:ext>
            </a:extLst>
          </p:cNvPr>
          <p:cNvSpPr txBox="1"/>
          <p:nvPr/>
        </p:nvSpPr>
        <p:spPr>
          <a:xfrm>
            <a:off x="862533" y="6246700"/>
            <a:ext cx="362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DE4489"/>
                </a:solidFill>
                <a:latin typeface="Montserrat SemiBold" pitchFamily="2" charset="-52"/>
              </a:rPr>
              <a:t>Энерготерапевт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3A25F1-FBBE-480A-A701-F466898438AF}"/>
              </a:ext>
            </a:extLst>
          </p:cNvPr>
          <p:cNvSpPr txBox="1"/>
          <p:nvPr/>
        </p:nvSpPr>
        <p:spPr>
          <a:xfrm>
            <a:off x="8304566" y="5696735"/>
            <a:ext cx="36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Сертифицированный</a:t>
            </a:r>
          </a:p>
          <a:p>
            <a:r>
              <a:rPr lang="ru-RU" dirty="0" err="1">
                <a:solidFill>
                  <a:srgbClr val="DE4489"/>
                </a:solidFill>
                <a:latin typeface="Montserrat SemiBold" pitchFamily="2" charset="-52"/>
              </a:rPr>
              <a:t>брафиттер</a:t>
            </a:r>
            <a:endParaRPr lang="ru-RU" dirty="0">
              <a:solidFill>
                <a:srgbClr val="DE4489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1CB0A0-6D8D-4EC2-BC97-E152EEDB3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2" t="5280" r="24761" b="63565"/>
          <a:stretch/>
        </p:blipFill>
        <p:spPr>
          <a:xfrm>
            <a:off x="5334590" y="2706459"/>
            <a:ext cx="1857762" cy="22226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2BE3DC-15B7-4471-965D-63C0AB0F8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5" t="75622" r="32895"/>
          <a:stretch/>
        </p:blipFill>
        <p:spPr>
          <a:xfrm>
            <a:off x="2763893" y="3544842"/>
            <a:ext cx="1722788" cy="167181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FC83F42-2B48-47EE-8D76-87CEC58D16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24634" r="53431" b="29017"/>
          <a:stretch/>
        </p:blipFill>
        <p:spPr>
          <a:xfrm>
            <a:off x="1992743" y="1515080"/>
            <a:ext cx="1818821" cy="169410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E25184-57DE-4770-9DC2-AF279ABFA3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5" t="16718" r="442" b="57052"/>
          <a:stretch/>
        </p:blipFill>
        <p:spPr>
          <a:xfrm>
            <a:off x="10457119" y="2741965"/>
            <a:ext cx="1935154" cy="17988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23A89A-9E24-48B0-B217-CCE229A4E8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7" t="53622" r="5753" b="18660"/>
          <a:stretch/>
        </p:blipFill>
        <p:spPr>
          <a:xfrm>
            <a:off x="8304566" y="1276343"/>
            <a:ext cx="1985246" cy="2048452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B08A5937-6DCE-4D77-A7B1-9E35B6EF0A8C}"/>
              </a:ext>
            </a:extLst>
          </p:cNvPr>
          <p:cNvSpPr/>
          <p:nvPr/>
        </p:nvSpPr>
        <p:spPr>
          <a:xfrm>
            <a:off x="753724" y="5765525"/>
            <a:ext cx="108809" cy="108809"/>
          </a:xfrm>
          <a:prstGeom prst="ellipse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41D46B6-FCE8-48F6-8485-ED66AE85D224}"/>
              </a:ext>
            </a:extLst>
          </p:cNvPr>
          <p:cNvSpPr/>
          <p:nvPr/>
        </p:nvSpPr>
        <p:spPr>
          <a:xfrm>
            <a:off x="753724" y="5149682"/>
            <a:ext cx="108809" cy="108809"/>
          </a:xfrm>
          <a:prstGeom prst="ellipse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3058033-93B0-4D1E-8CDC-B3A3DC7B8E76}"/>
              </a:ext>
            </a:extLst>
          </p:cNvPr>
          <p:cNvSpPr/>
          <p:nvPr/>
        </p:nvSpPr>
        <p:spPr>
          <a:xfrm>
            <a:off x="753723" y="6370048"/>
            <a:ext cx="108809" cy="108809"/>
          </a:xfrm>
          <a:prstGeom prst="ellipse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5D92908-1D53-4B6F-A993-4FD68001BDCA}"/>
              </a:ext>
            </a:extLst>
          </p:cNvPr>
          <p:cNvSpPr/>
          <p:nvPr/>
        </p:nvSpPr>
        <p:spPr>
          <a:xfrm>
            <a:off x="8197910" y="5107844"/>
            <a:ext cx="108809" cy="108809"/>
          </a:xfrm>
          <a:prstGeom prst="ellipse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0F7DB71-706A-4EBC-8ED6-11A674AE58FE}"/>
              </a:ext>
            </a:extLst>
          </p:cNvPr>
          <p:cNvSpPr/>
          <p:nvPr/>
        </p:nvSpPr>
        <p:spPr>
          <a:xfrm>
            <a:off x="8143505" y="5874333"/>
            <a:ext cx="108809" cy="108809"/>
          </a:xfrm>
          <a:prstGeom prst="ellipse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31AA042-E16E-4922-BA51-321FEC02B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-147484"/>
            <a:ext cx="2114941" cy="1732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D7A154-7F8A-46EF-BC01-99772E0289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13457" r="23022" b="42615"/>
          <a:stretch/>
        </p:blipFill>
        <p:spPr>
          <a:xfrm>
            <a:off x="209557" y="1253940"/>
            <a:ext cx="1423912" cy="1488025"/>
          </a:xfrm>
          <a:prstGeom prst="flowChartConnector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A04F0-4767-4100-989F-98627603BA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r="8220" b="50716"/>
          <a:stretch/>
        </p:blipFill>
        <p:spPr>
          <a:xfrm>
            <a:off x="6654043" y="1855424"/>
            <a:ext cx="1508586" cy="1561531"/>
          </a:xfrm>
          <a:prstGeom prst="flowChartConnector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1023659-4BED-4818-B81A-91D0E0FC7C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21421" r="41226" b="50000"/>
          <a:stretch/>
        </p:blipFill>
        <p:spPr>
          <a:xfrm>
            <a:off x="767341" y="3072657"/>
            <a:ext cx="1550672" cy="1490238"/>
          </a:xfrm>
          <a:prstGeom prst="flowChartConnector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2BAD4D6-FBA7-4C62-83C7-7EDCEA3FC6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8191" r="50965" b="39052"/>
          <a:stretch/>
        </p:blipFill>
        <p:spPr>
          <a:xfrm>
            <a:off x="8345150" y="3372672"/>
            <a:ext cx="1550672" cy="1490751"/>
          </a:xfrm>
          <a:prstGeom prst="flowChartConnector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9FCC666-B96C-4D5D-BC02-579E947DEB4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29675" r="24628" b="45286"/>
          <a:stretch/>
        </p:blipFill>
        <p:spPr>
          <a:xfrm>
            <a:off x="3944374" y="2135366"/>
            <a:ext cx="1580444" cy="1576821"/>
          </a:xfrm>
          <a:prstGeom prst="flowChartConnector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EABA512-D72D-4107-81C1-4F9733963E4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3" r="27750" b="36227"/>
          <a:stretch/>
        </p:blipFill>
        <p:spPr>
          <a:xfrm>
            <a:off x="10500676" y="1222776"/>
            <a:ext cx="1532365" cy="1490752"/>
          </a:xfrm>
          <a:prstGeom prst="flowChartConnector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286FDE0E-F809-4D7E-851C-935D6A5C3FD8}"/>
              </a:ext>
            </a:extLst>
          </p:cNvPr>
          <p:cNvSpPr/>
          <p:nvPr/>
        </p:nvSpPr>
        <p:spPr>
          <a:xfrm>
            <a:off x="4067145" y="5819929"/>
            <a:ext cx="108809" cy="108809"/>
          </a:xfrm>
          <a:prstGeom prst="ellipse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65327AB-8E76-41DA-9E84-2857EE5F10D6}"/>
              </a:ext>
            </a:extLst>
          </p:cNvPr>
          <p:cNvSpPr/>
          <p:nvPr/>
        </p:nvSpPr>
        <p:spPr>
          <a:xfrm>
            <a:off x="4067145" y="5191340"/>
            <a:ext cx="108809" cy="108809"/>
          </a:xfrm>
          <a:prstGeom prst="ellipse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67763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585625-6572-44A4-A550-4667DA2DE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101DE6-7776-429B-8ACC-B3E3C3EAB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1F730A-9B78-48C1-885C-DB74F178A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35" y="245363"/>
            <a:ext cx="1405134" cy="510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45526E-2F0C-4ED7-AE8E-FD27D6ECEFD4}"/>
              </a:ext>
            </a:extLst>
          </p:cNvPr>
          <p:cNvSpPr txBox="1"/>
          <p:nvPr/>
        </p:nvSpPr>
        <p:spPr>
          <a:xfrm>
            <a:off x="0" y="13482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НА МЕРОПРИЯТИЯХ ЖЕНЩИНЫ: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12A82-7238-455F-8B39-E40E83A5D642}"/>
              </a:ext>
            </a:extLst>
          </p:cNvPr>
          <p:cNvSpPr txBox="1"/>
          <p:nvPr/>
        </p:nvSpPr>
        <p:spPr>
          <a:xfrm>
            <a:off x="878843" y="2041267"/>
            <a:ext cx="1105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Учатся правильному грудному вскармливанию и безболезненному отлучению ребенка от груди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627EF-6AAD-4873-8058-3BD9B38BE270}"/>
              </a:ext>
            </a:extLst>
          </p:cNvPr>
          <p:cNvSpPr txBox="1"/>
          <p:nvPr/>
        </p:nvSpPr>
        <p:spPr>
          <a:xfrm>
            <a:off x="878843" y="3084250"/>
            <a:ext cx="1105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Учатся правильно подбирать нижнее белье беременной и кормящей женщине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0DAC0-415B-4A15-9732-7274D73BD538}"/>
              </a:ext>
            </a:extLst>
          </p:cNvPr>
          <p:cNvSpPr txBox="1"/>
          <p:nvPr/>
        </p:nvSpPr>
        <p:spPr>
          <a:xfrm>
            <a:off x="878843" y="3850234"/>
            <a:ext cx="1105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Получают рекомендации по правильному дыханию при родовой деятельности</a:t>
            </a:r>
            <a:endParaRPr lang="ru-RU" dirty="0">
              <a:solidFill>
                <a:srgbClr val="DE4489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31F9802-B77A-4787-8A77-5C17F8235C52}"/>
              </a:ext>
            </a:extLst>
          </p:cNvPr>
          <p:cNvGrpSpPr/>
          <p:nvPr/>
        </p:nvGrpSpPr>
        <p:grpSpPr>
          <a:xfrm>
            <a:off x="658302" y="2128633"/>
            <a:ext cx="260124" cy="246019"/>
            <a:chOff x="826181" y="2067233"/>
            <a:chExt cx="327728" cy="309957"/>
          </a:xfrm>
        </p:grpSpPr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id="{1FA2F28A-7F30-4D9B-B874-BFE380B4F40C}"/>
                </a:ext>
              </a:extLst>
            </p:cNvPr>
            <p:cNvSpPr/>
            <p:nvPr/>
          </p:nvSpPr>
          <p:spPr>
            <a:xfrm>
              <a:off x="826181" y="2067233"/>
              <a:ext cx="309957" cy="309957"/>
            </a:xfrm>
            <a:prstGeom prst="diamond">
              <a:avLst/>
            </a:prstGeom>
            <a:solidFill>
              <a:srgbClr val="DE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Флажок со сплошной заливкой">
              <a:extLst>
                <a:ext uri="{FF2B5EF4-FFF2-40B4-BE49-F238E27FC236}">
                  <a16:creationId xmlns:a16="http://schemas.microsoft.com/office/drawing/2014/main" id="{EC1CBAA3-12E6-433C-84A1-DEA548FB9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395" y="2067719"/>
              <a:ext cx="278514" cy="27851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683C038-98BB-48C9-876F-FC6941A32BC3}"/>
              </a:ext>
            </a:extLst>
          </p:cNvPr>
          <p:cNvSpPr txBox="1"/>
          <p:nvPr/>
        </p:nvSpPr>
        <p:spPr>
          <a:xfrm>
            <a:off x="878843" y="4616218"/>
            <a:ext cx="11055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Обсуждают со специалистами темы ведения благополучной беременности, правильного питания и здорового образа жизни, психологического настроя будущей мамы</a:t>
            </a:r>
            <a:endParaRPr lang="ru-RU" dirty="0">
              <a:solidFill>
                <a:srgbClr val="DE448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86A17-3E44-4E41-A887-DAC3CED49975}"/>
              </a:ext>
            </a:extLst>
          </p:cNvPr>
          <p:cNvSpPr txBox="1"/>
          <p:nvPr/>
        </p:nvSpPr>
        <p:spPr>
          <a:xfrm>
            <a:off x="878843" y="5659202"/>
            <a:ext cx="1105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Получают как теоретические знания, так и практические. Полученные знания сразу же отрабатываются на мероприятии</a:t>
            </a:r>
            <a:endParaRPr lang="ru-RU" dirty="0">
              <a:solidFill>
                <a:srgbClr val="DE4489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030F49E-3E35-4A17-8154-58D822AF07EB}"/>
              </a:ext>
            </a:extLst>
          </p:cNvPr>
          <p:cNvGrpSpPr/>
          <p:nvPr/>
        </p:nvGrpSpPr>
        <p:grpSpPr>
          <a:xfrm>
            <a:off x="618719" y="3135698"/>
            <a:ext cx="260124" cy="246019"/>
            <a:chOff x="826181" y="2067233"/>
            <a:chExt cx="327728" cy="309957"/>
          </a:xfrm>
        </p:grpSpPr>
        <p:sp>
          <p:nvSpPr>
            <p:cNvPr id="20" name="Ромб 19">
              <a:extLst>
                <a:ext uri="{FF2B5EF4-FFF2-40B4-BE49-F238E27FC236}">
                  <a16:creationId xmlns:a16="http://schemas.microsoft.com/office/drawing/2014/main" id="{DEF43F0F-C191-4B43-9131-007139064C24}"/>
                </a:ext>
              </a:extLst>
            </p:cNvPr>
            <p:cNvSpPr/>
            <p:nvPr/>
          </p:nvSpPr>
          <p:spPr>
            <a:xfrm>
              <a:off x="826181" y="2067233"/>
              <a:ext cx="309957" cy="309957"/>
            </a:xfrm>
            <a:prstGeom prst="diamond">
              <a:avLst/>
            </a:prstGeom>
            <a:solidFill>
              <a:srgbClr val="DE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Флажок со сплошной заливкой">
              <a:extLst>
                <a:ext uri="{FF2B5EF4-FFF2-40B4-BE49-F238E27FC236}">
                  <a16:creationId xmlns:a16="http://schemas.microsoft.com/office/drawing/2014/main" id="{E15CB7AD-B2A1-4779-9F20-FF746D0C1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395" y="2067719"/>
              <a:ext cx="278514" cy="278514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44B4189-2575-44DC-912C-B0F5C0886ED3}"/>
              </a:ext>
            </a:extLst>
          </p:cNvPr>
          <p:cNvGrpSpPr/>
          <p:nvPr/>
        </p:nvGrpSpPr>
        <p:grpSpPr>
          <a:xfrm>
            <a:off x="618719" y="3894446"/>
            <a:ext cx="260124" cy="246019"/>
            <a:chOff x="826181" y="2067233"/>
            <a:chExt cx="327728" cy="309957"/>
          </a:xfrm>
        </p:grpSpPr>
        <p:sp>
          <p:nvSpPr>
            <p:cNvPr id="23" name="Ромб 22">
              <a:extLst>
                <a:ext uri="{FF2B5EF4-FFF2-40B4-BE49-F238E27FC236}">
                  <a16:creationId xmlns:a16="http://schemas.microsoft.com/office/drawing/2014/main" id="{7FEC38AB-25AB-4535-A540-EA33167C66BD}"/>
                </a:ext>
              </a:extLst>
            </p:cNvPr>
            <p:cNvSpPr/>
            <p:nvPr/>
          </p:nvSpPr>
          <p:spPr>
            <a:xfrm>
              <a:off x="826181" y="2067233"/>
              <a:ext cx="309957" cy="309957"/>
            </a:xfrm>
            <a:prstGeom prst="diamond">
              <a:avLst/>
            </a:prstGeom>
            <a:solidFill>
              <a:srgbClr val="DE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B385E6AD-445D-48F7-A034-27B491AA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395" y="2067719"/>
              <a:ext cx="278514" cy="278514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A3B3FA7-8059-4A0C-A59A-BE4836D0BFF9}"/>
              </a:ext>
            </a:extLst>
          </p:cNvPr>
          <p:cNvGrpSpPr/>
          <p:nvPr/>
        </p:nvGrpSpPr>
        <p:grpSpPr>
          <a:xfrm>
            <a:off x="604614" y="4684615"/>
            <a:ext cx="260124" cy="246019"/>
            <a:chOff x="826181" y="2067233"/>
            <a:chExt cx="327728" cy="309957"/>
          </a:xfrm>
        </p:grpSpPr>
        <p:sp>
          <p:nvSpPr>
            <p:cNvPr id="26" name="Ромб 25">
              <a:extLst>
                <a:ext uri="{FF2B5EF4-FFF2-40B4-BE49-F238E27FC236}">
                  <a16:creationId xmlns:a16="http://schemas.microsoft.com/office/drawing/2014/main" id="{7D3BEC55-4716-42CA-B7D4-FAC18BF26E32}"/>
                </a:ext>
              </a:extLst>
            </p:cNvPr>
            <p:cNvSpPr/>
            <p:nvPr/>
          </p:nvSpPr>
          <p:spPr>
            <a:xfrm>
              <a:off x="826181" y="2067233"/>
              <a:ext cx="309957" cy="309957"/>
            </a:xfrm>
            <a:prstGeom prst="diamond">
              <a:avLst/>
            </a:prstGeom>
            <a:solidFill>
              <a:srgbClr val="DE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Флажок со сплошной заливкой">
              <a:extLst>
                <a:ext uri="{FF2B5EF4-FFF2-40B4-BE49-F238E27FC236}">
                  <a16:creationId xmlns:a16="http://schemas.microsoft.com/office/drawing/2014/main" id="{9AB9FCCF-7DCB-4E3A-BE36-61EC2ED99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395" y="2067719"/>
              <a:ext cx="278514" cy="278514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08794D4-BA23-4F40-8999-55870309D80C}"/>
              </a:ext>
            </a:extLst>
          </p:cNvPr>
          <p:cNvGrpSpPr/>
          <p:nvPr/>
        </p:nvGrpSpPr>
        <p:grpSpPr>
          <a:xfrm>
            <a:off x="604614" y="5737845"/>
            <a:ext cx="260124" cy="246019"/>
            <a:chOff x="826181" y="2067233"/>
            <a:chExt cx="327728" cy="309957"/>
          </a:xfrm>
        </p:grpSpPr>
        <p:sp>
          <p:nvSpPr>
            <p:cNvPr id="29" name="Ромб 28">
              <a:extLst>
                <a:ext uri="{FF2B5EF4-FFF2-40B4-BE49-F238E27FC236}">
                  <a16:creationId xmlns:a16="http://schemas.microsoft.com/office/drawing/2014/main" id="{F7BA99D3-6894-40B1-AE07-738753946E30}"/>
                </a:ext>
              </a:extLst>
            </p:cNvPr>
            <p:cNvSpPr/>
            <p:nvPr/>
          </p:nvSpPr>
          <p:spPr>
            <a:xfrm>
              <a:off x="826181" y="2067233"/>
              <a:ext cx="309957" cy="309957"/>
            </a:xfrm>
            <a:prstGeom prst="diamond">
              <a:avLst/>
            </a:prstGeom>
            <a:solidFill>
              <a:srgbClr val="DE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Флажок со сплошной заливкой">
              <a:extLst>
                <a:ext uri="{FF2B5EF4-FFF2-40B4-BE49-F238E27FC236}">
                  <a16:creationId xmlns:a16="http://schemas.microsoft.com/office/drawing/2014/main" id="{22492B13-7085-4195-B6A9-E4FB534A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395" y="2067719"/>
              <a:ext cx="278514" cy="278514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CB38A3-76DD-4788-9E8C-944688E28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-147484"/>
            <a:ext cx="2114941" cy="17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585625-6572-44A4-A550-4667DA2DE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101DE6-7776-429B-8ACC-B3E3C3EAB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1F730A-9B78-48C1-885C-DB74F178A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35" y="245363"/>
            <a:ext cx="1405134" cy="510498"/>
          </a:xfrm>
          <a:prstGeom prst="rect">
            <a:avLst/>
          </a:prstGeom>
        </p:spPr>
      </p:pic>
      <p:sp>
        <p:nvSpPr>
          <p:cNvPr id="34" name="六边形 24">
            <a:extLst>
              <a:ext uri="{FF2B5EF4-FFF2-40B4-BE49-F238E27FC236}">
                <a16:creationId xmlns:a16="http://schemas.microsoft.com/office/drawing/2014/main" id="{77AC029D-9595-4F7E-812C-C50059C2C8AF}"/>
              </a:ext>
            </a:extLst>
          </p:cNvPr>
          <p:cNvSpPr/>
          <p:nvPr/>
        </p:nvSpPr>
        <p:spPr>
          <a:xfrm rot="16200000">
            <a:off x="29756" y="2168234"/>
            <a:ext cx="2272530" cy="2255723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六边形 24">
            <a:extLst>
              <a:ext uri="{FF2B5EF4-FFF2-40B4-BE49-F238E27FC236}">
                <a16:creationId xmlns:a16="http://schemas.microsoft.com/office/drawing/2014/main" id="{077DD393-7252-4707-9315-02E590A8E049}"/>
              </a:ext>
            </a:extLst>
          </p:cNvPr>
          <p:cNvSpPr/>
          <p:nvPr/>
        </p:nvSpPr>
        <p:spPr>
          <a:xfrm rot="16200000">
            <a:off x="682931" y="4095604"/>
            <a:ext cx="2632272" cy="2674590"/>
          </a:xfrm>
          <a:prstGeom prst="hexagon">
            <a:avLst/>
          </a:prstGeom>
          <a:blipFill dpi="0" rotWithShape="0">
            <a:blip r:embed="rId7"/>
            <a:srcRect/>
            <a:stretch>
              <a:fillRect r="-8000"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六边形 24">
            <a:extLst>
              <a:ext uri="{FF2B5EF4-FFF2-40B4-BE49-F238E27FC236}">
                <a16:creationId xmlns:a16="http://schemas.microsoft.com/office/drawing/2014/main" id="{1D36E236-F2A1-4E2E-B2A2-F6C72DD76174}"/>
              </a:ext>
            </a:extLst>
          </p:cNvPr>
          <p:cNvSpPr/>
          <p:nvPr/>
        </p:nvSpPr>
        <p:spPr>
          <a:xfrm rot="16200000">
            <a:off x="3382457" y="3960120"/>
            <a:ext cx="2924150" cy="2871609"/>
          </a:xfrm>
          <a:prstGeom prst="hexagon">
            <a:avLst/>
          </a:prstGeom>
          <a:blipFill dpi="0" rotWithShape="0">
            <a:blip r:embed="rId8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六边形 24">
            <a:extLst>
              <a:ext uri="{FF2B5EF4-FFF2-40B4-BE49-F238E27FC236}">
                <a16:creationId xmlns:a16="http://schemas.microsoft.com/office/drawing/2014/main" id="{DDE771B6-28C9-4F8C-8284-9FD1993A8DE5}"/>
              </a:ext>
            </a:extLst>
          </p:cNvPr>
          <p:cNvSpPr/>
          <p:nvPr/>
        </p:nvSpPr>
        <p:spPr>
          <a:xfrm rot="16200000">
            <a:off x="4156771" y="1656704"/>
            <a:ext cx="2557488" cy="2340031"/>
          </a:xfrm>
          <a:prstGeom prst="hexagon">
            <a:avLst/>
          </a:prstGeom>
          <a:blipFill dpi="0" rotWithShape="0">
            <a:blip r:embed="rId9"/>
            <a:srcRect/>
            <a:stretch>
              <a:fillRect r="-25000"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六边形 24">
            <a:extLst>
              <a:ext uri="{FF2B5EF4-FFF2-40B4-BE49-F238E27FC236}">
                <a16:creationId xmlns:a16="http://schemas.microsoft.com/office/drawing/2014/main" id="{C4241D95-B953-4377-B67E-556D43ADD3F6}"/>
              </a:ext>
            </a:extLst>
          </p:cNvPr>
          <p:cNvSpPr/>
          <p:nvPr/>
        </p:nvSpPr>
        <p:spPr>
          <a:xfrm rot="16200000">
            <a:off x="1655656" y="863432"/>
            <a:ext cx="2557485" cy="2318152"/>
          </a:xfrm>
          <a:prstGeom prst="hexagon">
            <a:avLst/>
          </a:prstGeom>
          <a:blipFill dpi="0" rotWithShape="0">
            <a:blip r:embed="rId10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六边形 22">
            <a:extLst>
              <a:ext uri="{FF2B5EF4-FFF2-40B4-BE49-F238E27FC236}">
                <a16:creationId xmlns:a16="http://schemas.microsoft.com/office/drawing/2014/main" id="{937D461A-4883-4197-806C-BFCE3AFCDCA2}"/>
              </a:ext>
            </a:extLst>
          </p:cNvPr>
          <p:cNvSpPr/>
          <p:nvPr/>
        </p:nvSpPr>
        <p:spPr>
          <a:xfrm rot="16200000">
            <a:off x="2331244" y="2617882"/>
            <a:ext cx="2272530" cy="2145151"/>
          </a:xfrm>
          <a:prstGeom prst="hexagon">
            <a:avLst/>
          </a:prstGeom>
          <a:solidFill>
            <a:srgbClr val="DE448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aseline="-25000" dirty="0">
              <a:solidFill>
                <a:srgbClr val="DE4489"/>
              </a:solidFill>
              <a:highlight>
                <a:srgbClr val="DE4489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23704D8-5053-490C-9B7C-9266F52E6FDB}"/>
              </a:ext>
            </a:extLst>
          </p:cNvPr>
          <p:cNvSpPr/>
          <p:nvPr/>
        </p:nvSpPr>
        <p:spPr>
          <a:xfrm>
            <a:off x="6886671" y="1007399"/>
            <a:ext cx="5015043" cy="5595206"/>
          </a:xfrm>
          <a:prstGeom prst="roundRect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7D88B-7DDC-405F-A158-4215EF775FB8}"/>
              </a:ext>
            </a:extLst>
          </p:cNvPr>
          <p:cNvSpPr txBox="1"/>
          <p:nvPr/>
        </p:nvSpPr>
        <p:spPr>
          <a:xfrm>
            <a:off x="7211864" y="1161089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Непрерывная поддержка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участниц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 в чате Телеграмм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A9E8C1-0EA1-4E46-BFA9-F0AA8E0D5F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63" y="-208948"/>
            <a:ext cx="2114941" cy="17322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9471A1-06EA-4F25-A332-8ABBF1D8C2F8}"/>
              </a:ext>
            </a:extLst>
          </p:cNvPr>
          <p:cNvSpPr txBox="1"/>
          <p:nvPr/>
        </p:nvSpPr>
        <p:spPr>
          <a:xfrm>
            <a:off x="1702500" y="3062926"/>
            <a:ext cx="3504428" cy="14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ПРОЕКТОМ</a:t>
            </a:r>
          </a:p>
          <a:p>
            <a:pPr algn="ctr">
              <a:lnSpc>
                <a:spcPts val="1500"/>
              </a:lnSpc>
            </a:pPr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охвачено</a:t>
            </a:r>
          </a:p>
          <a:p>
            <a:pPr algn="ctr">
              <a:lnSpc>
                <a:spcPts val="1500"/>
              </a:lnSpc>
            </a:pPr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более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Montserrat SemiBold" pitchFamily="2" charset="-52"/>
              </a:rPr>
              <a:t>1 100</a:t>
            </a:r>
            <a:r>
              <a:rPr lang="ru-RU" sz="2400" dirty="0">
                <a:solidFill>
                  <a:schemeClr val="bg1"/>
                </a:solidFill>
                <a:latin typeface="Montserrat SemiBold" pitchFamily="2" charset="-52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человек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5B2FAA-EA95-443F-AA18-0C57AC04675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3786"/>
          <a:stretch/>
        </p:blipFill>
        <p:spPr>
          <a:xfrm>
            <a:off x="9566956" y="2168196"/>
            <a:ext cx="2163278" cy="39541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98907A-BA82-46CA-9BA2-AA84030247E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1052"/>
          <a:stretch/>
        </p:blipFill>
        <p:spPr>
          <a:xfrm>
            <a:off x="7137109" y="2159830"/>
            <a:ext cx="2261618" cy="39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2CB95-4FCA-EE61-610C-EFE167BDF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A18B9-402A-DA50-6925-8FC9678BB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26E905-4DBE-58F3-0264-C140125B1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A4BEF3-7D2A-042F-1EAD-128E671FE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35" y="245363"/>
            <a:ext cx="1405134" cy="510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1F7250-6855-1DFE-B4B8-8FBAF97666F6}"/>
              </a:ext>
            </a:extLst>
          </p:cNvPr>
          <p:cNvSpPr txBox="1"/>
          <p:nvPr/>
        </p:nvSpPr>
        <p:spPr>
          <a:xfrm>
            <a:off x="0" y="119470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DE4489"/>
                </a:solidFill>
                <a:latin typeface="Montserrat SemiBold" pitchFamily="2" charset="-52"/>
              </a:rPr>
              <a:t>Офлайн мероприятия в рамках проекта «Мама на все 100»:</a:t>
            </a:r>
            <a:endParaRPr lang="ru-RU" dirty="0">
              <a:solidFill>
                <a:srgbClr val="DE448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EF0AFF-5B42-B571-F901-C88BFF249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97" y="4231140"/>
            <a:ext cx="2751437" cy="206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DE4489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8109BA-AF00-058E-73E5-B636966827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4" y="1437259"/>
            <a:ext cx="1550220" cy="206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rgbClr val="DE4489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4D01AF-13BC-FE4C-02C7-94EBEECE18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/>
          <a:stretch/>
        </p:blipFill>
        <p:spPr>
          <a:xfrm>
            <a:off x="2750654" y="1654643"/>
            <a:ext cx="2917055" cy="2026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DE4489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B0DA93-1E5A-AC63-A733-4AD121A90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" y="4247362"/>
            <a:ext cx="2729808" cy="2047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DE4489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CCF4DE7-E347-7838-B52F-9A8EDBF0D207}"/>
              </a:ext>
            </a:extLst>
          </p:cNvPr>
          <p:cNvSpPr txBox="1"/>
          <p:nvPr/>
        </p:nvSpPr>
        <p:spPr>
          <a:xfrm>
            <a:off x="9668912" y="6414290"/>
            <a:ext cx="2494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DE4489"/>
                </a:solidFill>
                <a:latin typeface="Montserrat SemiBold" pitchFamily="2" charset="-52"/>
              </a:rPr>
              <a:t>Лекция от педиатра </a:t>
            </a:r>
            <a:endParaRPr lang="ru-RU" sz="1200" dirty="0">
              <a:solidFill>
                <a:srgbClr val="DE448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F3ADED-33A9-4E40-D08A-A5628BD61663}"/>
              </a:ext>
            </a:extLst>
          </p:cNvPr>
          <p:cNvSpPr txBox="1"/>
          <p:nvPr/>
        </p:nvSpPr>
        <p:spPr>
          <a:xfrm>
            <a:off x="82046" y="3635816"/>
            <a:ext cx="5081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DE4489"/>
                </a:solidFill>
                <a:latin typeface="Montserrat SemiBold" pitchFamily="2" charset="-52"/>
              </a:rPr>
              <a:t>Практика по прикладыванию </a:t>
            </a:r>
          </a:p>
          <a:p>
            <a:r>
              <a:rPr lang="ru-RU" sz="1200" dirty="0">
                <a:solidFill>
                  <a:srgbClr val="DE4489"/>
                </a:solidFill>
                <a:latin typeface="Montserrat SemiBold" pitchFamily="2" charset="-52"/>
              </a:rPr>
              <a:t>к груди от специалиста по ГВ</a:t>
            </a:r>
            <a:endParaRPr lang="ru-RU" sz="1200" dirty="0">
              <a:solidFill>
                <a:srgbClr val="DE448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92F5F-67C4-4F09-CA1E-0A57F4CD62F2}"/>
              </a:ext>
            </a:extLst>
          </p:cNvPr>
          <p:cNvSpPr txBox="1"/>
          <p:nvPr/>
        </p:nvSpPr>
        <p:spPr>
          <a:xfrm>
            <a:off x="2898463" y="3772078"/>
            <a:ext cx="32753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DE4489"/>
                </a:solidFill>
                <a:latin typeface="Montserrat SemiBold" pitchFamily="2" charset="-52"/>
              </a:rPr>
              <a:t>Экскурсия в перинатальном центре </a:t>
            </a:r>
            <a:endParaRPr lang="ru-RU" sz="1200" dirty="0">
              <a:solidFill>
                <a:srgbClr val="DE448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2DE5E-4C1A-36E9-CF1E-CB4972362D84}"/>
              </a:ext>
            </a:extLst>
          </p:cNvPr>
          <p:cNvSpPr txBox="1"/>
          <p:nvPr/>
        </p:nvSpPr>
        <p:spPr>
          <a:xfrm>
            <a:off x="611759" y="6414290"/>
            <a:ext cx="2494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DE4489"/>
                </a:solidFill>
                <a:latin typeface="Montserrat SemiBold" pitchFamily="2" charset="-52"/>
              </a:rPr>
              <a:t>Экскурсия в роддом</a:t>
            </a:r>
            <a:endParaRPr lang="ru-RU" sz="1200" dirty="0">
              <a:solidFill>
                <a:srgbClr val="DE4489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2CBD3B7-0B6E-B044-DDDF-D9AEFBD1BA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40" y="1486081"/>
            <a:ext cx="1623301" cy="216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DE4489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8240BA2-BC33-A4E3-CB47-9012AC4676EA}"/>
              </a:ext>
            </a:extLst>
          </p:cNvPr>
          <p:cNvSpPr txBox="1"/>
          <p:nvPr/>
        </p:nvSpPr>
        <p:spPr>
          <a:xfrm>
            <a:off x="9361402" y="3788928"/>
            <a:ext cx="7142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DE4489"/>
                </a:solidFill>
                <a:latin typeface="Montserrat SemiBold" pitchFamily="2" charset="-52"/>
              </a:rPr>
              <a:t>Встреча с психологом и доулой </a:t>
            </a:r>
            <a:endParaRPr lang="ru-RU" sz="1200" dirty="0">
              <a:solidFill>
                <a:srgbClr val="DE4489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540FD3-8BEF-4079-9437-F274BBEF55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-147484"/>
            <a:ext cx="2114941" cy="1732291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79265A4-CBC2-4104-BB8E-2E33EF8AAEFC}"/>
              </a:ext>
            </a:extLst>
          </p:cNvPr>
          <p:cNvSpPr/>
          <p:nvPr/>
        </p:nvSpPr>
        <p:spPr>
          <a:xfrm>
            <a:off x="3667121" y="4375709"/>
            <a:ext cx="4738116" cy="2236928"/>
          </a:xfrm>
          <a:prstGeom prst="roundRect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Только за 2024 год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Региональным центром общественного здоровья и медицинской профилактики проведено 48 мероприятий </a:t>
            </a:r>
            <a:r>
              <a:rPr lang="ru-RU" dirty="0">
                <a:solidFill>
                  <a:schemeClr val="bg1"/>
                </a:solidFill>
                <a:latin typeface="Montserrat SemiBold" pitchFamily="2" charset="-52"/>
              </a:rPr>
              <a:t>как онлайн </a:t>
            </a:r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в формате так и офлайн.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Слушателей –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Montserrat SemiBold" pitchFamily="2" charset="-52"/>
              </a:rPr>
              <a:t>Более 1 100 ЧЕЛОВЕК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81433A-71F8-459D-A83F-C51A6A411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7006" y="1654905"/>
            <a:ext cx="2812083" cy="206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DE4489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F40CFA-CA23-4441-8082-13C2D5A5873C}"/>
              </a:ext>
            </a:extLst>
          </p:cNvPr>
          <p:cNvSpPr txBox="1"/>
          <p:nvPr/>
        </p:nvSpPr>
        <p:spPr>
          <a:xfrm>
            <a:off x="6341978" y="3788928"/>
            <a:ext cx="32753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DE4489"/>
                </a:solidFill>
                <a:latin typeface="Montserrat SemiBold" pitchFamily="2" charset="-52"/>
              </a:rPr>
              <a:t>Выставка в ТЦ ко Дню матери</a:t>
            </a:r>
            <a:endParaRPr lang="ru-RU" sz="1200" dirty="0">
              <a:solidFill>
                <a:srgbClr val="DE4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1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49360-4F5A-04F9-0A0D-6F83D0463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695AF4-DDC4-7098-CB74-6113EEE5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" y="245363"/>
            <a:ext cx="1652020" cy="4118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DA9141-5564-D470-F1B0-E3D1D60C2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47311"/>
            <a:ext cx="1405134" cy="5552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6665B0-7E4F-4B64-10FF-D47DD6C88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35" y="245363"/>
            <a:ext cx="1405134" cy="510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84FA69-0A58-56F6-EB2C-DBD211ABB2D4}"/>
              </a:ext>
            </a:extLst>
          </p:cNvPr>
          <p:cNvSpPr txBox="1"/>
          <p:nvPr/>
        </p:nvSpPr>
        <p:spPr>
          <a:xfrm>
            <a:off x="203201" y="2830416"/>
            <a:ext cx="5832456" cy="183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DE4489"/>
                </a:solidFill>
                <a:latin typeface="Montserrat SemiBold" pitchFamily="2" charset="-52"/>
              </a:rPr>
              <a:t>Проект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DE4489"/>
                </a:solidFill>
                <a:latin typeface="Montserrat SemiBold" pitchFamily="2" charset="-52"/>
              </a:rPr>
              <a:t>«МАМА НА ВСЕ 100»</a:t>
            </a:r>
            <a:endParaRPr lang="ru-RU" sz="4000" dirty="0">
              <a:latin typeface="Montserrat SemiBold" pitchFamily="2" charset="-5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A0BEF0C-3565-EAC8-2E3C-E203403DD106}"/>
              </a:ext>
            </a:extLst>
          </p:cNvPr>
          <p:cNvSpPr/>
          <p:nvPr/>
        </p:nvSpPr>
        <p:spPr>
          <a:xfrm>
            <a:off x="6156343" y="1449713"/>
            <a:ext cx="5832456" cy="4804229"/>
          </a:xfrm>
          <a:prstGeom prst="roundRect">
            <a:avLst/>
          </a:prstGeom>
          <a:solidFill>
            <a:srgbClr val="DE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AD210-8ABC-9BCC-E221-471F7E67A726}"/>
              </a:ext>
            </a:extLst>
          </p:cNvPr>
          <p:cNvSpPr txBox="1"/>
          <p:nvPr/>
        </p:nvSpPr>
        <p:spPr>
          <a:xfrm>
            <a:off x="6375510" y="1885992"/>
            <a:ext cx="53941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Montserrat SemiBold" panose="00000700000000000000" pitchFamily="2" charset="-52"/>
                <a:cs typeface="Times New Roman" panose="02020603050405020304" pitchFamily="18" charset="0"/>
              </a:rPr>
              <a:t>Проект «Мама на все 100» </a:t>
            </a:r>
          </a:p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Montserrat SemiBold" panose="00000700000000000000" pitchFamily="2" charset="-52"/>
                <a:cs typeface="Times New Roman" panose="02020603050405020304" pitchFamily="18" charset="0"/>
              </a:rPr>
              <a:t>предоставляет будущим и новоиспечённым мамам уникальную возможность получить ценные знания и навыки, необходимые для успешного материнства. Благодаря регулярным встречам с экспертами, участницы проекта могут повысить свою осведомлённость о беременности, родах и уходе за ребёнком, что способствует их уверенности и готовности к материнству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61162E-030E-4A17-A5B2-6408821F6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-147484"/>
            <a:ext cx="2114941" cy="17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95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459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Microsoft YaHei</vt:lpstr>
      <vt:lpstr>Times New Roman</vt:lpstr>
      <vt:lpstr>Montserrat SemiBold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Profilakrika</dc:creator>
  <cp:lastModifiedBy>ОЦМПЛФиСМ Тюмень</cp:lastModifiedBy>
  <cp:revision>67</cp:revision>
  <dcterms:created xsi:type="dcterms:W3CDTF">2024-04-08T06:02:19Z</dcterms:created>
  <dcterms:modified xsi:type="dcterms:W3CDTF">2025-03-17T09:56:01Z</dcterms:modified>
</cp:coreProperties>
</file>