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9"/>
  </p:notesMasterIdLst>
  <p:sldIdLst>
    <p:sldId id="256" r:id="rId2"/>
    <p:sldId id="289" r:id="rId3"/>
    <p:sldId id="264" r:id="rId4"/>
    <p:sldId id="290" r:id="rId5"/>
    <p:sldId id="294" r:id="rId6"/>
    <p:sldId id="291" r:id="rId7"/>
    <p:sldId id="292" r:id="rId8"/>
    <p:sldId id="257" r:id="rId9"/>
    <p:sldId id="261" r:id="rId10"/>
    <p:sldId id="263" r:id="rId11"/>
    <p:sldId id="279" r:id="rId12"/>
    <p:sldId id="278" r:id="rId13"/>
    <p:sldId id="277" r:id="rId14"/>
    <p:sldId id="276" r:id="rId15"/>
    <p:sldId id="281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3" r:id="rId25"/>
    <p:sldId id="295" r:id="rId26"/>
    <p:sldId id="296" r:id="rId27"/>
    <p:sldId id="275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Ы Тимофееи" initials="МТ" lastIdx="1" clrIdx="0">
    <p:extLst>
      <p:ext uri="{19B8F6BF-5375-455C-9EA6-DF929625EA0E}">
        <p15:presenceInfo xmlns:p15="http://schemas.microsoft.com/office/powerpoint/2012/main" userId="50a22c9b2663ac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5T19:12:10.622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F5BD-CB3E-4102-8C50-D78F6081EC0D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4E35-AA7E-40CB-BC7E-BC428C29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74E35-AA7E-40CB-BC7E-BC428C292D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1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8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5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9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9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5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2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1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69DB-4FF6-48CF-A714-F3E965723B55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6DA4-428A-4D85-A89B-3029D02FE58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65357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PowerPoint_Presentation.pptx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40584" y="3723829"/>
            <a:ext cx="8689976" cy="2290713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Сахарный диабет – пандемия 21 века. Самоконтроль.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37" y="188535"/>
            <a:ext cx="4490301" cy="2945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" y="188535"/>
            <a:ext cx="4667250" cy="2924175"/>
          </a:xfrm>
          <a:prstGeom prst="rect">
            <a:avLst/>
          </a:prstGeom>
        </p:spPr>
      </p:pic>
      <p:graphicFrame>
        <p:nvGraphicFramePr>
          <p:cNvPr id="3" name="Объект 2">
            <a:hlinkClick r:id="" action="ppaction://ole?verb=0"/>
            <a:extLst>
              <a:ext uri="{FF2B5EF4-FFF2-40B4-BE49-F238E27FC236}">
                <a16:creationId xmlns:a16="http://schemas.microsoft.com/office/drawing/2014/main" id="{0078A915-21A8-4299-96C6-DDFDAB99E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622606"/>
              </p:ext>
            </p:extLst>
          </p:nvPr>
        </p:nvGraphicFramePr>
        <p:xfrm>
          <a:off x="92075" y="92075"/>
          <a:ext cx="6003925" cy="337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5" imgW="6095975" imgH="3429123" progId="PowerPoint.Show.12">
                  <p:embed/>
                </p:oleObj>
              </mc:Choice>
              <mc:Fallback>
                <p:oleObj name="Presentation" r:id="rId5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003925" cy="3377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E3563E-9560-4306-93B9-2895114633B3}"/>
              </a:ext>
            </a:extLst>
          </p:cNvPr>
          <p:cNvSpPr txBox="1"/>
          <p:nvPr/>
        </p:nvSpPr>
        <p:spPr>
          <a:xfrm>
            <a:off x="2149434" y="6396593"/>
            <a:ext cx="1048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ГАУ СО «Санаторий-Профилакторий «Юбилейный», Тимофеева Д.А. врач-эндокринолог</a:t>
            </a:r>
          </a:p>
        </p:txBody>
      </p:sp>
    </p:spTree>
    <p:extLst>
      <p:ext uri="{BB962C8B-B14F-4D97-AF65-F5344CB8AC3E}">
        <p14:creationId xmlns:p14="http://schemas.microsoft.com/office/powerpoint/2010/main" val="211676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361" y="95722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i="1" dirty="0"/>
              <a:t>При сахарном диабете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80" y="1366887"/>
            <a:ext cx="7906848" cy="5392132"/>
          </a:xfrm>
        </p:spPr>
      </p:pic>
    </p:spTree>
    <p:extLst>
      <p:ext uri="{BB962C8B-B14F-4D97-AF65-F5344CB8AC3E}">
        <p14:creationId xmlns:p14="http://schemas.microsoft.com/office/powerpoint/2010/main" val="382824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EBBC6-C80C-486A-A375-367A63DA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Самоконтроль…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FF2AF-109A-474A-B9B3-FD939AE6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35113"/>
            <a:ext cx="5386917" cy="4591050"/>
          </a:xfrm>
        </p:spPr>
        <p:txBody>
          <a:bodyPr>
            <a:normAutofit/>
          </a:bodyPr>
          <a:lstStyle/>
          <a:p>
            <a:r>
              <a:rPr lang="ru-RU" sz="4400" dirty="0"/>
              <a:t>Это ключевое условие сохранения полноценной жизни при сахарном диабете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67B3011-E9D6-49C3-B7F7-14E5C6901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EE58137-DE94-40D7-A74E-475D950818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C6BEC4-EA8F-445A-BC48-B9CC9F68F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7" y="1535113"/>
            <a:ext cx="5831309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5471C-3D2D-46D8-ACF9-C6EB6A64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нужен самоконтроль?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971669-3CFE-4E2A-8DDB-18B545814F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3792"/>
            <a:ext cx="10363826" cy="42474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Повышенный сахар крови не всегда вызывает неприятные ощущения!!! Нужен более объективный показатель – уровень гликемии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Фиксируем не только уровень глюкозы крови, но и те обстоятельства, которые на него повлияли (еда, физическая активность, ССП, изменение массы тела и </a:t>
            </a:r>
            <a:r>
              <a:rPr lang="ru-RU" dirty="0" err="1"/>
              <a:t>тд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740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5A004C-B184-41A5-A621-5A1034C9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192" y="6106886"/>
            <a:ext cx="9975272" cy="566738"/>
          </a:xfrm>
        </p:spPr>
        <p:txBody>
          <a:bodyPr>
            <a:noAutofit/>
          </a:bodyPr>
          <a:lstStyle/>
          <a:p>
            <a:r>
              <a:rPr lang="ru-RU" sz="3200" i="1" dirty="0"/>
              <a:t>   Только от самого человека зависит, будет он управлять сахарным диабетом, или диабет будет управлять им. Сложно ли это???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028DDC-EE73-4E55-BE70-67DDE13D53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7697"/>
          <a:stretch>
            <a:fillRect/>
          </a:stretch>
        </p:blipFill>
        <p:spPr>
          <a:xfrm>
            <a:off x="0" y="0"/>
            <a:ext cx="8909132" cy="5011387"/>
          </a:xfrm>
        </p:spPr>
      </p:pic>
    </p:spTree>
    <p:extLst>
      <p:ext uri="{BB962C8B-B14F-4D97-AF65-F5344CB8AC3E}">
        <p14:creationId xmlns:p14="http://schemas.microsoft.com/office/powerpoint/2010/main" val="415666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C486C-A343-46F4-B29E-6AA429BD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1" y="3834781"/>
            <a:ext cx="7584374" cy="1983179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Опасен не сам диабет, а длительное стойкое повышение сахара крови!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1CBB660-305C-460C-AB40-2229EEA6D3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686"/>
            <a:ext cx="3978234" cy="530431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5E15D8-2349-4497-ADD5-1CF3FA376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76E26D-EF38-4D70-AF8D-EE4F4A5096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678357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Уровень глюкозы крови – величина, постоянно меняющаяся в течение суток. Поэтому измерение глюкозы 1-2 раза в месяц в лаборатории недостаточно для полноценного контроля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9024282-42E2-4226-B065-49398AEA7EB6}"/>
              </a:ext>
            </a:extLst>
          </p:cNvPr>
          <p:cNvSpPr/>
          <p:nvPr/>
        </p:nvSpPr>
        <p:spPr>
          <a:xfrm>
            <a:off x="5209622" y="3542860"/>
            <a:ext cx="1163782" cy="1511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E09BC83-2D06-4061-A439-A51AA4BE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78" y="5036643"/>
            <a:ext cx="10972800" cy="1143000"/>
          </a:xfrm>
        </p:spPr>
        <p:txBody>
          <a:bodyPr/>
          <a:lstStyle/>
          <a:p>
            <a:r>
              <a:rPr lang="ru-RU" dirty="0"/>
              <a:t>Использование </a:t>
            </a:r>
            <a:r>
              <a:rPr lang="ru-RU" dirty="0" err="1"/>
              <a:t>глюкометров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4320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F47652E7-07E8-4226-B91F-E80FF16038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3424237" cy="3424237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7C1DAD-87D6-40E4-9E67-1717170A5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762" y="0"/>
            <a:ext cx="3424238" cy="34242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0FB1E7C-2DA6-4ED1-B7B5-187D75A61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2" y="3433763"/>
            <a:ext cx="3424237" cy="34242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A18C8A-CAAF-4B1B-A79B-324D9D9F7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3763"/>
            <a:ext cx="4572000" cy="343376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7D0096-6761-45A4-88DE-A96F6C63AF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8" y="0"/>
            <a:ext cx="3955473" cy="3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2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3391C-DF3C-458B-9771-83FA937A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Основной расходный материал – тест-полоски, со специальными химическими элементами.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9CC837-3E16-431C-91DD-3CEF7220B0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7" y="1604502"/>
            <a:ext cx="2394857" cy="403627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20DF1E-758B-40CB-A1F8-676CD671C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2307029"/>
            <a:ext cx="3333750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1A22DB-C761-432C-9A7E-CFBD0C1ED902}"/>
              </a:ext>
            </a:extLst>
          </p:cNvPr>
          <p:cNvSpPr txBox="1"/>
          <p:nvPr/>
        </p:nvSpPr>
        <p:spPr>
          <a:xfrm>
            <a:off x="1432957" y="5640779"/>
            <a:ext cx="7137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+/- 20% - возможное допустимое отклонение от лабораторного анализатора</a:t>
            </a:r>
          </a:p>
        </p:txBody>
      </p:sp>
    </p:spTree>
    <p:extLst>
      <p:ext uri="{BB962C8B-B14F-4D97-AF65-F5344CB8AC3E}">
        <p14:creationId xmlns:p14="http://schemas.microsoft.com/office/powerpoint/2010/main" val="208232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D02FE-9F0D-417C-A0F5-EDF67219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42287"/>
          </a:xfrm>
        </p:spPr>
        <p:txBody>
          <a:bodyPr>
            <a:normAutofit/>
          </a:bodyPr>
          <a:lstStyle/>
          <a:p>
            <a:r>
              <a:rPr lang="ru-RU" i="1" u="sng" dirty="0">
                <a:solidFill>
                  <a:schemeClr val="accent2"/>
                </a:solidFill>
              </a:rPr>
              <a:t>На что следует обратить внимание при выборе </a:t>
            </a:r>
            <a:r>
              <a:rPr lang="ru-RU" i="1" u="sng" dirty="0" err="1">
                <a:solidFill>
                  <a:schemeClr val="accent2"/>
                </a:solidFill>
              </a:rPr>
              <a:t>глюкометра</a:t>
            </a:r>
            <a:r>
              <a:rPr lang="ru-RU" i="1" u="sng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7275E-99B3-4617-B23F-2F52B9F48A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903955"/>
            <a:ext cx="10363826" cy="4366216"/>
          </a:xfrm>
        </p:spPr>
        <p:txBody>
          <a:bodyPr/>
          <a:lstStyle/>
          <a:p>
            <a:r>
              <a:rPr lang="ru-RU" dirty="0"/>
              <a:t>Стоимость тест-полосок!!!!!!!!!! Имеются ли в списках </a:t>
            </a:r>
            <a:r>
              <a:rPr lang="ru-RU" dirty="0" err="1"/>
              <a:t>льготногно</a:t>
            </a:r>
            <a:r>
              <a:rPr lang="ru-RU" dirty="0"/>
              <a:t> обеспечения?</a:t>
            </a:r>
          </a:p>
          <a:p>
            <a:r>
              <a:rPr lang="ru-RU" dirty="0"/>
              <a:t>Длительность хранения (открытая туба – около 3мес)</a:t>
            </a:r>
          </a:p>
          <a:p>
            <a:r>
              <a:rPr lang="ru-RU" dirty="0"/>
              <a:t>Дизайн (размер, цвет, удобство, поле для нанесения тест-полоски, большой экран, звуковые сигналы…)</a:t>
            </a:r>
          </a:p>
          <a:p>
            <a:r>
              <a:rPr lang="ru-RU" dirty="0"/>
              <a:t>Дополнительные опции (память, расчет среднего значения, отметка до- или после еды, звуковая сигнализация, совместимость с ПК…)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92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308B4-9F8D-403B-A4BE-1F478F39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часто нужно проводить самоконтроль?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9E0436-4938-400D-936F-7D4CF0A2C0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69" y="1460388"/>
            <a:ext cx="7684461" cy="5122974"/>
          </a:xfrm>
        </p:spPr>
      </p:pic>
    </p:spTree>
    <p:extLst>
      <p:ext uri="{BB962C8B-B14F-4D97-AF65-F5344CB8AC3E}">
        <p14:creationId xmlns:p14="http://schemas.microsoft.com/office/powerpoint/2010/main" val="23667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3D251-C05F-465E-B1C3-3826D739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641" y="4880678"/>
            <a:ext cx="7428089" cy="50323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 1991 г – провозглашен международной противодиабетической федерацией и ВОЗ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8F3112-349E-480A-ADAE-F1BB5A94C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96" y="222339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789778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31149-6CBC-4A46-B7C3-02333B01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01663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chemeClr val="accent2"/>
                </a:solidFill>
              </a:rPr>
              <a:t>Учитываем различные обстоятельства!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9BF8F-5031-4A55-9A12-9C1EBA0971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36914"/>
            <a:ext cx="10363826" cy="4354285"/>
          </a:xfrm>
        </p:spPr>
        <p:txBody>
          <a:bodyPr/>
          <a:lstStyle/>
          <a:p>
            <a:r>
              <a:rPr lang="ru-RU" dirty="0"/>
              <a:t>Время, когда преимущественно повышается сахар крови (натощак/после еды)</a:t>
            </a:r>
          </a:p>
          <a:p>
            <a:r>
              <a:rPr lang="ru-RU" dirty="0"/>
              <a:t>Прием ССП, которые могут привести к снижению сахара ниже нормы</a:t>
            </a:r>
          </a:p>
          <a:p>
            <a:r>
              <a:rPr lang="ru-RU" dirty="0"/>
              <a:t>Период титрации, т.е. подбора ССТ</a:t>
            </a:r>
          </a:p>
          <a:p>
            <a:r>
              <a:rPr lang="ru-RU" dirty="0"/>
              <a:t>Перемены в образе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598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C0B72E-8BF6-4F19-8DBA-2D082D6319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135" y="1555668"/>
            <a:ext cx="10363826" cy="5149931"/>
          </a:xfrm>
        </p:spPr>
        <p:txBody>
          <a:bodyPr/>
          <a:lstStyle/>
          <a:p>
            <a:r>
              <a:rPr lang="ru-RU" dirty="0"/>
              <a:t>На диетотерапии – 1раз/неделю в разное время</a:t>
            </a:r>
          </a:p>
          <a:p>
            <a:r>
              <a:rPr lang="ru-RU" dirty="0"/>
              <a:t>На ПССП – 1 раз в сутки в разное время + 1гликемич профиль/</a:t>
            </a:r>
            <a:r>
              <a:rPr lang="ru-RU" dirty="0" err="1"/>
              <a:t>нед</a:t>
            </a:r>
            <a:r>
              <a:rPr lang="ru-RU" dirty="0"/>
              <a:t> (возможно меньшее количество измерений)</a:t>
            </a:r>
          </a:p>
          <a:p>
            <a:r>
              <a:rPr lang="ru-RU" dirty="0"/>
              <a:t>В дебюте заболевания, при недостижении целевых значений, на ИТ – не менее 4 раз в сутки (до еды, через 2ч после, н/н, периодически ночью)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9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DA246-7490-48F5-B9FB-AFD1AA25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Самоконтроль -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27015-DD90-49CA-9FBB-72F979321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   Констатация факта «хорошего» или «плохого» сахара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5DAFE7-4E43-40B0-B1F5-8B1C26CD6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80901" y="3047618"/>
            <a:ext cx="5389033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   Анализ причин, приводящих к его изменению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5AD36771-DF52-4FF8-83E8-5BD6541B6670}"/>
              </a:ext>
            </a:extLst>
          </p:cNvPr>
          <p:cNvCxnSpPr/>
          <p:nvPr/>
        </p:nvCxnSpPr>
        <p:spPr>
          <a:xfrm>
            <a:off x="7196447" y="1294410"/>
            <a:ext cx="2474026" cy="18090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A5B15E91-8495-474F-A6EA-D858FF677A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25784" y="1294410"/>
            <a:ext cx="1716232" cy="8804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575A4DBA-FF5B-469D-A47C-37A091C349CD}"/>
              </a:ext>
            </a:extLst>
          </p:cNvPr>
          <p:cNvSpPr/>
          <p:nvPr/>
        </p:nvSpPr>
        <p:spPr>
          <a:xfrm>
            <a:off x="5227122" y="4556671"/>
            <a:ext cx="1911927" cy="1401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CC6EE-B044-4563-8CE9-9C219A6E6B44}"/>
              </a:ext>
            </a:extLst>
          </p:cNvPr>
          <p:cNvSpPr txBox="1"/>
          <p:nvPr/>
        </p:nvSpPr>
        <p:spPr>
          <a:xfrm>
            <a:off x="992771" y="5957959"/>
            <a:ext cx="95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Необходимо вести дневник самоконтроля!</a:t>
            </a:r>
          </a:p>
        </p:txBody>
      </p:sp>
    </p:spTree>
    <p:extLst>
      <p:ext uri="{BB962C8B-B14F-4D97-AF65-F5344CB8AC3E}">
        <p14:creationId xmlns:p14="http://schemas.microsoft.com/office/powerpoint/2010/main" val="1283576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4B57A8FF-E329-4CCC-9A44-66AB6B37A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0" y="0"/>
            <a:ext cx="10861964" cy="7000875"/>
          </a:xfrm>
        </p:spPr>
      </p:pic>
    </p:spTree>
    <p:extLst>
      <p:ext uri="{BB962C8B-B14F-4D97-AF65-F5344CB8AC3E}">
        <p14:creationId xmlns:p14="http://schemas.microsoft.com/office/powerpoint/2010/main" val="244120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48CA1-51B6-42D2-84ED-5BAD4E9B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Диабет в лицах…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08750-7CF0-4AB5-BE43-5033B2C9E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1922г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21B3DDB-4CAB-4601-AAB4-3059BD321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8" y="2174875"/>
            <a:ext cx="3375376" cy="457684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699B103-2474-4185-9E96-6F51CEEE5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156495"/>
            <a:ext cx="5389033" cy="639762"/>
          </a:xfrm>
        </p:spPr>
        <p:txBody>
          <a:bodyPr/>
          <a:lstStyle/>
          <a:p>
            <a:pPr algn="ctr"/>
            <a:r>
              <a:rPr lang="ru-RU" dirty="0"/>
              <a:t>1896-1984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B889D1-464D-40C9-A814-5A879B448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6500" y="1655586"/>
            <a:ext cx="5389033" cy="3951288"/>
          </a:xfrm>
        </p:spPr>
        <p:txBody>
          <a:bodyPr/>
          <a:lstStyle/>
          <a:p>
            <a:r>
              <a:rPr lang="ru-RU" dirty="0"/>
              <a:t>Фаина Георгиевна Раневская – СД 2 типа с ИП</a:t>
            </a:r>
          </a:p>
          <a:p>
            <a:r>
              <a:rPr lang="ru-RU" dirty="0"/>
              <a:t>Инсулин самостоятельно Раневская не колола, для этого к ней приходили врачи, или кололи его посторонние по ее просьбе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7FD2F9-4F1E-46D3-ABBC-9EA7985C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42" y="4019813"/>
            <a:ext cx="4257280" cy="2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0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A272F-735B-4A46-A588-14531AEB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Долголетие братьев с диабетом первого типа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A48F9-F56C-463E-A6B2-2D927334F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Боб Кливленд (1920-2010)</a:t>
            </a:r>
          </a:p>
          <a:p>
            <a:pPr algn="ctr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BAF64E-83C8-4DE8-A75E-9C087A2866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— заболел в 5лет</a:t>
            </a:r>
          </a:p>
          <a:p>
            <a:r>
              <a:rPr lang="ru-RU" dirty="0"/>
              <a:t>- был заядлым велосипедистом;</a:t>
            </a:r>
          </a:p>
          <a:p>
            <a:r>
              <a:rPr lang="ru-RU" dirty="0"/>
              <a:t>— скрывал свое заболевание от работодателей, успешно работая в «Дженерал Моторс» в штате Нью-Йорк;</a:t>
            </a:r>
          </a:p>
          <a:p>
            <a:r>
              <a:rPr lang="ru-RU" dirty="0"/>
              <a:t>— имел поддержку семьи (супруга Рут прожила с ним в счастливом браке более 60-ти лет)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659944-D371-4564-9D32-01C072196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Роберт  Кливленд (1919-2009)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7625CB-9D30-4BAF-975D-B1BE2A9EF6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заболел в 16лет</a:t>
            </a:r>
          </a:p>
          <a:p>
            <a:r>
              <a:rPr lang="ru-RU" dirty="0"/>
              <a:t>- сделал успешную карьеру в области образования (был директором школы);</a:t>
            </a:r>
          </a:p>
          <a:p>
            <a:r>
              <a:rPr lang="ru-RU" dirty="0"/>
              <a:t>— был уважаемым членом церковной общины Пресвитерианской церкви;</a:t>
            </a:r>
          </a:p>
          <a:p>
            <a:r>
              <a:rPr lang="ru-RU" dirty="0"/>
              <a:t>— занимался спортом всю жизнь, спортом «для пожилых»;</a:t>
            </a:r>
          </a:p>
          <a:p>
            <a:r>
              <a:rPr lang="ru-RU" dirty="0"/>
              <a:t>— имел крепкую семью (62 года в браке с супругой </a:t>
            </a:r>
            <a:r>
              <a:rPr lang="ru-RU" dirty="0" err="1"/>
              <a:t>Милдред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594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F2CAC-A3FD-49B6-8524-68F00C3A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85371"/>
          </a:xfrm>
        </p:spPr>
        <p:txBody>
          <a:bodyPr>
            <a:normAutofit/>
          </a:bodyPr>
          <a:lstStyle/>
          <a:p>
            <a:r>
              <a:rPr lang="ru-RU" dirty="0"/>
              <a:t>Медаль </a:t>
            </a:r>
            <a:r>
              <a:rPr lang="ru-RU" dirty="0" err="1"/>
              <a:t>Джослина</a:t>
            </a:r>
            <a:r>
              <a:rPr lang="ru-RU" dirty="0"/>
              <a:t> - за пятидесятилетнюю жизнь с диабетом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63BF105-34C1-467C-BF40-A3E0F54905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6" y="1760009"/>
            <a:ext cx="6550831" cy="4366154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6F6E461-45AA-4E2E-B095-0010AE838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0431" y="1760008"/>
            <a:ext cx="4421970" cy="4366155"/>
          </a:xfrm>
        </p:spPr>
        <p:txBody>
          <a:bodyPr/>
          <a:lstStyle/>
          <a:p>
            <a:r>
              <a:rPr lang="ru-RU" dirty="0"/>
              <a:t>Медаль </a:t>
            </a:r>
            <a:r>
              <a:rPr lang="ru-RU" dirty="0" err="1"/>
              <a:t>Джослина</a:t>
            </a:r>
            <a:r>
              <a:rPr lang="ru-RU" dirty="0"/>
              <a:t> символизирует триумф человека и медицины над заболеванием</a:t>
            </a:r>
          </a:p>
          <a:p>
            <a:r>
              <a:rPr lang="ru-RU" dirty="0"/>
              <a:t>На 2017г – в РФ 17человек, награжденных этой медалью</a:t>
            </a:r>
          </a:p>
        </p:txBody>
      </p:sp>
    </p:spTree>
    <p:extLst>
      <p:ext uri="{BB962C8B-B14F-4D97-AF65-F5344CB8AC3E}">
        <p14:creationId xmlns:p14="http://schemas.microsoft.com/office/powerpoint/2010/main" val="63316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45" y="2349049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u="sng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3909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8" y="183824"/>
            <a:ext cx="8748073" cy="6561055"/>
          </a:xfrm>
        </p:spPr>
      </p:pic>
    </p:spTree>
    <p:extLst>
      <p:ext uri="{BB962C8B-B14F-4D97-AF65-F5344CB8AC3E}">
        <p14:creationId xmlns:p14="http://schemas.microsoft.com/office/powerpoint/2010/main" val="301782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8F335F-5161-417E-8681-5E85BDC2D0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8" y="274638"/>
            <a:ext cx="9290755" cy="6396545"/>
          </a:xfrm>
        </p:spPr>
      </p:pic>
    </p:spTree>
    <p:extLst>
      <p:ext uri="{BB962C8B-B14F-4D97-AF65-F5344CB8AC3E}">
        <p14:creationId xmlns:p14="http://schemas.microsoft.com/office/powerpoint/2010/main" val="72805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47AC8-1DD5-4F8E-BF86-F3624636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Бремя сахарного диабета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89ED5-18C6-4A3D-82AE-012CE5CF2C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 сегодняшний день – 4млн 966тыс больных СД в РФ! </a:t>
            </a:r>
          </a:p>
          <a:p>
            <a:r>
              <a:rPr lang="ru-RU" dirty="0"/>
              <a:t>537 миллионов взрослых в мире (20-79 лет) живут с диабетом – это каждый десятый. По прогнозам, к 2030 году это число вырастет до 643 миллионов, а к 2045 году - до 783 миллионов.</a:t>
            </a:r>
          </a:p>
        </p:txBody>
      </p:sp>
    </p:spTree>
    <p:extLst>
      <p:ext uri="{BB962C8B-B14F-4D97-AF65-F5344CB8AC3E}">
        <p14:creationId xmlns:p14="http://schemas.microsoft.com/office/powerpoint/2010/main" val="87473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C2D0D-CFCE-4AE4-88DF-E3D290C8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 развития СД2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2F3A3-7020-490F-B5DE-171564A523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17638"/>
            <a:ext cx="10363826" cy="4373561"/>
          </a:xfrm>
        </p:spPr>
        <p:txBody>
          <a:bodyPr/>
          <a:lstStyle/>
          <a:p>
            <a:r>
              <a:rPr lang="ru-RU" dirty="0"/>
              <a:t>Возраст старше 45лет</a:t>
            </a:r>
          </a:p>
          <a:p>
            <a:r>
              <a:rPr lang="ru-RU" dirty="0"/>
              <a:t>Избыточная масса тела и ожирение</a:t>
            </a:r>
          </a:p>
          <a:p>
            <a:r>
              <a:rPr lang="ru-RU" dirty="0"/>
              <a:t>Семейный анамнез</a:t>
            </a:r>
          </a:p>
          <a:p>
            <a:r>
              <a:rPr lang="ru-RU" dirty="0"/>
              <a:t>Привычно низкая </a:t>
            </a:r>
            <a:r>
              <a:rPr lang="ru-RU" dirty="0" err="1"/>
              <a:t>физ</a:t>
            </a:r>
            <a:r>
              <a:rPr lang="ru-RU" dirty="0"/>
              <a:t> активность</a:t>
            </a:r>
          </a:p>
          <a:p>
            <a:r>
              <a:rPr lang="ru-RU" dirty="0"/>
              <a:t>Выявленный ранее </a:t>
            </a:r>
            <a:r>
              <a:rPr lang="ru-RU" dirty="0" err="1"/>
              <a:t>предиабет</a:t>
            </a:r>
            <a:endParaRPr lang="ru-RU" dirty="0"/>
          </a:p>
          <a:p>
            <a:r>
              <a:rPr lang="ru-RU" dirty="0"/>
              <a:t>ГСД или рождение крупного плода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08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1C56-D508-43BC-9DEC-4DB12049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Скрининг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9E16C5E-CA65-485B-ABA4-99ADCD7BE5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2648918"/>
              </p:ext>
            </p:extLst>
          </p:nvPr>
        </p:nvGraphicFramePr>
        <p:xfrm>
          <a:off x="1219200" y="1962574"/>
          <a:ext cx="10363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1999164736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4024232574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466934270"/>
                    </a:ext>
                  </a:extLst>
                </a:gridCol>
              </a:tblGrid>
              <a:tr h="412292">
                <a:tc>
                  <a:txBody>
                    <a:bodyPr/>
                    <a:lstStyle/>
                    <a:p>
                      <a:r>
                        <a:rPr lang="ru-RU" dirty="0"/>
                        <a:t>Возраст начала скрининга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Группы, в которых проводится скрининг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Частота обследования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6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Любой взрослый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ИМТ более 25кг\м2 + 1 ФР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 норме – 1раз в 3года,</a:t>
                      </a:r>
                    </a:p>
                    <a:p>
                      <a:r>
                        <a:rPr lang="ru-RU" dirty="0"/>
                        <a:t>при </a:t>
                      </a:r>
                      <a:r>
                        <a:rPr lang="ru-RU" dirty="0" err="1"/>
                        <a:t>предиабете</a:t>
                      </a:r>
                      <a:r>
                        <a:rPr lang="ru-RU" dirty="0"/>
                        <a:t> -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Старше 45лет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нормальной массой тела в отсутствие факторов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 норме – 1раз в 3года,</a:t>
                      </a:r>
                    </a:p>
                    <a:p>
                      <a:r>
                        <a:rPr lang="ru-RU" dirty="0"/>
                        <a:t>при </a:t>
                      </a:r>
                      <a:r>
                        <a:rPr lang="ru-RU" dirty="0" err="1"/>
                        <a:t>предиабете</a:t>
                      </a:r>
                      <a:r>
                        <a:rPr lang="ru-RU" dirty="0"/>
                        <a:t> - ежегодно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5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7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Сахарный диабет…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/>
              <a:t>   Хроническое заболевание, основным проявлением которого является повышенный уровень сахара крови и развитие различных 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val="419013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53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b="1" u="sng" dirty="0"/>
              <a:t>В здоровом организме: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3" y="1366888"/>
            <a:ext cx="8135221" cy="5335570"/>
          </a:xfrm>
        </p:spPr>
      </p:pic>
    </p:spTree>
    <p:extLst>
      <p:ext uri="{BB962C8B-B14F-4D97-AF65-F5344CB8AC3E}">
        <p14:creationId xmlns:p14="http://schemas.microsoft.com/office/powerpoint/2010/main" val="2854545134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682</TotalTime>
  <Words>722</Words>
  <Application>Microsoft Office PowerPoint</Application>
  <PresentationFormat>Широкоэкранный</PresentationFormat>
  <Paragraphs>80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Angsana New</vt:lpstr>
      <vt:lpstr>Arial</vt:lpstr>
      <vt:lpstr>Calibri</vt:lpstr>
      <vt:lpstr>Wingdings</vt:lpstr>
      <vt:lpstr>La mente</vt:lpstr>
      <vt:lpstr>Presentation</vt:lpstr>
      <vt:lpstr>Сахарный диабет – пандемия 21 века. Самоконтроль. </vt:lpstr>
      <vt:lpstr>С 1991 г – провозглашен международной противодиабетической федерацией и ВОЗ</vt:lpstr>
      <vt:lpstr>Презентация PowerPoint</vt:lpstr>
      <vt:lpstr>Презентация PowerPoint</vt:lpstr>
      <vt:lpstr>Бремя сахарного диабета</vt:lpstr>
      <vt:lpstr>Факторы риска развития СД2 типа:</vt:lpstr>
      <vt:lpstr>Скрининг </vt:lpstr>
      <vt:lpstr>Сахарный диабет…</vt:lpstr>
      <vt:lpstr>В здоровом организме: </vt:lpstr>
      <vt:lpstr>При сахарном диабете</vt:lpstr>
      <vt:lpstr>Самоконтроль…</vt:lpstr>
      <vt:lpstr>Зачем нужен самоконтроль?</vt:lpstr>
      <vt:lpstr>   Только от самого человека зависит, будет он управлять сахарным диабетом, или диабет будет управлять им. Сложно ли это???</vt:lpstr>
      <vt:lpstr>Опасен не сам диабет, а длительное стойкое повышение сахара крови!</vt:lpstr>
      <vt:lpstr>Использование глюкометров!</vt:lpstr>
      <vt:lpstr>Презентация PowerPoint</vt:lpstr>
      <vt:lpstr>Основной расходный материал – тест-полоски, со специальными химическими элементами. </vt:lpstr>
      <vt:lpstr>На что следует обратить внимание при выборе глюкометра?</vt:lpstr>
      <vt:lpstr>Как часто нужно проводить самоконтроль?</vt:lpstr>
      <vt:lpstr>Учитываем различные обстоятельства! </vt:lpstr>
      <vt:lpstr>Презентация PowerPoint</vt:lpstr>
      <vt:lpstr>Самоконтроль - </vt:lpstr>
      <vt:lpstr>Презентация PowerPoint</vt:lpstr>
      <vt:lpstr>Диабет в лицах…</vt:lpstr>
      <vt:lpstr>Долголетие братьев с диабетом первого типа</vt:lpstr>
      <vt:lpstr>Медаль Джослина - за пятидесятилетнюю жизнь с диабетом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 – пандемия 21 века</dc:title>
  <dc:creator>msi-1</dc:creator>
  <cp:lastModifiedBy>User</cp:lastModifiedBy>
  <cp:revision>43</cp:revision>
  <dcterms:created xsi:type="dcterms:W3CDTF">2016-05-18T11:08:04Z</dcterms:created>
  <dcterms:modified xsi:type="dcterms:W3CDTF">2026-02-15T09:39:54Z</dcterms:modified>
</cp:coreProperties>
</file>