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  <p:sldMasterId id="2147483664" r:id="rId3"/>
  </p:sldMasterIdLst>
  <p:sldIdLst>
    <p:sldId id="259" r:id="rId4"/>
    <p:sldId id="262" r:id="rId5"/>
    <p:sldId id="265" r:id="rId6"/>
    <p:sldId id="268" r:id="rId7"/>
    <p:sldId id="271" r:id="rId8"/>
    <p:sldId id="274" r:id="rId9"/>
    <p:sldId id="277" r:id="rId10"/>
    <p:sldId id="280" r:id="rId11"/>
    <p:sldId id="283" r:id="rId12"/>
    <p:sldId id="289" r:id="rId13"/>
    <p:sldId id="292" r:id="rId14"/>
    <p:sldId id="295" r:id="rId15"/>
    <p:sldId id="298" r:id="rId16"/>
    <p:sldId id="310" r:id="rId17"/>
    <p:sldId id="319" r:id="rId18"/>
    <p:sldId id="331" r:id="rId19"/>
    <p:sldId id="340" r:id="rId20"/>
    <p:sldId id="349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8A9000-F7E3-4622-8C85-03337B79A4D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20C6E3-1822-4C8D-B9E8-3AE3E0ECDDE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9E7A56-F9DE-464A-AC38-4A1B7A026CD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589331-31A9-4E87-A179-2DF14FCC37F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027539-EBB6-47EF-9EFE-04E5122DCEE0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589331-31A9-4E87-A179-2DF14FCC37F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027539-EBB6-47EF-9EFE-04E5122DCEE0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221C9-58A4-41A5-92C9-86222C51A73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ECE1F2-B5B1-4FF2-A7AF-DD7AC2A7F84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68BEE6D-742C-4BD2-AFF2-CBA5B749995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51268F12-FA9E-4B5F-8586-F12706E52BA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88AB42AE-8EE9-4D5E-908A-9F3D5508774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0522671-FE02-477A-BF66-A0713D59118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1E0A0BE-44CE-4597-8E25-733C69C3872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3919524-FC34-4725-BDFF-91E1473B6A8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slideLayout" Target="../slideLayouts/slideLayout14.xml" /><Relationship Id="rId3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CFB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>
              <a:defRPr sz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589331-31A9-4E87-A179-2DF14FCC37F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>
              <a:defRPr sz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027539-EBB6-47EF-9EFE-04E5122DCEE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/>
  <p:timing/>
  <p:txStyles>
    <p:titleStyle>
      <a:lvl1pPr algn="l" defTabSz="914400">
        <a:lnSpc>
          <a:spcPct val="90000"/>
        </a:lnSpc>
        <a:spcBef>
          <a:spcPct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3.jpeg" /><Relationship Id="rId3" Type="http://schemas.openxmlformats.org/officeDocument/2006/relationships/image" Target="../media/image2.jpe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Relationship Id="rId6" Type="http://schemas.openxmlformats.org/officeDocument/2006/relationships/image" Target="../media/image26.jpeg" /><Relationship Id="rId7" Type="http://schemas.openxmlformats.org/officeDocument/2006/relationships/hyperlink" Target="https://t.me/lesoterapya" TargetMode="External" /><Relationship Id="rId8" Type="http://schemas.openxmlformats.org/officeDocument/2006/relationships/hyperlink" Target="https://vk.com/lesoterapya" TargetMode="Ex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jpeg" /><Relationship Id="rId3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jpeg" /><Relationship Id="rId3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jpeg" /><Relationship Id="rId3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3.jpeg" /><Relationship Id="rId3" Type="http://schemas.openxmlformats.org/officeDocument/2006/relationships/image" Target="../media/image9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8229600" y="6126480"/>
            <a:ext cx="755904" cy="2042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Жизнь</a:t>
            </a:r>
          </a:p>
        </p:txBody>
      </p:sp>
      <p:sp>
        <p:nvSpPr>
          <p:cNvPr id="4" name=""/>
          <p:cNvSpPr/>
          <p:nvPr/>
        </p:nvSpPr>
        <p:spPr>
          <a:xfrm>
            <a:off x="743712" y="2581656"/>
            <a:ext cx="6306312" cy="637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2310"/>
              </a:spcAft>
            </a:pPr>
            <a:r>
              <a:rPr lang="ru" sz="4500">
                <a:solidFill>
                  <a:srgbClr val="FFFFFF"/>
                </a:solidFill>
                <a:latin typeface="Impact"/>
              </a:rPr>
              <a:t>ПУТЕШЕСТВИЕ ДЛЯ СВОИХ</a:t>
            </a:r>
          </a:p>
        </p:txBody>
      </p:sp>
      <p:sp>
        <p:nvSpPr>
          <p:cNvPr id="5" name=""/>
          <p:cNvSpPr/>
          <p:nvPr/>
        </p:nvSpPr>
        <p:spPr>
          <a:xfrm>
            <a:off x="990600" y="3572256"/>
            <a:ext cx="5721096" cy="256032"/>
          </a:xfrm>
          <a:prstGeom prst="rect">
            <a:avLst/>
          </a:prstGeom>
          <a:solidFill>
            <a:srgbClr val="F9881E"/>
          </a:solidFill>
        </p:spPr>
        <p:txBody>
          <a:bodyPr wrap="none" lIns="0" tIns="0" rIns="0" bIns="0">
            <a:noAutofit/>
          </a:bodyPr>
          <a:lstStyle/>
          <a:p>
            <a:pPr indent="0">
              <a:spcBef>
                <a:spcPts val="2310"/>
              </a:spcBef>
            </a:pPr>
            <a:r>
              <a:rPr lang="ru" sz="1700" b="1">
                <a:solidFill>
                  <a:srgbClr val="FFFFFF"/>
                </a:solidFill>
                <a:latin typeface="Arial"/>
              </a:rPr>
              <a:t>Лесотерапия: природа, которая лечит душу и тело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856" y="487680"/>
            <a:ext cx="536448" cy="539496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676656" y="533400"/>
            <a:ext cx="10037064" cy="7345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2700">
                <a:latin typeface="Impact"/>
              </a:rPr>
              <a:t>ОТ ПЕРВЫХ ШАГОВ К БОЛЬШИМ ЦЕЛЯМ — РАЗВИТИЕ «ЛЕСОТЕРАПИИ»</a:t>
            </a:r>
          </a:p>
          <a:p>
            <a:pPr indent="0"/>
            <a:r>
              <a:rPr lang="ru" sz="1700" b="1">
                <a:latin typeface="Arial"/>
              </a:rPr>
              <a:t>Как проект стал реальностью и продолжил расти, помогая тысячам людей</a:t>
            </a:r>
          </a:p>
        </p:txBody>
      </p:sp>
      <p:sp>
        <p:nvSpPr>
          <p:cNvPr id="4" name=""/>
          <p:cNvSpPr/>
          <p:nvPr/>
        </p:nvSpPr>
        <p:spPr>
          <a:xfrm>
            <a:off x="783336" y="1673352"/>
            <a:ext cx="1283208" cy="207264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осень 2022</a:t>
            </a:r>
          </a:p>
        </p:txBody>
      </p:sp>
      <p:sp>
        <p:nvSpPr>
          <p:cNvPr id="5" name=""/>
          <p:cNvSpPr/>
          <p:nvPr/>
        </p:nvSpPr>
        <p:spPr>
          <a:xfrm>
            <a:off x="2825496" y="1664208"/>
            <a:ext cx="1685544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Идея создания</a:t>
            </a:r>
          </a:p>
        </p:txBody>
      </p:sp>
      <p:sp>
        <p:nvSpPr>
          <p:cNvPr id="6" name=""/>
          <p:cNvSpPr/>
          <p:nvPr/>
        </p:nvSpPr>
        <p:spPr>
          <a:xfrm>
            <a:off x="6153912" y="1584960"/>
            <a:ext cx="4547616" cy="4023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</a:t>
            </a:r>
            <a:r>
              <a:rPr lang="ru" sz="1400">
                <a:latin typeface="Arial"/>
              </a:rPr>
              <a:t>Основатель проекта Лина Тотрова решила создать станцию реабилитации для маломобильных людей</a:t>
            </a:r>
          </a:p>
        </p:txBody>
      </p:sp>
      <p:sp>
        <p:nvSpPr>
          <p:cNvPr id="7" name=""/>
          <p:cNvSpPr/>
          <p:nvPr/>
        </p:nvSpPr>
        <p:spPr>
          <a:xfrm>
            <a:off x="783336" y="2423160"/>
            <a:ext cx="1399032" cy="259080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январь 2023</a:t>
            </a:r>
          </a:p>
        </p:txBody>
      </p:sp>
      <p:sp>
        <p:nvSpPr>
          <p:cNvPr id="8" name=""/>
          <p:cNvSpPr/>
          <p:nvPr/>
        </p:nvSpPr>
        <p:spPr>
          <a:xfrm>
            <a:off x="2825496" y="2410968"/>
            <a:ext cx="2063496" cy="2590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Проектная работа</a:t>
            </a:r>
          </a:p>
        </p:txBody>
      </p:sp>
      <p:sp>
        <p:nvSpPr>
          <p:cNvPr id="9" name=""/>
          <p:cNvSpPr/>
          <p:nvPr/>
        </p:nvSpPr>
        <p:spPr>
          <a:xfrm>
            <a:off x="6153912" y="2240280"/>
            <a:ext cx="5129784" cy="594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3200" indent="-2032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</a:t>
            </a:r>
            <a:r>
              <a:rPr lang="ru" sz="1400">
                <a:latin typeface="Arial"/>
              </a:rPr>
              <a:t>Студенты Северо-Кавказского горно-металлургического института разработали проект «Станция реабилитации „Лесотерапия“ для каждого»</a:t>
            </a:r>
          </a:p>
        </p:txBody>
      </p:sp>
      <p:sp>
        <p:nvSpPr>
          <p:cNvPr id="10" name=""/>
          <p:cNvSpPr/>
          <p:nvPr/>
        </p:nvSpPr>
        <p:spPr>
          <a:xfrm>
            <a:off x="777240" y="3371088"/>
            <a:ext cx="1143000" cy="207264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лето 2023</a:t>
            </a:r>
          </a:p>
        </p:txBody>
      </p:sp>
      <p:sp>
        <p:nvSpPr>
          <p:cNvPr id="11" name=""/>
          <p:cNvSpPr/>
          <p:nvPr/>
        </p:nvSpPr>
        <p:spPr>
          <a:xfrm>
            <a:off x="2825496" y="3361944"/>
            <a:ext cx="2551176" cy="256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Получение поддержки</a:t>
            </a:r>
          </a:p>
        </p:txBody>
      </p:sp>
      <p:sp>
        <p:nvSpPr>
          <p:cNvPr id="12" name=""/>
          <p:cNvSpPr/>
          <p:nvPr/>
        </p:nvSpPr>
        <p:spPr>
          <a:xfrm>
            <a:off x="6327648" y="3069336"/>
            <a:ext cx="5196840" cy="835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12"/>
              </a:lnSpc>
            </a:pPr>
            <a:r>
              <a:rPr lang="ru" sz="1400">
                <a:latin typeface="Arial"/>
              </a:rPr>
              <a:t>Поддержка председателя комитета по социальной политике и здравоохранению Парламента РСО-Алания Л. Ревазовой</a:t>
            </a:r>
          </a:p>
          <a:p>
            <a:pPr marR="927100" indent="0">
              <a:lnSpc>
                <a:spcPts val="1512"/>
              </a:lnSpc>
            </a:pPr>
            <a:r>
              <a:rPr lang="ru" sz="1400">
                <a:latin typeface="Arial"/>
              </a:rPr>
              <a:t>Одобрение главного архитектора г. Владикавказа А. Караева и Главы города А. Пациорина</a:t>
            </a:r>
          </a:p>
        </p:txBody>
      </p:sp>
      <p:sp>
        <p:nvSpPr>
          <p:cNvPr id="13" name=""/>
          <p:cNvSpPr/>
          <p:nvPr/>
        </p:nvSpPr>
        <p:spPr>
          <a:xfrm>
            <a:off x="780288" y="4245864"/>
            <a:ext cx="1536192" cy="259080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декабрь 2023</a:t>
            </a:r>
          </a:p>
        </p:txBody>
      </p:sp>
      <p:sp>
        <p:nvSpPr>
          <p:cNvPr id="14" name=""/>
          <p:cNvSpPr/>
          <p:nvPr/>
        </p:nvSpPr>
        <p:spPr>
          <a:xfrm>
            <a:off x="2816352" y="4230624"/>
            <a:ext cx="2959608" cy="2621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Открытие первой станции</a:t>
            </a:r>
          </a:p>
        </p:txBody>
      </p:sp>
      <p:sp>
        <p:nvSpPr>
          <p:cNvPr id="15" name=""/>
          <p:cNvSpPr/>
          <p:nvPr/>
        </p:nvSpPr>
        <p:spPr>
          <a:xfrm>
            <a:off x="6327648" y="4157472"/>
            <a:ext cx="4437888" cy="4023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512"/>
              </a:lnSpc>
            </a:pPr>
            <a:r>
              <a:rPr lang="ru" sz="1400">
                <a:latin typeface="Arial"/>
              </a:rPr>
              <a:t>В Дендрарий парке Владикавказа открылась первая станция «Лесотерапия для каждого»</a:t>
            </a:r>
          </a:p>
        </p:txBody>
      </p:sp>
      <p:sp>
        <p:nvSpPr>
          <p:cNvPr id="16" name=""/>
          <p:cNvSpPr/>
          <p:nvPr/>
        </p:nvSpPr>
        <p:spPr>
          <a:xfrm>
            <a:off x="783336" y="5020056"/>
            <a:ext cx="1286256" cy="207264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осень 2024</a:t>
            </a:r>
          </a:p>
        </p:txBody>
      </p:sp>
      <p:sp>
        <p:nvSpPr>
          <p:cNvPr id="17" name=""/>
          <p:cNvSpPr/>
          <p:nvPr/>
        </p:nvSpPr>
        <p:spPr>
          <a:xfrm>
            <a:off x="2825496" y="5007864"/>
            <a:ext cx="2112264" cy="2590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Масштабирование</a:t>
            </a:r>
          </a:p>
        </p:txBody>
      </p:sp>
      <p:sp>
        <p:nvSpPr>
          <p:cNvPr id="18" name=""/>
          <p:cNvSpPr/>
          <p:nvPr/>
        </p:nvSpPr>
        <p:spPr>
          <a:xfrm>
            <a:off x="6327648" y="4812792"/>
            <a:ext cx="4788408" cy="643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1400">
                <a:latin typeface="Arial"/>
              </a:rPr>
              <a:t>Открытие второй станции в г. Моздоке в Парке Победы</a:t>
            </a:r>
          </a:p>
          <a:p>
            <a:pPr indent="0">
              <a:lnSpc>
                <a:spcPts val="1512"/>
              </a:lnSpc>
            </a:pPr>
            <a:r>
              <a:rPr lang="ru" sz="1400">
                <a:latin typeface="Arial"/>
              </a:rPr>
              <a:t>Проведение мероприятий для маломобильных граждан, включая ветеранов и участников СВО</a:t>
            </a:r>
          </a:p>
        </p:txBody>
      </p:sp>
      <p:sp>
        <p:nvSpPr>
          <p:cNvPr id="19" name=""/>
          <p:cNvSpPr/>
          <p:nvPr/>
        </p:nvSpPr>
        <p:spPr>
          <a:xfrm>
            <a:off x="780288" y="5919216"/>
            <a:ext cx="1545336" cy="259080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декабрь 2024</a:t>
            </a:r>
          </a:p>
        </p:txBody>
      </p:sp>
      <p:sp>
        <p:nvSpPr>
          <p:cNvPr id="20" name=""/>
          <p:cNvSpPr/>
          <p:nvPr/>
        </p:nvSpPr>
        <p:spPr>
          <a:xfrm>
            <a:off x="2825496" y="5910072"/>
            <a:ext cx="2148840" cy="256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Планы на развитие</a:t>
            </a:r>
          </a:p>
        </p:txBody>
      </p:sp>
      <p:sp>
        <p:nvSpPr>
          <p:cNvPr id="21" name=""/>
          <p:cNvSpPr/>
          <p:nvPr/>
        </p:nvSpPr>
        <p:spPr>
          <a:xfrm>
            <a:off x="6153912" y="5687568"/>
            <a:ext cx="5404104" cy="691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Участие во Всероссийском конкурсе гражданских инициатив</a:t>
            </a:r>
          </a:p>
          <a:p>
            <a:pPr indent="0" algn="just">
              <a:lnSpc>
                <a:spcPts val="1896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Участие в конкурсе Фонда президентских грантов</a:t>
            </a:r>
          </a:p>
          <a:p>
            <a:pPr indent="0" algn="just">
              <a:lnSpc>
                <a:spcPts val="1896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Открытие станций за пределами республики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856" y="487680"/>
            <a:ext cx="536448" cy="53949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584" y="1609344"/>
            <a:ext cx="1097280" cy="469392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816" y="1609344"/>
            <a:ext cx="822960" cy="469392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904" y="4541520"/>
            <a:ext cx="4709160" cy="1813560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676656" y="478536"/>
            <a:ext cx="7857744" cy="941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888"/>
              </a:lnSpc>
            </a:pPr>
            <a:r>
              <a:rPr lang="ru" sz="2700">
                <a:latin typeface="Impact"/>
              </a:rPr>
              <a:t>ОТ одной СТАНЦИИ к ВСЕРОССИЙСКОМУ ПРОЕКТУ: СОЦИАЛЬНЫЙ ЭФФЕКТ И МАСШТАБИРОВАНИЕ ПРОЕКТА</a:t>
            </a:r>
          </a:p>
        </p:txBody>
      </p:sp>
      <p:sp>
        <p:nvSpPr>
          <p:cNvPr id="7" name=""/>
          <p:cNvSpPr/>
          <p:nvPr/>
        </p:nvSpPr>
        <p:spPr>
          <a:xfrm>
            <a:off x="804672" y="1670304"/>
            <a:ext cx="2871216" cy="329184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100" b="1">
                <a:latin typeface="Arial"/>
              </a:rPr>
              <a:t>Социальный эффект</a:t>
            </a:r>
          </a:p>
        </p:txBody>
      </p:sp>
      <p:sp>
        <p:nvSpPr>
          <p:cNvPr id="8" name=""/>
          <p:cNvSpPr/>
          <p:nvPr/>
        </p:nvSpPr>
        <p:spPr>
          <a:xfrm>
            <a:off x="6589776" y="1670304"/>
            <a:ext cx="3718560" cy="335280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100" b="1">
                <a:latin typeface="Arial"/>
              </a:rPr>
              <a:t>Масштабирование проекта</a:t>
            </a:r>
          </a:p>
        </p:txBody>
      </p:sp>
      <p:sp>
        <p:nvSpPr>
          <p:cNvPr id="9" name=""/>
          <p:cNvSpPr/>
          <p:nvPr/>
        </p:nvSpPr>
        <p:spPr>
          <a:xfrm>
            <a:off x="679704" y="2359152"/>
            <a:ext cx="4824984" cy="40142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8600" indent="0" algn="just">
              <a:spcAft>
                <a:spcPts val="420"/>
              </a:spcAft>
            </a:pPr>
            <a:r>
              <a:rPr lang="ru" sz="1700" b="1">
                <a:latin typeface="Arial"/>
              </a:rPr>
              <a:t>Помощь маломобильным гражданам</a:t>
            </a:r>
          </a:p>
          <a:p>
            <a:pPr marL="228600" indent="0" algn="just">
              <a:spcAft>
                <a:spcPts val="21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Более 500 участников, которые почувствовали</a:t>
            </a:r>
          </a:p>
          <a:p>
            <a:pPr marL="419100" indent="-419100">
              <a:spcAft>
                <a:spcPts val="126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| </a:t>
            </a:r>
            <a:r>
              <a:rPr lang="ru" sz="1400">
                <a:latin typeface="Arial"/>
              </a:rPr>
              <a:t>положительный эффект проекта</a:t>
            </a:r>
          </a:p>
          <a:p>
            <a:pPr marL="228600" indent="0" algn="just">
              <a:spcAft>
                <a:spcPts val="420"/>
              </a:spcAft>
            </a:pPr>
            <a:r>
              <a:rPr lang="ru" sz="1700" b="1">
                <a:latin typeface="Arial"/>
              </a:rPr>
              <a:t>Экологические инициативы</a:t>
            </a:r>
          </a:p>
          <a:p>
            <a:pPr marL="419100" indent="-190500">
              <a:lnSpc>
                <a:spcPts val="1512"/>
              </a:lnSpc>
              <a:spcAft>
                <a:spcPts val="126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Организация и участие в экологических марафонах и акциях («Сад памяти», «Чистый лес» и др.</a:t>
            </a:r>
          </a:p>
          <a:p>
            <a:pPr marL="419100" indent="-419100">
              <a:spcAft>
                <a:spcPts val="420"/>
              </a:spcAft>
            </a:pPr>
            <a:r>
              <a:rPr lang="ru" sz="1700" b="1">
                <a:latin typeface="Arial"/>
              </a:rPr>
              <a:t>| Поддержка ветеранов и участников СВО</a:t>
            </a:r>
          </a:p>
          <a:p>
            <a:pPr marL="419100" indent="-419100">
              <a:lnSpc>
                <a:spcPts val="1512"/>
              </a:lnSpc>
              <a:spcAft>
                <a:spcPts val="21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I • </a:t>
            </a:r>
            <a:r>
              <a:rPr lang="ru" sz="1400">
                <a:latin typeface="Arial"/>
              </a:rPr>
              <a:t>Договор с Министерством Обороны РФ и Фондом «Защитники Отечества»</a:t>
            </a:r>
          </a:p>
          <a:p>
            <a:pPr marL="419100" indent="-419100">
              <a:lnSpc>
                <a:spcPts val="1488"/>
              </a:lnSpc>
              <a:spcAft>
                <a:spcPts val="126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I • </a:t>
            </a:r>
            <a:r>
              <a:rPr lang="ru" sz="1400">
                <a:latin typeface="Arial"/>
              </a:rPr>
              <a:t>Транспортировка раненых и тематические экскурсии для ветеранов-ампутантов</a:t>
            </a:r>
          </a:p>
          <a:p>
            <a:pPr marL="419100" indent="-419100">
              <a:spcAft>
                <a:spcPts val="420"/>
              </a:spcAft>
            </a:pPr>
            <a:r>
              <a:rPr lang="ru" sz="1700" b="1">
                <a:solidFill>
                  <a:srgbClr val="F9891F"/>
                </a:solidFill>
                <a:latin typeface="Arial"/>
              </a:rPr>
              <a:t>| </a:t>
            </a:r>
            <a:r>
              <a:rPr lang="ru" sz="1700" b="1">
                <a:latin typeface="Arial"/>
              </a:rPr>
              <a:t>Признание на государственном уровне</a:t>
            </a:r>
          </a:p>
          <a:p>
            <a:pPr marL="419100" indent="-1905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Волонтеры станции и курсанты СкСВУ стали лауреатами премии «Горячее Сердце» и вошли в почетную книгу г. Владикавказа в 2024 году</a:t>
            </a:r>
          </a:p>
        </p:txBody>
      </p:sp>
      <p:sp>
        <p:nvSpPr>
          <p:cNvPr id="10" name=""/>
          <p:cNvSpPr/>
          <p:nvPr/>
        </p:nvSpPr>
        <p:spPr>
          <a:xfrm>
            <a:off x="6446520" y="2356104"/>
            <a:ext cx="4608576" cy="1981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77800" indent="0">
              <a:spcAft>
                <a:spcPts val="420"/>
              </a:spcAft>
            </a:pPr>
            <a:r>
              <a:rPr lang="ru" sz="1700" b="1">
                <a:latin typeface="Arial"/>
              </a:rPr>
              <a:t>Открытие второй станции</a:t>
            </a:r>
          </a:p>
          <a:p>
            <a:pPr marL="368300" indent="-368300"/>
            <a:r>
              <a:rPr lang="ru" sz="1400">
                <a:solidFill>
                  <a:srgbClr val="F9891F"/>
                </a:solidFill>
                <a:latin typeface="Arial"/>
              </a:rPr>
              <a:t>I • </a:t>
            </a:r>
            <a:r>
              <a:rPr lang="ru" sz="1400">
                <a:latin typeface="Arial"/>
              </a:rPr>
              <a:t>Реализация в Парке Победы г. Моздок</a:t>
            </a:r>
          </a:p>
          <a:p>
            <a:pPr marL="127000" indent="0" algn="ctr">
              <a:spcAft>
                <a:spcPts val="840"/>
              </a:spcAft>
            </a:pPr>
            <a:r>
              <a:rPr lang="ru" sz="1400">
                <a:latin typeface="Arial"/>
              </a:rPr>
              <a:t>(на стадии согласования с администрацией)</a:t>
            </a:r>
          </a:p>
          <a:p>
            <a:pPr marL="368300" indent="-368300">
              <a:spcAft>
                <a:spcPts val="420"/>
              </a:spcAft>
            </a:pPr>
            <a:r>
              <a:rPr lang="ru" sz="1700" b="1">
                <a:solidFill>
                  <a:srgbClr val="F9891F"/>
                </a:solidFill>
                <a:latin typeface="Arial"/>
              </a:rPr>
              <a:t>| </a:t>
            </a:r>
            <a:r>
              <a:rPr lang="ru" sz="1700" b="1">
                <a:latin typeface="Arial"/>
              </a:rPr>
              <a:t>Национальный масштаб</a:t>
            </a:r>
          </a:p>
          <a:p>
            <a:pPr marL="368300" indent="-3683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I • </a:t>
            </a:r>
            <a:r>
              <a:rPr lang="ru" sz="1400">
                <a:latin typeface="Arial"/>
              </a:rPr>
              <a:t>Масштабирование проекта на федеральном уровне: создание сети станций для помощи маломобильным гражданам во всех федеральных округах России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856" y="487680"/>
            <a:ext cx="536448" cy="53949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" y="2926080"/>
            <a:ext cx="3304032" cy="1938528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936" y="2926080"/>
            <a:ext cx="3304032" cy="1938528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976" y="1234440"/>
            <a:ext cx="3307080" cy="3630168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667512" y="563880"/>
            <a:ext cx="5858256" cy="3962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3360"/>
              </a:spcAft>
            </a:pPr>
            <a:r>
              <a:rPr lang="ru" sz="2700">
                <a:latin typeface="Impact"/>
              </a:rPr>
              <a:t>«ЛЕСОТЕРАПИЯ» В МЕДИАПРОСТРАНСТВЕ</a:t>
            </a:r>
          </a:p>
        </p:txBody>
      </p:sp>
      <p:sp>
        <p:nvSpPr>
          <p:cNvPr id="7" name=""/>
          <p:cNvSpPr/>
          <p:nvPr/>
        </p:nvSpPr>
        <p:spPr>
          <a:xfrm>
            <a:off x="871728" y="1395984"/>
            <a:ext cx="2795016" cy="1267968"/>
          </a:xfrm>
          <a:prstGeom prst="rect">
            <a:avLst/>
          </a:prstGeom>
          <a:solidFill>
            <a:srgbClr val="F9881D"/>
          </a:solidFill>
        </p:spPr>
        <p:txBody>
          <a:bodyPr lIns="0" tIns="0" rIns="0" bIns="0">
            <a:noAutofit/>
          </a:bodyPr>
          <a:lstStyle/>
          <a:p>
            <a:pPr indent="0">
              <a:spcBef>
                <a:spcPts val="3360"/>
              </a:spcBef>
              <a:spcAft>
                <a:spcPts val="1260"/>
              </a:spcAft>
            </a:pPr>
            <a:r>
              <a:rPr lang="ru" sz="1700" b="1">
                <a:latin typeface="Arial"/>
              </a:rPr>
              <a:t>2022 год</a:t>
            </a:r>
          </a:p>
          <a:p>
            <a:pPr indent="0">
              <a:spcAft>
                <a:spcPts val="630"/>
              </a:spcAft>
            </a:pPr>
            <a:r>
              <a:rPr lang="ru" sz="1700" b="1">
                <a:latin typeface="Arial"/>
              </a:rPr>
              <a:t>Первые шаги</a:t>
            </a:r>
          </a:p>
          <a:p>
            <a:pPr indent="0">
              <a:lnSpc>
                <a:spcPts val="1536"/>
              </a:lnSpc>
            </a:pPr>
            <a:r>
              <a:rPr lang="ru" sz="1400">
                <a:latin typeface="Arial"/>
              </a:rPr>
              <a:t>Первые интервью, в которых мы рассказали о миссии проекта</a:t>
            </a:r>
          </a:p>
        </p:txBody>
      </p:sp>
      <p:sp>
        <p:nvSpPr>
          <p:cNvPr id="8" name=""/>
          <p:cNvSpPr/>
          <p:nvPr/>
        </p:nvSpPr>
        <p:spPr>
          <a:xfrm>
            <a:off x="4617720" y="1395984"/>
            <a:ext cx="2846832" cy="1463040"/>
          </a:xfrm>
          <a:prstGeom prst="rect">
            <a:avLst/>
          </a:prstGeom>
          <a:solidFill>
            <a:srgbClr val="F9881D"/>
          </a:solidFill>
        </p:spPr>
        <p:txBody>
          <a:bodyPr lIns="0" tIns="0" rIns="0" bIns="0">
            <a:noAutofit/>
          </a:bodyPr>
          <a:lstStyle/>
          <a:p>
            <a:pPr marR="1320800" indent="0">
              <a:lnSpc>
                <a:spcPts val="3480"/>
              </a:lnSpc>
            </a:pPr>
            <a:r>
              <a:rPr lang="ru" sz="1700" b="1">
                <a:latin typeface="Arial"/>
              </a:rPr>
              <a:t>2023 год Рост доверия</a:t>
            </a:r>
          </a:p>
          <a:p>
            <a:pPr indent="0">
              <a:lnSpc>
                <a:spcPts val="1512"/>
              </a:lnSpc>
            </a:pPr>
            <a:r>
              <a:rPr lang="ru" sz="1400">
                <a:latin typeface="Arial"/>
              </a:rPr>
              <a:t>Каждая статья привлекала новых сторонников. Мы представляли первые результаты</a:t>
            </a:r>
          </a:p>
        </p:txBody>
      </p:sp>
      <p:sp>
        <p:nvSpPr>
          <p:cNvPr id="9" name=""/>
          <p:cNvSpPr/>
          <p:nvPr/>
        </p:nvSpPr>
        <p:spPr>
          <a:xfrm>
            <a:off x="8345424" y="1944624"/>
            <a:ext cx="2962656" cy="908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>
                <a:latin typeface="Arial"/>
              </a:rPr>
              <a:t>Региональный успех</a:t>
            </a:r>
          </a:p>
          <a:p>
            <a:pPr indent="0">
              <a:lnSpc>
                <a:spcPts val="1512"/>
              </a:lnSpc>
            </a:pPr>
            <a:r>
              <a:rPr lang="ru" sz="1400">
                <a:latin typeface="Arial"/>
              </a:rPr>
              <a:t>Мы активно освещали результаты работы станции и реализации проектов-спутников</a:t>
            </a:r>
          </a:p>
        </p:txBody>
      </p:sp>
      <p:sp>
        <p:nvSpPr>
          <p:cNvPr id="10" name=""/>
          <p:cNvSpPr/>
          <p:nvPr/>
        </p:nvSpPr>
        <p:spPr>
          <a:xfrm>
            <a:off x="8378952" y="1399032"/>
            <a:ext cx="1405128" cy="435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2024 год</a:t>
            </a:r>
          </a:p>
        </p:txBody>
      </p:sp>
      <p:sp>
        <p:nvSpPr>
          <p:cNvPr id="11" name=""/>
          <p:cNvSpPr/>
          <p:nvPr/>
        </p:nvSpPr>
        <p:spPr>
          <a:xfrm>
            <a:off x="835152" y="5209032"/>
            <a:ext cx="3029712" cy="10485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2800" b="1">
                <a:solidFill>
                  <a:srgbClr val="F9891F"/>
                </a:solidFill>
                <a:latin typeface="Arial"/>
              </a:rPr>
              <a:t>9</a:t>
            </a:r>
            <a:r>
              <a:rPr lang="ru" sz="2100">
                <a:solidFill>
                  <a:srgbClr val="F9891F"/>
                </a:solidFill>
                <a:latin typeface="Lucida Sans Unicode"/>
              </a:rPr>
              <a:t> </a:t>
            </a:r>
            <a:r>
              <a:rPr lang="ru" sz="1400">
                <a:latin typeface="Arial"/>
              </a:rPr>
              <a:t>публикаций</a:t>
            </a:r>
          </a:p>
          <a:p>
            <a:pPr indent="0">
              <a:lnSpc>
                <a:spcPts val="1680"/>
              </a:lnSpc>
            </a:pPr>
            <a:r>
              <a:rPr lang="ru" sz="1400">
                <a:latin typeface="Arial"/>
              </a:rPr>
              <a:t>В государственных СМИ и социальныхсетях лидеров мнений Северной Осетии - Алании</a:t>
            </a:r>
          </a:p>
        </p:txBody>
      </p:sp>
      <p:sp>
        <p:nvSpPr>
          <p:cNvPr id="12" name=""/>
          <p:cNvSpPr/>
          <p:nvPr/>
        </p:nvSpPr>
        <p:spPr>
          <a:xfrm>
            <a:off x="4587240" y="5318760"/>
            <a:ext cx="3020568" cy="938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2800" b="1">
                <a:solidFill>
                  <a:srgbClr val="F9891F"/>
                </a:solidFill>
                <a:latin typeface="Arial"/>
              </a:rPr>
              <a:t>12</a:t>
            </a:r>
            <a:r>
              <a:rPr lang="ru" sz="2100">
                <a:solidFill>
                  <a:srgbClr val="F9891F"/>
                </a:solidFill>
                <a:latin typeface="Lucida Sans Unicode"/>
              </a:rPr>
              <a:t> </a:t>
            </a:r>
            <a:r>
              <a:rPr lang="ru" sz="1400">
                <a:latin typeface="Arial"/>
              </a:rPr>
              <a:t>публикаций</a:t>
            </a:r>
          </a:p>
          <a:p>
            <a:pPr indent="0">
              <a:lnSpc>
                <a:spcPts val="1680"/>
              </a:lnSpc>
            </a:pPr>
            <a:r>
              <a:rPr lang="ru" sz="1400">
                <a:latin typeface="Arial"/>
              </a:rPr>
              <a:t>В государственных СМИ и социальныхсетях лидеров мнений Северной Осетии - Алании</a:t>
            </a:r>
          </a:p>
        </p:txBody>
      </p:sp>
      <p:sp>
        <p:nvSpPr>
          <p:cNvPr id="13" name=""/>
          <p:cNvSpPr/>
          <p:nvPr/>
        </p:nvSpPr>
        <p:spPr>
          <a:xfrm>
            <a:off x="8330184" y="5318760"/>
            <a:ext cx="3017520" cy="938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 i="1" spc="200">
                <a:solidFill>
                  <a:srgbClr val="F9891F"/>
                </a:solidFill>
                <a:latin typeface="Arial"/>
              </a:rPr>
              <a:t>36</a:t>
            </a:r>
            <a:r>
              <a:rPr lang="ru" sz="1400">
                <a:solidFill>
                  <a:srgbClr val="F9891F"/>
                </a:solidFill>
                <a:latin typeface="Arial"/>
              </a:rPr>
              <a:t> </a:t>
            </a:r>
            <a:r>
              <a:rPr lang="ru" sz="1400">
                <a:latin typeface="Arial"/>
              </a:rPr>
              <a:t>публикаций</a:t>
            </a:r>
          </a:p>
          <a:p>
            <a:pPr indent="0">
              <a:lnSpc>
                <a:spcPts val="1680"/>
              </a:lnSpc>
            </a:pPr>
            <a:r>
              <a:rPr lang="ru" sz="1400">
                <a:latin typeface="Arial"/>
              </a:rPr>
              <a:t>В государственных СМИ и социальныхсетяхлидеров мнений Северной Осетии - Алании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6096"/>
            <a:ext cx="3672840" cy="122224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856" y="487680"/>
            <a:ext cx="536448" cy="539496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008" y="1216152"/>
            <a:ext cx="1908048" cy="240182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440" y="3505200"/>
            <a:ext cx="2167128" cy="2551176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6920" y="4785360"/>
            <a:ext cx="1892808" cy="2072640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679704" y="1588008"/>
            <a:ext cx="8622792" cy="4053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700">
                <a:latin typeface="Impact"/>
              </a:rPr>
              <a:t>ВМЕСТЕ МЫ СОЗДАЕМ АКТИВНОСТЬ, ДОСТУПНУЮ КАЖДОМУ</a:t>
            </a:r>
          </a:p>
        </p:txBody>
      </p:sp>
      <p:sp>
        <p:nvSpPr>
          <p:cNvPr id="8" name=""/>
          <p:cNvSpPr/>
          <p:nvPr/>
        </p:nvSpPr>
        <p:spPr>
          <a:xfrm>
            <a:off x="670560" y="3547872"/>
            <a:ext cx="5327904" cy="256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Ваша поддержка поможет нам сделать больше</a:t>
            </a:r>
          </a:p>
        </p:txBody>
      </p:sp>
      <p:sp>
        <p:nvSpPr>
          <p:cNvPr id="9" name=""/>
          <p:cNvSpPr/>
          <p:nvPr/>
        </p:nvSpPr>
        <p:spPr>
          <a:xfrm>
            <a:off x="1499616" y="4005072"/>
            <a:ext cx="548640" cy="5242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139700" indent="0"/>
            <a:r>
              <a:rPr lang="ru" sz="2600" spc="-350">
                <a:latin typeface="Arial"/>
                <a:hlinkClick r:id="rId7"/>
              </a:rPr>
              <a:t>•0</a:t>
            </a:r>
          </a:p>
        </p:txBody>
      </p:sp>
      <p:sp>
        <p:nvSpPr>
          <p:cNvPr id="10" name=""/>
          <p:cNvSpPr/>
          <p:nvPr/>
        </p:nvSpPr>
        <p:spPr>
          <a:xfrm>
            <a:off x="2334768" y="4120896"/>
            <a:ext cx="2828544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700" b="1">
                <a:latin typeface="Arial"/>
                <a:hlinkClick r:id="rId7"/>
              </a:rPr>
              <a:t>https://t.me/lesoterapya</a:t>
            </a:r>
          </a:p>
        </p:txBody>
      </p:sp>
      <p:sp>
        <p:nvSpPr>
          <p:cNvPr id="11" name=""/>
          <p:cNvSpPr/>
          <p:nvPr/>
        </p:nvSpPr>
        <p:spPr>
          <a:xfrm>
            <a:off x="2334768" y="4974336"/>
            <a:ext cx="3102864" cy="2926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700" b="1">
                <a:latin typeface="Arial"/>
                <a:hlinkClick r:id="rId8"/>
              </a:rPr>
              <a:t>https://vk.com/lesoterapya</a:t>
            </a:r>
          </a:p>
        </p:txBody>
      </p:sp>
      <p:sp>
        <p:nvSpPr>
          <p:cNvPr id="12" name=""/>
          <p:cNvSpPr/>
          <p:nvPr/>
        </p:nvSpPr>
        <p:spPr>
          <a:xfrm>
            <a:off x="771144" y="2346960"/>
            <a:ext cx="8424672" cy="259080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«Лесотерапия» — не просто проект. Это движение, которое меняет жизни.</a:t>
            </a:r>
          </a:p>
        </p:txBody>
      </p:sp>
      <p:sp>
        <p:nvSpPr>
          <p:cNvPr id="13" name=""/>
          <p:cNvSpPr/>
          <p:nvPr/>
        </p:nvSpPr>
        <p:spPr>
          <a:xfrm>
            <a:off x="1048512" y="5394960"/>
            <a:ext cx="70104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750" cap="small">
                <a:solidFill>
                  <a:srgbClr val="F9891F"/>
                </a:solidFill>
                <a:latin typeface="Microsoft Sans Serif"/>
              </a:rPr>
              <a:t>j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718284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ПРИРОДА ЭНЕРГИЯ ЖИЗНИ</a:t>
            </a:r>
            <a:endParaRPr/>
          </a:p>
        </p:txBody>
      </p:sp>
      <p:sp>
        <p:nvSpPr>
          <p:cNvPr id="113703657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13889197" nam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74457" y="1825624"/>
            <a:ext cx="4808166" cy="4351337"/>
          </a:xfrm>
          <a:prstGeom prst="rect">
            <a:avLst/>
          </a:prstGeom>
        </p:spPr>
      </p:pic>
      <p:pic>
        <p:nvPicPr>
          <p:cNvPr id="923678803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44574" y="1856581"/>
            <a:ext cx="5472724" cy="428942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701831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Открытие первой станции ЛЕСОТЕРАПИЯ ДЛЯ КАЖДОГО</a:t>
            </a:r>
            <a:endParaRPr/>
          </a:p>
        </p:txBody>
      </p:sp>
      <p:pic>
        <p:nvPicPr>
          <p:cNvPr id="5090265" name="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7496" y="1825624"/>
            <a:ext cx="5331403" cy="4351338"/>
          </a:xfrm>
          <a:prstGeom prst="rect">
            <a:avLst/>
          </a:prstGeom>
        </p:spPr>
      </p:pic>
      <p:pic>
        <p:nvPicPr>
          <p:cNvPr id="277694428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43674" y="1825624"/>
            <a:ext cx="4287224" cy="435133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1081806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Волонтерский отряд СУВОРОВЦЕВ - </a:t>
            </a:r>
            <a:br>
              <a:rPr/>
            </a:br>
            <a:r>
              <a:rPr/>
              <a:t>«СВОИХ НЕ БРОСАЕМ»</a:t>
            </a:r>
            <a:endParaRPr/>
          </a:p>
        </p:txBody>
      </p:sp>
      <p:pic>
        <p:nvPicPr>
          <p:cNvPr id="1737835553" name="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1574" y="1758949"/>
            <a:ext cx="5153024" cy="4351338"/>
          </a:xfrm>
          <a:prstGeom prst="rect">
            <a:avLst/>
          </a:prstGeom>
        </p:spPr>
      </p:pic>
      <p:pic>
        <p:nvPicPr>
          <p:cNvPr id="2059990471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44674" y="1758949"/>
            <a:ext cx="4495799" cy="435133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93217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ЛЕСОТЕРАПИЯ ДЛЯ СВОих</a:t>
            </a:r>
            <a:endParaRPr/>
          </a:p>
        </p:txBody>
      </p:sp>
      <p:pic>
        <p:nvPicPr>
          <p:cNvPr id="1160995670" name="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582749" y="1819274"/>
            <a:ext cx="5403767" cy="4210049"/>
          </a:xfrm>
          <a:prstGeom prst="rect">
            <a:avLst/>
          </a:prstGeom>
        </p:spPr>
      </p:pic>
      <p:pic>
        <p:nvPicPr>
          <p:cNvPr id="651524382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199" y="1819274"/>
            <a:ext cx="5496899" cy="421004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406120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ЛЕСОТЕРАПИЯ ДЛЯ КАЖДОГО</a:t>
            </a:r>
            <a:endParaRPr/>
          </a:p>
        </p:txBody>
      </p:sp>
      <p:pic>
        <p:nvPicPr>
          <p:cNvPr id="1816199736" name="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199" y="1825624"/>
            <a:ext cx="5298134" cy="4351338"/>
          </a:xfrm>
          <a:prstGeom prst="rect">
            <a:avLst/>
          </a:prstGeom>
        </p:spPr>
      </p:pic>
      <p:pic>
        <p:nvPicPr>
          <p:cNvPr id="1658357944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15062" y="1825624"/>
            <a:ext cx="5762624" cy="439896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p14:dur="200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856" y="487680"/>
            <a:ext cx="536448" cy="53949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256" y="1444752"/>
            <a:ext cx="615696" cy="469392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976" y="5419344"/>
            <a:ext cx="4410456" cy="1011936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676656" y="533400"/>
            <a:ext cx="9826752" cy="7345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2700">
                <a:latin typeface="Impact"/>
              </a:rPr>
              <a:t>СТАНЦИЯ «ЛЕСОТЕРАПИЯ»: ПРИРОДА КАК ИСТОЧНИК СИЛ</a:t>
            </a:r>
          </a:p>
          <a:p>
            <a:pPr indent="0">
              <a:spcAft>
                <a:spcPts val="1890"/>
              </a:spcAft>
            </a:pPr>
            <a:r>
              <a:rPr lang="ru" sz="1700" b="1">
                <a:latin typeface="Arial"/>
              </a:rPr>
              <a:t>Инклюзивные прогулки, где каждый может почувствовать целебную энергию природы</a:t>
            </a:r>
          </a:p>
        </p:txBody>
      </p:sp>
      <p:sp>
        <p:nvSpPr>
          <p:cNvPr id="6" name=""/>
          <p:cNvSpPr/>
          <p:nvPr/>
        </p:nvSpPr>
        <p:spPr>
          <a:xfrm>
            <a:off x="816864" y="1517904"/>
            <a:ext cx="2688336" cy="329184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>
              <a:spcBef>
                <a:spcPts val="1890"/>
              </a:spcBef>
            </a:pPr>
            <a:r>
              <a:rPr lang="ru" sz="2100" b="1">
                <a:latin typeface="Arial"/>
              </a:rPr>
              <a:t>Что мы предлагаем</a:t>
            </a:r>
          </a:p>
        </p:txBody>
      </p:sp>
      <p:sp>
        <p:nvSpPr>
          <p:cNvPr id="7" name=""/>
          <p:cNvSpPr/>
          <p:nvPr/>
        </p:nvSpPr>
        <p:spPr>
          <a:xfrm>
            <a:off x="883920" y="2118360"/>
            <a:ext cx="4754880" cy="3041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0">
              <a:spcAft>
                <a:spcPts val="840"/>
              </a:spcAft>
            </a:pPr>
            <a:r>
              <a:rPr lang="ru" sz="1700" b="1">
                <a:latin typeface="Arial"/>
              </a:rPr>
              <a:t>Инклюзивные прогулки</a:t>
            </a:r>
          </a:p>
          <a:p>
            <a:pPr indent="0">
              <a:lnSpc>
                <a:spcPts val="1512"/>
              </a:lnSpc>
              <a:spcAft>
                <a:spcPts val="1050"/>
              </a:spcAft>
            </a:pPr>
            <a:r>
              <a:rPr lang="ru" sz="1400">
                <a:latin typeface="Arial"/>
              </a:rPr>
              <a:t>Маршруты по живописным природным тропам, адаптированные для людей с ОВЗ</a:t>
            </a:r>
          </a:p>
          <a:p>
            <a:pPr marL="457200" indent="0">
              <a:spcAft>
                <a:spcPts val="840"/>
              </a:spcAft>
            </a:pPr>
            <a:r>
              <a:rPr lang="ru" sz="1700" b="1">
                <a:latin typeface="Arial"/>
              </a:rPr>
              <a:t>Бесплатное оборудование</a:t>
            </a:r>
          </a:p>
          <a:p>
            <a:pPr indent="0">
              <a:lnSpc>
                <a:spcPts val="1512"/>
              </a:lnSpc>
              <a:spcAft>
                <a:spcPts val="1050"/>
              </a:spcAft>
            </a:pPr>
            <a:r>
              <a:rPr lang="ru" sz="1400">
                <a:latin typeface="Arial"/>
              </a:rPr>
              <a:t>Адаптированные коляски, карбоновые палочки для скандинавской ходьбы, пледы, зонтики и согревающие жилеты, чай на дровяном самоваре</a:t>
            </a:r>
          </a:p>
          <a:p>
            <a:pPr indent="0">
              <a:spcAft>
                <a:spcPts val="840"/>
              </a:spcAft>
            </a:pPr>
            <a:r>
              <a:rPr lang="ru" sz="1700" i="1" spc="-150">
                <a:latin typeface="Arial"/>
              </a:rPr>
              <a:t>'У/:</a:t>
            </a:r>
            <a:r>
              <a:rPr lang="ru" sz="1700" b="1">
                <a:latin typeface="Arial"/>
              </a:rPr>
              <a:t> Ориентиры заботы</a:t>
            </a:r>
          </a:p>
          <a:p>
            <a:pPr indent="0">
              <a:lnSpc>
                <a:spcPts val="1512"/>
              </a:lnSpc>
            </a:pPr>
            <a:r>
              <a:rPr lang="ru" sz="1400">
                <a:latin typeface="Arial"/>
              </a:rPr>
              <a:t>Продвижение экологической ответственности и активной жизненной позиции через заботу о природе и создание гармоничной среды</a:t>
            </a:r>
          </a:p>
        </p:txBody>
      </p:sp>
      <p:sp>
        <p:nvSpPr>
          <p:cNvPr id="8" name=""/>
          <p:cNvSpPr/>
          <p:nvPr/>
        </p:nvSpPr>
        <p:spPr>
          <a:xfrm>
            <a:off x="6269736" y="2081784"/>
            <a:ext cx="4770120" cy="30510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840"/>
              </a:spcAft>
            </a:pPr>
            <a:r>
              <a:rPr lang="ru" sz="1700" b="1">
                <a:latin typeface="Arial"/>
              </a:rPr>
              <a:t>^ Культурно-исторический контекст</a:t>
            </a:r>
          </a:p>
          <a:p>
            <a:pPr indent="0">
              <a:lnSpc>
                <a:spcPts val="1512"/>
              </a:lnSpc>
              <a:spcAft>
                <a:spcPts val="1050"/>
              </a:spcAft>
            </a:pPr>
            <a:r>
              <a:rPr lang="ru" sz="1400">
                <a:latin typeface="Arial"/>
              </a:rPr>
              <a:t>Маршруты проложены в уникальных локациях, где атмосфера пропитана историей древних культур</a:t>
            </a:r>
          </a:p>
          <a:p>
            <a:pPr marL="482600" indent="0">
              <a:spcAft>
                <a:spcPts val="840"/>
              </a:spcAft>
            </a:pPr>
            <a:r>
              <a:rPr lang="ru" sz="1700" b="1">
                <a:latin typeface="Arial"/>
              </a:rPr>
              <a:t>Природа как терапия</a:t>
            </a:r>
          </a:p>
          <a:p>
            <a:pPr indent="0">
              <a:lnSpc>
                <a:spcPts val="1512"/>
              </a:lnSpc>
              <a:spcAft>
                <a:spcPts val="1050"/>
              </a:spcAft>
            </a:pPr>
            <a:r>
              <a:rPr lang="ru" sz="1400">
                <a:latin typeface="Arial"/>
              </a:rPr>
              <a:t>Прогулки на природе становятся доступны для людей с ОВЗ. Лес становится местом силы, где каждый шаг - часть путешествия к себе</a:t>
            </a:r>
          </a:p>
          <a:p>
            <a:pPr marL="482600" indent="0">
              <a:spcAft>
                <a:spcPts val="840"/>
              </a:spcAft>
            </a:pPr>
            <a:r>
              <a:rPr lang="ru" sz="1700" b="1">
                <a:latin typeface="Arial"/>
              </a:rPr>
              <a:t>Социальная миссия</a:t>
            </a:r>
          </a:p>
          <a:p>
            <a:pPr indent="0" algn="just">
              <a:lnSpc>
                <a:spcPts val="1512"/>
              </a:lnSpc>
            </a:pPr>
            <a:r>
              <a:rPr lang="ru" sz="1400">
                <a:latin typeface="Arial"/>
              </a:rPr>
              <a:t>Природа может быть доступной и исцеляющей для всех независимо от обстоятельств. Проект учит бережному отношению к себе, окружающим и природе</a:t>
            </a:r>
          </a:p>
        </p:txBody>
      </p:sp>
      <p:sp>
        <p:nvSpPr>
          <p:cNvPr id="9" name=""/>
          <p:cNvSpPr/>
          <p:nvPr/>
        </p:nvSpPr>
        <p:spPr>
          <a:xfrm>
            <a:off x="926592" y="5522976"/>
            <a:ext cx="697992" cy="3200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800" b="1">
                <a:solidFill>
                  <a:srgbClr val="F9891F"/>
                </a:solidFill>
                <a:latin typeface="Arial"/>
              </a:rPr>
              <a:t>3</a:t>
            </a:r>
            <a:r>
              <a:rPr lang="ru" sz="2100">
                <a:solidFill>
                  <a:srgbClr val="F9891F"/>
                </a:solidFill>
                <a:latin typeface="Lucida Sans Unicode"/>
              </a:rPr>
              <a:t> </a:t>
            </a:r>
            <a:r>
              <a:rPr lang="ru" sz="1400">
                <a:latin typeface="Arial"/>
              </a:rPr>
              <a:t>года</a:t>
            </a:r>
          </a:p>
        </p:txBody>
      </p:sp>
      <p:sp>
        <p:nvSpPr>
          <p:cNvPr id="10" name=""/>
          <p:cNvSpPr/>
          <p:nvPr/>
        </p:nvSpPr>
        <p:spPr>
          <a:xfrm>
            <a:off x="4300728" y="5513832"/>
            <a:ext cx="1277112" cy="3078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800" b="1">
                <a:solidFill>
                  <a:srgbClr val="F9891F"/>
                </a:solidFill>
                <a:latin typeface="Arial"/>
              </a:rPr>
              <a:t>500</a:t>
            </a:r>
            <a:r>
              <a:rPr lang="ru" sz="2100">
                <a:solidFill>
                  <a:srgbClr val="F9891F"/>
                </a:solidFill>
                <a:latin typeface="Lucida Sans Unicode"/>
              </a:rPr>
              <a:t>+ </a:t>
            </a:r>
            <a:r>
              <a:rPr lang="ru" sz="1400">
                <a:latin typeface="Arial"/>
              </a:rPr>
              <a:t>чел</a:t>
            </a:r>
          </a:p>
        </p:txBody>
      </p:sp>
      <p:sp>
        <p:nvSpPr>
          <p:cNvPr id="11" name=""/>
          <p:cNvSpPr/>
          <p:nvPr/>
        </p:nvSpPr>
        <p:spPr>
          <a:xfrm>
            <a:off x="902208" y="5961888"/>
            <a:ext cx="5577840" cy="4297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680"/>
              </a:lnSpc>
            </a:pPr>
            <a:r>
              <a:rPr lang="ru" sz="1400">
                <a:latin typeface="Arial"/>
              </a:rPr>
              <a:t>Успешной реализации проекта    Нашли поддержку</a:t>
            </a:r>
          </a:p>
          <a:p>
            <a:pPr indent="0" algn="just">
              <a:lnSpc>
                <a:spcPts val="1680"/>
              </a:lnSpc>
            </a:pPr>
            <a:r>
              <a:rPr lang="ru" sz="1400">
                <a:latin typeface="Arial"/>
              </a:rPr>
              <a:t>в Северной Осетии — Алании    и вдохновение в природе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856" y="487680"/>
            <a:ext cx="536448" cy="53949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1848"/>
            <a:ext cx="612648" cy="4303776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528" y="2133600"/>
            <a:ext cx="5370576" cy="4175760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679704" y="542544"/>
            <a:ext cx="9686544" cy="1106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1470"/>
              </a:spcAft>
            </a:pPr>
            <a:r>
              <a:rPr lang="ru" sz="2700">
                <a:latin typeface="Impact"/>
              </a:rPr>
              <a:t>история, КОТОРАЯ ВДОХНОВИЛА НА СОЗДАНИЕ ПРОЕКТА</a:t>
            </a:r>
          </a:p>
          <a:p>
            <a:pPr marL="186436" indent="0" algn="just">
              <a:lnSpc>
                <a:spcPts val="1944"/>
              </a:lnSpc>
              <a:spcAft>
                <a:spcPts val="3780"/>
              </a:spcAft>
            </a:pPr>
            <a:r>
              <a:rPr lang="ru" sz="1700" b="1">
                <a:latin typeface="Arial"/>
              </a:rPr>
              <a:t>«Лесотерапия» — не просто проект. Это история трансформации личных испытаний в возможность помочь другим обрести радость жизни через природу</a:t>
            </a:r>
          </a:p>
        </p:txBody>
      </p:sp>
      <p:sp>
        <p:nvSpPr>
          <p:cNvPr id="6" name=""/>
          <p:cNvSpPr/>
          <p:nvPr/>
        </p:nvSpPr>
        <p:spPr>
          <a:xfrm>
            <a:off x="816864" y="2334768"/>
            <a:ext cx="4770120" cy="1246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Bef>
                <a:spcPts val="3780"/>
              </a:spcBef>
              <a:spcAft>
                <a:spcPts val="1050"/>
              </a:spcAft>
            </a:pPr>
            <a:r>
              <a:rPr lang="ru" sz="1700" b="1">
                <a:latin typeface="Arial"/>
              </a:rPr>
              <a:t>#1 Личный опыт преодоления трудностей</a:t>
            </a:r>
          </a:p>
          <a:p>
            <a:pPr indent="-254000">
              <a:lnSpc>
                <a:spcPts val="1512"/>
              </a:lnSpc>
              <a:spcAft>
                <a:spcPts val="42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Страшный диагноз: тромбоз глубоких вен нижних конечностей (95%)</a:t>
            </a:r>
          </a:p>
          <a:p>
            <a:pPr indent="-254000">
              <a:lnSpc>
                <a:spcPts val="1512"/>
              </a:lnSpc>
              <a:spcAft>
                <a:spcPts val="462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Потеря способности ходить и осознание: самое ценное - быть полноценным человеком</a:t>
            </a:r>
          </a:p>
        </p:txBody>
      </p:sp>
      <p:sp>
        <p:nvSpPr>
          <p:cNvPr id="7" name=""/>
          <p:cNvSpPr/>
          <p:nvPr/>
        </p:nvSpPr>
        <p:spPr>
          <a:xfrm>
            <a:off x="816864" y="4431792"/>
            <a:ext cx="4005072" cy="15788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Bef>
                <a:spcPts val="4620"/>
              </a:spcBef>
              <a:spcAft>
                <a:spcPts val="1050"/>
              </a:spcAft>
            </a:pPr>
            <a:r>
              <a:rPr lang="ru" sz="1700" b="1">
                <a:latin typeface="Arial"/>
              </a:rPr>
              <a:t>#2 Встреча изменившая все</a:t>
            </a:r>
          </a:p>
          <a:p>
            <a:pPr indent="-254000">
              <a:lnSpc>
                <a:spcPts val="1488"/>
              </a:lnSpc>
              <a:spcAft>
                <a:spcPts val="42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Знакомство с 95-летней бабушкой супруга, которая не могла ходить</a:t>
            </a:r>
          </a:p>
          <a:p>
            <a:pPr indent="0" algn="just">
              <a:spcAft>
                <a:spcPts val="63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Она могла любоваться миром только из окна</a:t>
            </a:r>
          </a:p>
          <a:p>
            <a:pPr marR="145288" indent="-254000">
              <a:lnSpc>
                <a:spcPts val="1512"/>
              </a:lnSpc>
              <a:spcAft>
                <a:spcPts val="168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Осознание: важно не просто существовать, а чувствовать себя частью мира и природы</a:t>
            </a:r>
          </a:p>
        </p:txBody>
      </p:sp>
      <p:sp>
        <p:nvSpPr>
          <p:cNvPr id="8" name=""/>
          <p:cNvSpPr/>
          <p:nvPr/>
        </p:nvSpPr>
        <p:spPr>
          <a:xfrm>
            <a:off x="396240" y="6199632"/>
            <a:ext cx="292608" cy="597408"/>
          </a:xfrm>
          <a:prstGeom prst="rect">
            <a:avLst/>
          </a:prstGeom>
          <a:solidFill>
            <a:srgbClr val="F9881D"/>
          </a:solidFill>
        </p:spPr>
        <p:txBody>
          <a:bodyPr lIns="0" tIns="0" rIns="0" bIns="0">
            <a:noAutofit/>
          </a:bodyPr>
          <a:lstStyle/>
          <a:p>
            <a:pPr indent="0">
              <a:spcBef>
                <a:spcPts val="1680"/>
              </a:spcBef>
              <a:spcAft>
                <a:spcPts val="420"/>
              </a:spcAft>
            </a:pPr>
            <a:r>
              <a:rPr lang="ru" sz="2100" b="1">
                <a:solidFill>
                  <a:srgbClr val="262525"/>
                </a:solidFill>
                <a:latin typeface="Arial"/>
              </a:rPr>
              <a:t>\</a:t>
            </a:r>
          </a:p>
          <a:p>
            <a:pPr marL="114300" indent="0"/>
            <a:r>
              <a:rPr lang="ru" sz="2300">
                <a:solidFill>
                  <a:srgbClr val="262525"/>
                </a:solidFill>
                <a:latin typeface="MS Gothic"/>
              </a:rPr>
              <a:t>\</a:t>
            </a:r>
          </a:p>
        </p:txBody>
      </p:sp>
      <p:sp>
        <p:nvSpPr>
          <p:cNvPr id="9" name=""/>
          <p:cNvSpPr/>
          <p:nvPr/>
        </p:nvSpPr>
        <p:spPr>
          <a:xfrm>
            <a:off x="7107936" y="3986784"/>
            <a:ext cx="103632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550" spc="150">
                <a:solidFill>
                  <a:srgbClr val="889F87"/>
                </a:solidFill>
                <a:latin typeface="Arial"/>
              </a:rPr>
              <a:t>С.</a:t>
            </a:r>
          </a:p>
        </p:txBody>
      </p:sp>
      <p:sp>
        <p:nvSpPr>
          <p:cNvPr id="10" name=""/>
          <p:cNvSpPr/>
          <p:nvPr/>
        </p:nvSpPr>
        <p:spPr>
          <a:xfrm>
            <a:off x="6516624" y="4395216"/>
            <a:ext cx="4584192" cy="16824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8600" indent="-228600">
              <a:spcAft>
                <a:spcPts val="1050"/>
              </a:spcAft>
            </a:pPr>
            <a:r>
              <a:rPr lang="ru" sz="1700" b="1">
                <a:latin typeface="Arial"/>
              </a:rPr>
              <a:t>#3 Ключевой шаг к реализации проекта</a:t>
            </a:r>
          </a:p>
          <a:p>
            <a:pPr marL="228600" indent="-228600">
              <a:lnSpc>
                <a:spcPts val="1512"/>
              </a:lnSpc>
              <a:spcAft>
                <a:spcPts val="420"/>
              </a:spcAft>
            </a:pPr>
            <a:r>
              <a:rPr lang="ru" sz="1400">
                <a:latin typeface="Arial"/>
              </a:rPr>
              <a:t>•    Первым о создании проекта узнал Роман Аранин (изобретатель и гендиректор компании </a:t>
            </a:r>
            <a:r>
              <a:rPr lang="en-US" sz="1400">
                <a:latin typeface="Arial"/>
              </a:rPr>
              <a:t>«Observer» </a:t>
            </a:r>
            <a:r>
              <a:rPr lang="ru" sz="1400">
                <a:latin typeface="Arial"/>
              </a:rPr>
              <a:t>- реабилитационная техника для людей с ОВЗ</a:t>
            </a:r>
          </a:p>
          <a:p>
            <a:pPr marL="228600" indent="-228600">
              <a:lnSpc>
                <a:spcPts val="1512"/>
              </a:lnSpc>
            </a:pPr>
            <a:r>
              <a:rPr lang="ru" sz="1400">
                <a:latin typeface="Arial"/>
              </a:rPr>
              <a:t>•    Рекомендация: незамедлительно регистрировать компанию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856" y="487680"/>
            <a:ext cx="536448" cy="53949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88" y="5605272"/>
            <a:ext cx="6452616" cy="1243584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679704" y="542544"/>
            <a:ext cx="8098536" cy="3962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700">
                <a:latin typeface="Impact"/>
              </a:rPr>
              <a:t>КЛЮЧЕВЫЕ ПРОБЛЕМЫ ДОСТУПНОСТИ И РЕАБИЛИТАЦИИ</a:t>
            </a:r>
          </a:p>
        </p:txBody>
      </p:sp>
      <p:sp>
        <p:nvSpPr>
          <p:cNvPr id="5" name=""/>
          <p:cNvSpPr/>
          <p:nvPr/>
        </p:nvSpPr>
        <p:spPr>
          <a:xfrm>
            <a:off x="746760" y="1392936"/>
            <a:ext cx="4325112" cy="14752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3200" indent="-203200">
              <a:spcAft>
                <a:spcPts val="1050"/>
              </a:spcAft>
            </a:pPr>
            <a:r>
              <a:rPr lang="ru" sz="1700" b="1">
                <a:latin typeface="Arial"/>
              </a:rPr>
              <a:t>Отсутствие доступной среды</a:t>
            </a:r>
          </a:p>
          <a:p>
            <a:pPr marL="203200" indent="-203200">
              <a:lnSpc>
                <a:spcPts val="1512"/>
              </a:lnSpc>
              <a:spcAft>
                <a:spcPts val="42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Люди с ОВЗ и маломобильные группы населения лишены возможности свободно посещать природные и культурные зоны</a:t>
            </a:r>
          </a:p>
          <a:p>
            <a:pPr marL="203200" indent="-2032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Парки, леса и заповедники не адаптированы для инвалидов и пожилых людей</a:t>
            </a:r>
          </a:p>
        </p:txBody>
      </p:sp>
      <p:sp>
        <p:nvSpPr>
          <p:cNvPr id="6" name=""/>
          <p:cNvSpPr/>
          <p:nvPr/>
        </p:nvSpPr>
        <p:spPr>
          <a:xfrm>
            <a:off x="6629400" y="1399032"/>
            <a:ext cx="4511040" cy="14904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3200" indent="-203200">
              <a:spcAft>
                <a:spcPts val="1050"/>
              </a:spcAft>
            </a:pPr>
            <a:r>
              <a:rPr lang="ru" sz="1700" b="1">
                <a:latin typeface="Arial"/>
              </a:rPr>
              <a:t>Недостаток терапевтических программ</a:t>
            </a:r>
          </a:p>
          <a:p>
            <a:pPr marL="203200" indent="-2032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Отсутствие программ, использующих природу как терапию для улучшения физического</a:t>
            </a:r>
          </a:p>
          <a:p>
            <a:pPr marL="203200" indent="0">
              <a:spcAft>
                <a:spcPts val="1050"/>
              </a:spcAft>
            </a:pPr>
            <a:r>
              <a:rPr lang="ru" sz="1400">
                <a:latin typeface="Arial"/>
              </a:rPr>
              <a:t>и психологического состояния</a:t>
            </a:r>
          </a:p>
          <a:p>
            <a:pPr marL="203200" indent="-2032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Нет интеграции лесотерапии и других методов в реабилитации с ориентацией на природу</a:t>
            </a:r>
          </a:p>
        </p:txBody>
      </p:sp>
      <p:sp>
        <p:nvSpPr>
          <p:cNvPr id="7" name=""/>
          <p:cNvSpPr/>
          <p:nvPr/>
        </p:nvSpPr>
        <p:spPr>
          <a:xfrm>
            <a:off x="746760" y="3218688"/>
            <a:ext cx="2517648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Социальная изоляция</a:t>
            </a:r>
          </a:p>
        </p:txBody>
      </p:sp>
      <p:sp>
        <p:nvSpPr>
          <p:cNvPr id="8" name=""/>
          <p:cNvSpPr/>
          <p:nvPr/>
        </p:nvSpPr>
        <p:spPr>
          <a:xfrm>
            <a:off x="749808" y="3605784"/>
            <a:ext cx="4663440" cy="9113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3200" indent="-203200">
              <a:lnSpc>
                <a:spcPts val="1512"/>
              </a:lnSpc>
              <a:spcAft>
                <a:spcPts val="42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Ограниченная мобильность приводит к замкнутости и потере связи с окружающим миром</a:t>
            </a:r>
          </a:p>
          <a:p>
            <a:pPr marL="203200" indent="-2032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Отсутствие программ, которые помогают вернуть радость жизни через природу</a:t>
            </a:r>
          </a:p>
        </p:txBody>
      </p:sp>
      <p:sp>
        <p:nvSpPr>
          <p:cNvPr id="9" name=""/>
          <p:cNvSpPr/>
          <p:nvPr/>
        </p:nvSpPr>
        <p:spPr>
          <a:xfrm>
            <a:off x="749808" y="4858512"/>
            <a:ext cx="4529328" cy="14904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3200" indent="-203200">
              <a:spcAft>
                <a:spcPts val="840"/>
              </a:spcAft>
            </a:pPr>
            <a:r>
              <a:rPr lang="ru" sz="1700" b="1">
                <a:latin typeface="Arial"/>
              </a:rPr>
              <a:t>Недоступность ресурсов реабилитации</a:t>
            </a:r>
          </a:p>
          <a:p>
            <a:pPr marL="203200" indent="-203200">
              <a:lnSpc>
                <a:spcPts val="1512"/>
              </a:lnSpc>
              <a:spcAft>
                <a:spcPts val="63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Технические средства реабилитации (ТСР) часто недоступны или не адаптированы для использования в естественной среде</a:t>
            </a:r>
          </a:p>
          <a:p>
            <a:pPr indent="0" algn="just">
              <a:spcAft>
                <a:spcPts val="21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Нет системного подхода к обучению</a:t>
            </a:r>
          </a:p>
          <a:p>
            <a:pPr marL="203200" indent="0"/>
            <a:r>
              <a:rPr lang="ru" sz="1400">
                <a:latin typeface="Arial"/>
              </a:rPr>
              <a:t>и консультациям по использованию ТСР</a:t>
            </a:r>
          </a:p>
        </p:txBody>
      </p:sp>
      <p:sp>
        <p:nvSpPr>
          <p:cNvPr id="10" name=""/>
          <p:cNvSpPr/>
          <p:nvPr/>
        </p:nvSpPr>
        <p:spPr>
          <a:xfrm>
            <a:off x="6629400" y="3218688"/>
            <a:ext cx="4431792" cy="14904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3200" indent="-203200">
              <a:spcAft>
                <a:spcPts val="1050"/>
              </a:spcAft>
            </a:pPr>
            <a:r>
              <a:rPr lang="ru" sz="1700" b="1">
                <a:latin typeface="Arial"/>
              </a:rPr>
              <a:t>Защита природы и экосистем</a:t>
            </a:r>
          </a:p>
          <a:p>
            <a:pPr marL="203200" indent="-203200">
              <a:lnSpc>
                <a:spcPts val="1512"/>
              </a:lnSpc>
              <a:spcAft>
                <a:spcPts val="42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Недостаток внимания к сохранению экосистем при создании доступной среды</a:t>
            </a:r>
          </a:p>
          <a:p>
            <a:pPr marL="203200" indent="-2032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Важно обеспечить доступность природной среды для реабилитационных программ. защищая экосистему и ее обитателей</a:t>
            </a:r>
          </a:p>
        </p:txBody>
      </p:sp>
      <p:sp>
        <p:nvSpPr>
          <p:cNvPr id="11" name=""/>
          <p:cNvSpPr/>
          <p:nvPr/>
        </p:nvSpPr>
        <p:spPr>
          <a:xfrm>
            <a:off x="10994136" y="4968240"/>
            <a:ext cx="237744" cy="624840"/>
          </a:xfrm>
          <a:prstGeom prst="rect">
            <a:avLst/>
          </a:prstGeom>
          <a:solidFill>
            <a:srgbClr val="F9881D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700" b="1">
                <a:solidFill>
                  <a:srgbClr val="262525"/>
                </a:solidFill>
                <a:latin typeface="Arial"/>
              </a:rPr>
              <a:t>/</a:t>
            </a:r>
          </a:p>
          <a:p>
            <a:pPr indent="0"/>
            <a:r>
              <a:rPr lang="ru" sz="1700" b="1">
                <a:solidFill>
                  <a:srgbClr val="262525"/>
                </a:solidFill>
                <a:latin typeface="Arial"/>
              </a:rPr>
              <a:t>/</a:t>
            </a:r>
          </a:p>
        </p:txBody>
      </p:sp>
      <p:sp>
        <p:nvSpPr>
          <p:cNvPr id="12" name=""/>
          <p:cNvSpPr/>
          <p:nvPr/>
        </p:nvSpPr>
        <p:spPr>
          <a:xfrm>
            <a:off x="11192256" y="3514344"/>
            <a:ext cx="954024" cy="1399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spcAft>
                <a:spcPts val="210"/>
              </a:spcAft>
            </a:pPr>
            <a:r>
              <a:rPr lang="ru" sz="1400" i="1">
                <a:solidFill>
                  <a:srgbClr val="262525"/>
                </a:solidFill>
                <a:latin typeface="Arial"/>
              </a:rPr>
              <a:t>/</a:t>
            </a:r>
          </a:p>
          <a:p>
            <a:pPr marR="266700" indent="0" algn="r">
              <a:spcAft>
                <a:spcPts val="210"/>
              </a:spcAft>
            </a:pPr>
            <a:r>
              <a:rPr lang="ru" sz="1700" i="1" spc="-150">
                <a:solidFill>
                  <a:srgbClr val="262525"/>
                </a:solidFill>
                <a:latin typeface="Arial"/>
              </a:rPr>
              <a:t>/</a:t>
            </a:r>
          </a:p>
          <a:p>
            <a:pPr marL="292100" indent="0">
              <a:spcAft>
                <a:spcPts val="210"/>
              </a:spcAft>
            </a:pPr>
            <a:r>
              <a:rPr lang="ru" sz="1700" i="1" spc="-150">
                <a:solidFill>
                  <a:srgbClr val="262525"/>
                </a:solidFill>
                <a:latin typeface="Arial"/>
              </a:rPr>
              <a:t>/</a:t>
            </a:r>
          </a:p>
          <a:p>
            <a:pPr indent="0">
              <a:spcAft>
                <a:spcPts val="210"/>
              </a:spcAft>
            </a:pPr>
            <a:r>
              <a:rPr lang="ru" sz="1700" b="1">
                <a:solidFill>
                  <a:srgbClr val="262525"/>
                </a:solidFill>
                <a:latin typeface="Arial"/>
              </a:rPr>
              <a:t>/</a:t>
            </a:r>
          </a:p>
          <a:p>
            <a:pPr indent="0"/>
            <a:r>
              <a:rPr lang="ru" sz="1700" b="1">
                <a:solidFill>
                  <a:srgbClr val="262525"/>
                </a:solidFill>
                <a:latin typeface="Arial"/>
              </a:rPr>
              <a:t>/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856" y="487680"/>
            <a:ext cx="536448" cy="53949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992" y="4693920"/>
            <a:ext cx="4706112" cy="1901952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667512" y="490728"/>
            <a:ext cx="6315456" cy="941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912"/>
              </a:lnSpc>
            </a:pPr>
            <a:r>
              <a:rPr lang="ru" sz="2700">
                <a:latin typeface="Impact"/>
              </a:rPr>
              <a:t>«ЛЕСОТЕРАПИЯ»: ПУТЬ К ДОСТУПНОЙ СРЕДЕ И ЭМОЦИОНАЛЬНОМУ ВОССТАНОВЛЕНИЮ</a:t>
            </a:r>
          </a:p>
        </p:txBody>
      </p:sp>
      <p:sp>
        <p:nvSpPr>
          <p:cNvPr id="5" name=""/>
          <p:cNvSpPr/>
          <p:nvPr/>
        </p:nvSpPr>
        <p:spPr>
          <a:xfrm>
            <a:off x="734568" y="1658112"/>
            <a:ext cx="3776472" cy="1310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3200" indent="-203200">
              <a:spcAft>
                <a:spcPts val="1050"/>
              </a:spcAft>
            </a:pPr>
            <a:r>
              <a:rPr lang="ru" sz="1700" b="1">
                <a:latin typeface="Arial"/>
              </a:rPr>
              <a:t>Создание доступной среды</a:t>
            </a:r>
          </a:p>
          <a:p>
            <a:pPr marL="203200" indent="-203200">
              <a:lnSpc>
                <a:spcPts val="1512"/>
              </a:lnSpc>
              <a:spcAft>
                <a:spcPts val="63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Адаптация парков, лесов и природных зон для маломобильных групп</a:t>
            </a:r>
          </a:p>
          <a:p>
            <a:pPr marL="203200" indent="-2032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Организация безбарьерных маршрутов с учетом специфики каждого региона</a:t>
            </a:r>
          </a:p>
        </p:txBody>
      </p:sp>
      <p:sp>
        <p:nvSpPr>
          <p:cNvPr id="6" name=""/>
          <p:cNvSpPr/>
          <p:nvPr/>
        </p:nvSpPr>
        <p:spPr>
          <a:xfrm>
            <a:off x="6650736" y="1661160"/>
            <a:ext cx="4151376" cy="12984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3200" indent="-203200">
              <a:spcAft>
                <a:spcPts val="1050"/>
              </a:spcAft>
            </a:pPr>
            <a:r>
              <a:rPr lang="ru" sz="1700" b="1">
                <a:latin typeface="Arial"/>
              </a:rPr>
              <a:t>Экологическое просвещение</a:t>
            </a:r>
          </a:p>
          <a:p>
            <a:pPr marL="203200" indent="-203200">
              <a:lnSpc>
                <a:spcPts val="1536"/>
              </a:lnSpc>
              <a:spcAft>
                <a:spcPts val="42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Организация эко-субботников, где участники совместно заботятся о природе</a:t>
            </a:r>
          </a:p>
          <a:p>
            <a:pPr marL="203200" indent="-2032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Получение вдохновения на личные изменения и активные действия в защиту природы</a:t>
            </a:r>
          </a:p>
        </p:txBody>
      </p:sp>
      <p:sp>
        <p:nvSpPr>
          <p:cNvPr id="7" name=""/>
          <p:cNvSpPr/>
          <p:nvPr/>
        </p:nvSpPr>
        <p:spPr>
          <a:xfrm>
            <a:off x="743712" y="3160776"/>
            <a:ext cx="4084320" cy="2621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Преодоление социальной изоляции</a:t>
            </a:r>
          </a:p>
        </p:txBody>
      </p:sp>
      <p:sp>
        <p:nvSpPr>
          <p:cNvPr id="8" name=""/>
          <p:cNvSpPr/>
          <p:nvPr/>
        </p:nvSpPr>
        <p:spPr>
          <a:xfrm>
            <a:off x="6659880" y="3166872"/>
            <a:ext cx="4413504" cy="256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latin typeface="Arial"/>
              </a:rPr>
              <a:t>Внедрение терапевтических программ</a:t>
            </a:r>
          </a:p>
        </p:txBody>
      </p:sp>
      <p:sp>
        <p:nvSpPr>
          <p:cNvPr id="9" name=""/>
          <p:cNvSpPr/>
          <p:nvPr/>
        </p:nvSpPr>
        <p:spPr>
          <a:xfrm>
            <a:off x="737616" y="3553968"/>
            <a:ext cx="4538472" cy="13594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0500" indent="-190500">
              <a:lnSpc>
                <a:spcPts val="1536"/>
              </a:lnSpc>
              <a:spcAft>
                <a:spcPts val="42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Инклюзивные путешествия, которые помогают людям с ОВЗ почувствовать себя частью общества</a:t>
            </a:r>
          </a:p>
          <a:p>
            <a:pPr marL="190500" indent="-190500">
              <a:lnSpc>
                <a:spcPts val="1536"/>
              </a:lnSpc>
              <a:spcAft>
                <a:spcPts val="126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Программы, направленные на эмоциональное восстановление через природу</a:t>
            </a:r>
          </a:p>
          <a:p>
            <a:pPr marL="190500" indent="-190500"/>
            <a:r>
              <a:rPr lang="ru" sz="1700" b="1">
                <a:latin typeface="Arial"/>
              </a:rPr>
              <a:t>Обеспечение ТСР и обучение</a:t>
            </a:r>
          </a:p>
        </p:txBody>
      </p:sp>
      <p:sp>
        <p:nvSpPr>
          <p:cNvPr id="10" name=""/>
          <p:cNvSpPr/>
          <p:nvPr/>
        </p:nvSpPr>
        <p:spPr>
          <a:xfrm>
            <a:off x="783336" y="5047488"/>
            <a:ext cx="4443984" cy="1100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0500" indent="-190500">
              <a:lnSpc>
                <a:spcPts val="1512"/>
              </a:lnSpc>
              <a:spcAft>
                <a:spcPts val="63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Бесплатное предоставление технических средств реабилитации (адаптированные коляски, палочки для скандинавской ходьбы и др.)</a:t>
            </a:r>
          </a:p>
          <a:p>
            <a:pPr marL="190500" indent="-190500">
              <a:lnSpc>
                <a:spcPts val="1536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Обучение и консультации по использованию ТСР в естественной среде</a:t>
            </a:r>
          </a:p>
        </p:txBody>
      </p:sp>
      <p:sp>
        <p:nvSpPr>
          <p:cNvPr id="11" name=""/>
          <p:cNvSpPr/>
          <p:nvPr/>
        </p:nvSpPr>
        <p:spPr>
          <a:xfrm>
            <a:off x="6653784" y="3553968"/>
            <a:ext cx="4535424" cy="588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3200" indent="-2032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</a:t>
            </a:r>
            <a:r>
              <a:rPr lang="ru" sz="1400">
                <a:latin typeface="Arial"/>
              </a:rPr>
              <a:t>Использование лесотерапии и других природоориентированных методов для улучшения физического и психологического состояния</a:t>
            </a:r>
          </a:p>
        </p:txBody>
      </p:sp>
      <p:sp>
        <p:nvSpPr>
          <p:cNvPr id="12" name=""/>
          <p:cNvSpPr/>
          <p:nvPr/>
        </p:nvSpPr>
        <p:spPr>
          <a:xfrm>
            <a:off x="6653784" y="4251960"/>
            <a:ext cx="3657600" cy="4023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3200" indent="-2032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</a:t>
            </a:r>
            <a:r>
              <a:rPr lang="ru" sz="1400">
                <a:latin typeface="Arial"/>
              </a:rPr>
              <a:t>Создание реабилитационных станций, где природа становится источником сил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856" y="487680"/>
            <a:ext cx="536448" cy="542544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633984" y="481584"/>
            <a:ext cx="4913376" cy="4572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1050"/>
              </a:spcAft>
            </a:pPr>
            <a:r>
              <a:rPr lang="ru" sz="2700">
                <a:latin typeface="Impact"/>
              </a:rPr>
              <a:t>ДЛЯ кого ПРОЕКТ РЕАЛИЗУЕТСЯ?</a:t>
            </a:r>
          </a:p>
        </p:txBody>
      </p:sp>
      <p:sp>
        <p:nvSpPr>
          <p:cNvPr id="4" name=""/>
          <p:cNvSpPr/>
          <p:nvPr/>
        </p:nvSpPr>
        <p:spPr>
          <a:xfrm>
            <a:off x="646176" y="1042416"/>
            <a:ext cx="7053072" cy="536448"/>
          </a:xfrm>
          <a:prstGeom prst="rect">
            <a:avLst/>
          </a:prstGeom>
          <a:solidFill>
            <a:srgbClr val="F9881D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944"/>
              </a:lnSpc>
              <a:spcBef>
                <a:spcPts val="1050"/>
              </a:spcBef>
            </a:pPr>
            <a:r>
              <a:rPr lang="ru" sz="1700" b="1">
                <a:latin typeface="Arial"/>
              </a:rPr>
              <a:t>Мы объединяем людей разных возрастов и возможностей, чтобы каждый мог почувствовать себя частью большого мира</a:t>
            </a:r>
          </a:p>
        </p:txBody>
      </p:sp>
      <p:sp>
        <p:nvSpPr>
          <p:cNvPr id="5" name=""/>
          <p:cNvSpPr/>
          <p:nvPr/>
        </p:nvSpPr>
        <p:spPr>
          <a:xfrm>
            <a:off x="865632" y="1865376"/>
            <a:ext cx="4913376" cy="719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>
                <a:solidFill>
                  <a:srgbClr val="F9891F"/>
                </a:solidFill>
                <a:latin typeface="Arial"/>
              </a:rPr>
              <a:t>#1 </a:t>
            </a:r>
            <a:r>
              <a:rPr lang="ru" sz="1700" b="1">
                <a:latin typeface="Arial"/>
              </a:rPr>
              <a:t>Маломобильные граждане и лица с ОВЗ</a:t>
            </a:r>
          </a:p>
          <a:p>
            <a:pPr indent="0">
              <a:lnSpc>
                <a:spcPts val="1512"/>
              </a:lnSpc>
            </a:pPr>
            <a:r>
              <a:rPr lang="ru" sz="1400">
                <a:latin typeface="Arial"/>
              </a:rPr>
              <a:t>Специализированные маршруты и повышение доступности активного отдыха</a:t>
            </a:r>
          </a:p>
        </p:txBody>
      </p:sp>
      <p:sp>
        <p:nvSpPr>
          <p:cNvPr id="6" name=""/>
          <p:cNvSpPr/>
          <p:nvPr/>
        </p:nvSpPr>
        <p:spPr>
          <a:xfrm>
            <a:off x="871728" y="2755392"/>
            <a:ext cx="4273296" cy="493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700" b="1">
                <a:solidFill>
                  <a:srgbClr val="F9891F"/>
                </a:solidFill>
                <a:latin typeface="Arial"/>
              </a:rPr>
              <a:t>#2 </a:t>
            </a:r>
            <a:r>
              <a:rPr lang="ru" sz="1700" b="1">
                <a:latin typeface="Arial"/>
              </a:rPr>
              <a:t>Лица, проходящие реабилитацию после медицинских вмешательств</a:t>
            </a:r>
          </a:p>
        </p:txBody>
      </p:sp>
      <p:sp>
        <p:nvSpPr>
          <p:cNvPr id="7" name=""/>
          <p:cNvSpPr/>
          <p:nvPr/>
        </p:nvSpPr>
        <p:spPr>
          <a:xfrm>
            <a:off x="871728" y="3316224"/>
            <a:ext cx="4578096" cy="4145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536"/>
              </a:lnSpc>
            </a:pPr>
            <a:r>
              <a:rPr lang="ru" sz="1400">
                <a:latin typeface="Arial"/>
              </a:rPr>
              <a:t>Помощь в восстановлении после операций и серьезных заболеваний через природную терапию</a:t>
            </a:r>
          </a:p>
        </p:txBody>
      </p:sp>
      <p:sp>
        <p:nvSpPr>
          <p:cNvPr id="8" name=""/>
          <p:cNvSpPr/>
          <p:nvPr/>
        </p:nvSpPr>
        <p:spPr>
          <a:xfrm>
            <a:off x="865632" y="3901440"/>
            <a:ext cx="4425696" cy="719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630"/>
              </a:spcAft>
            </a:pPr>
            <a:r>
              <a:rPr lang="ru" sz="1700" b="1">
                <a:solidFill>
                  <a:srgbClr val="F9891F"/>
                </a:solidFill>
                <a:latin typeface="Arial"/>
              </a:rPr>
              <a:t>#3 </a:t>
            </a:r>
            <a:r>
              <a:rPr lang="ru" sz="1700" b="1">
                <a:latin typeface="Arial"/>
              </a:rPr>
              <a:t>Граждане с инвалидностью</a:t>
            </a:r>
          </a:p>
          <a:p>
            <a:pPr indent="0" algn="just">
              <a:lnSpc>
                <a:spcPts val="1512"/>
              </a:lnSpc>
            </a:pPr>
            <a:r>
              <a:rPr lang="ru" sz="1400">
                <a:latin typeface="Arial"/>
              </a:rPr>
              <a:t>Индивидуализированные подходы к каждой группе, учитывая уникальные потребности</a:t>
            </a:r>
          </a:p>
        </p:txBody>
      </p:sp>
      <p:sp>
        <p:nvSpPr>
          <p:cNvPr id="9" name=""/>
          <p:cNvSpPr/>
          <p:nvPr/>
        </p:nvSpPr>
        <p:spPr>
          <a:xfrm>
            <a:off x="865632" y="4785360"/>
            <a:ext cx="4700016" cy="719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>
                <a:solidFill>
                  <a:srgbClr val="F9891F"/>
                </a:solidFill>
                <a:latin typeface="Arial"/>
              </a:rPr>
              <a:t>#4 </a:t>
            </a:r>
            <a:r>
              <a:rPr lang="ru" sz="1700" b="1">
                <a:latin typeface="Arial"/>
              </a:rPr>
              <a:t>Лица с хроническими заболеваниями</a:t>
            </a:r>
          </a:p>
          <a:p>
            <a:pPr indent="0">
              <a:lnSpc>
                <a:spcPts val="1512"/>
              </a:lnSpc>
            </a:pPr>
            <a:r>
              <a:rPr lang="ru" sz="1400">
                <a:latin typeface="Arial"/>
              </a:rPr>
              <a:t>Природа как уникальный ресурс для поддержания эмоционального фона и улучшения качества жизни</a:t>
            </a:r>
          </a:p>
        </p:txBody>
      </p:sp>
      <p:sp>
        <p:nvSpPr>
          <p:cNvPr id="10" name=""/>
          <p:cNvSpPr/>
          <p:nvPr/>
        </p:nvSpPr>
        <p:spPr>
          <a:xfrm>
            <a:off x="865632" y="5675376"/>
            <a:ext cx="4791456" cy="719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>
                <a:solidFill>
                  <a:srgbClr val="F9891F"/>
                </a:solidFill>
                <a:latin typeface="Arial"/>
              </a:rPr>
              <a:t>#5 </a:t>
            </a:r>
            <a:r>
              <a:rPr lang="ru" sz="1700" b="1">
                <a:latin typeface="Arial"/>
              </a:rPr>
              <a:t>Лица с психическими расстройствами</a:t>
            </a:r>
          </a:p>
          <a:p>
            <a:pPr indent="0">
              <a:lnSpc>
                <a:spcPts val="1536"/>
              </a:lnSpc>
            </a:pPr>
            <a:r>
              <a:rPr lang="ru" sz="1400">
                <a:latin typeface="Arial"/>
              </a:rPr>
              <a:t>Лесотерапия помогает снизить уровень тревожности и стресса, способствуя гармонии с собой</a:t>
            </a:r>
          </a:p>
        </p:txBody>
      </p:sp>
      <p:sp>
        <p:nvSpPr>
          <p:cNvPr id="11" name=""/>
          <p:cNvSpPr/>
          <p:nvPr/>
        </p:nvSpPr>
        <p:spPr>
          <a:xfrm>
            <a:off x="6565392" y="1859280"/>
            <a:ext cx="4431792" cy="5364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>
                <a:solidFill>
                  <a:srgbClr val="F9891F"/>
                </a:solidFill>
                <a:latin typeface="Arial"/>
              </a:rPr>
              <a:t>#7 </a:t>
            </a:r>
            <a:r>
              <a:rPr lang="ru" sz="1700" b="1">
                <a:latin typeface="Arial"/>
              </a:rPr>
              <a:t>Пожилые люди и пенсионеры</a:t>
            </a:r>
          </a:p>
          <a:p>
            <a:pPr indent="0"/>
            <a:r>
              <a:rPr lang="ru" sz="1400">
                <a:latin typeface="Arial"/>
              </a:rPr>
              <a:t>Программы, позволяющие наслаждаться природой</a:t>
            </a:r>
          </a:p>
        </p:txBody>
      </p:sp>
      <p:sp>
        <p:nvSpPr>
          <p:cNvPr id="12" name=""/>
          <p:cNvSpPr/>
          <p:nvPr/>
        </p:nvSpPr>
        <p:spPr>
          <a:xfrm>
            <a:off x="6565392" y="2414016"/>
            <a:ext cx="3639312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>
                <a:latin typeface="Arial"/>
              </a:rPr>
              <a:t>и находить новые источники вдохновения</a:t>
            </a:r>
          </a:p>
        </p:txBody>
      </p:sp>
      <p:sp>
        <p:nvSpPr>
          <p:cNvPr id="13" name=""/>
          <p:cNvSpPr/>
          <p:nvPr/>
        </p:nvSpPr>
        <p:spPr>
          <a:xfrm>
            <a:off x="6559296" y="2755392"/>
            <a:ext cx="4206240" cy="9509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054100" indent="0">
              <a:lnSpc>
                <a:spcPts val="1920"/>
              </a:lnSpc>
            </a:pPr>
            <a:r>
              <a:rPr lang="ru" sz="1700" b="1">
                <a:solidFill>
                  <a:srgbClr val="F9891F"/>
                </a:solidFill>
                <a:latin typeface="Arial"/>
              </a:rPr>
              <a:t>#6 </a:t>
            </a:r>
            <a:r>
              <a:rPr lang="ru" sz="1700" b="1">
                <a:latin typeface="Arial"/>
              </a:rPr>
              <a:t>Дети и взрослые с расстройствами развития</a:t>
            </a:r>
          </a:p>
          <a:p>
            <a:pPr indent="0" algn="just">
              <a:lnSpc>
                <a:spcPts val="1512"/>
              </a:lnSpc>
            </a:pPr>
            <a:r>
              <a:rPr lang="ru" sz="1400">
                <a:latin typeface="Arial"/>
              </a:rPr>
              <a:t>Специальные программы для людей с аутизмом, направленные на развитие и социализацию</a:t>
            </a:r>
          </a:p>
        </p:txBody>
      </p:sp>
      <p:sp>
        <p:nvSpPr>
          <p:cNvPr id="14" name=""/>
          <p:cNvSpPr/>
          <p:nvPr/>
        </p:nvSpPr>
        <p:spPr>
          <a:xfrm>
            <a:off x="6565392" y="3901440"/>
            <a:ext cx="4005072" cy="719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630"/>
              </a:spcAft>
            </a:pPr>
            <a:r>
              <a:rPr lang="ru" sz="1700" b="1">
                <a:solidFill>
                  <a:srgbClr val="F9891F"/>
                </a:solidFill>
                <a:latin typeface="Arial"/>
              </a:rPr>
              <a:t>#8 </a:t>
            </a:r>
            <a:r>
              <a:rPr lang="ru" sz="1700" b="1">
                <a:latin typeface="Arial"/>
              </a:rPr>
              <a:t>Ветераны боевых действий</a:t>
            </a:r>
          </a:p>
          <a:p>
            <a:pPr indent="0" algn="just">
              <a:lnSpc>
                <a:spcPts val="1512"/>
              </a:lnSpc>
            </a:pPr>
            <a:r>
              <a:rPr lang="ru" sz="1400">
                <a:latin typeface="Arial"/>
              </a:rPr>
              <a:t>Реабилитационные программы для адаптации к мирной жизни через общение с природой</a:t>
            </a:r>
          </a:p>
        </p:txBody>
      </p:sp>
      <p:sp>
        <p:nvSpPr>
          <p:cNvPr id="15" name=""/>
          <p:cNvSpPr/>
          <p:nvPr/>
        </p:nvSpPr>
        <p:spPr>
          <a:xfrm>
            <a:off x="6565392" y="4785360"/>
            <a:ext cx="4962144" cy="719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>
                <a:solidFill>
                  <a:srgbClr val="F9891F"/>
                </a:solidFill>
                <a:latin typeface="Arial"/>
              </a:rPr>
              <a:t>#9 </a:t>
            </a:r>
            <a:r>
              <a:rPr lang="ru" sz="1700" b="1">
                <a:latin typeface="Arial"/>
              </a:rPr>
              <a:t>Родственники маломобильных граждан</a:t>
            </a:r>
          </a:p>
          <a:p>
            <a:pPr indent="0">
              <a:lnSpc>
                <a:spcPts val="1512"/>
              </a:lnSpc>
            </a:pPr>
            <a:r>
              <a:rPr lang="ru" sz="1400">
                <a:latin typeface="Arial"/>
              </a:rPr>
              <a:t>Поддержка для тех, кто заботится о своих близких, предоставление полезной информации и ресурсов</a:t>
            </a:r>
          </a:p>
        </p:txBody>
      </p:sp>
      <p:sp>
        <p:nvSpPr>
          <p:cNvPr id="16" name=""/>
          <p:cNvSpPr/>
          <p:nvPr/>
        </p:nvSpPr>
        <p:spPr>
          <a:xfrm>
            <a:off x="11966448" y="1670304"/>
            <a:ext cx="225552" cy="316992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solidFill>
                  <a:srgbClr val="262525"/>
                </a:solidFill>
                <a:latin typeface="Arial"/>
              </a:rPr>
              <a:t>/</a:t>
            </a:r>
          </a:p>
        </p:txBody>
      </p:sp>
      <p:sp>
        <p:nvSpPr>
          <p:cNvPr id="17" name=""/>
          <p:cNvSpPr/>
          <p:nvPr/>
        </p:nvSpPr>
        <p:spPr>
          <a:xfrm>
            <a:off x="11844528" y="1987296"/>
            <a:ext cx="213360" cy="329184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solidFill>
                  <a:srgbClr val="262525"/>
                </a:solidFill>
                <a:latin typeface="Arial"/>
              </a:rPr>
              <a:t>/</a:t>
            </a:r>
          </a:p>
        </p:txBody>
      </p:sp>
      <p:sp>
        <p:nvSpPr>
          <p:cNvPr id="18" name=""/>
          <p:cNvSpPr/>
          <p:nvPr/>
        </p:nvSpPr>
        <p:spPr>
          <a:xfrm>
            <a:off x="11734800" y="2316480"/>
            <a:ext cx="201168" cy="329184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solidFill>
                  <a:srgbClr val="262525"/>
                </a:solidFill>
                <a:latin typeface="Arial"/>
              </a:rPr>
              <a:t>/</a:t>
            </a:r>
          </a:p>
        </p:txBody>
      </p:sp>
      <p:sp>
        <p:nvSpPr>
          <p:cNvPr id="19" name=""/>
          <p:cNvSpPr/>
          <p:nvPr/>
        </p:nvSpPr>
        <p:spPr>
          <a:xfrm>
            <a:off x="11655552" y="2682240"/>
            <a:ext cx="182880" cy="304800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700" i="1">
                <a:solidFill>
                  <a:srgbClr val="262525"/>
                </a:solidFill>
                <a:latin typeface="Arial"/>
              </a:rPr>
              <a:t>I</a:t>
            </a:r>
          </a:p>
        </p:txBody>
      </p:sp>
      <p:sp>
        <p:nvSpPr>
          <p:cNvPr id="20" name=""/>
          <p:cNvSpPr/>
          <p:nvPr/>
        </p:nvSpPr>
        <p:spPr>
          <a:xfrm>
            <a:off x="11631168" y="3694176"/>
            <a:ext cx="176784" cy="329184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600" b="1" i="1">
                <a:solidFill>
                  <a:srgbClr val="262525"/>
                </a:solidFill>
                <a:latin typeface="Arial"/>
              </a:rPr>
              <a:t>\</a:t>
            </a:r>
          </a:p>
        </p:txBody>
      </p:sp>
      <p:sp>
        <p:nvSpPr>
          <p:cNvPr id="21" name=""/>
          <p:cNvSpPr/>
          <p:nvPr/>
        </p:nvSpPr>
        <p:spPr>
          <a:xfrm>
            <a:off x="11704320" y="4059936"/>
            <a:ext cx="182880" cy="304800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500" i="1">
                <a:solidFill>
                  <a:srgbClr val="262525"/>
                </a:solidFill>
                <a:latin typeface="Microsoft Sans Serif"/>
              </a:rPr>
              <a:t>\</a:t>
            </a:r>
          </a:p>
        </p:txBody>
      </p:sp>
      <p:sp>
        <p:nvSpPr>
          <p:cNvPr id="22" name=""/>
          <p:cNvSpPr/>
          <p:nvPr/>
        </p:nvSpPr>
        <p:spPr>
          <a:xfrm>
            <a:off x="11783568" y="4401312"/>
            <a:ext cx="188976" cy="298704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i="1">
                <a:solidFill>
                  <a:srgbClr val="262525"/>
                </a:solidFill>
                <a:latin typeface="Impact"/>
              </a:rPr>
              <a:t>\</a:t>
            </a:r>
          </a:p>
        </p:txBody>
      </p:sp>
      <p:sp>
        <p:nvSpPr>
          <p:cNvPr id="23" name=""/>
          <p:cNvSpPr/>
          <p:nvPr/>
        </p:nvSpPr>
        <p:spPr>
          <a:xfrm>
            <a:off x="11868912" y="4736592"/>
            <a:ext cx="176784" cy="304800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600" b="1" i="1">
                <a:solidFill>
                  <a:srgbClr val="262525"/>
                </a:solidFill>
                <a:latin typeface="Arial"/>
              </a:rPr>
              <a:t>\</a:t>
            </a:r>
          </a:p>
        </p:txBody>
      </p:sp>
      <p:sp>
        <p:nvSpPr>
          <p:cNvPr id="24" name=""/>
          <p:cNvSpPr/>
          <p:nvPr/>
        </p:nvSpPr>
        <p:spPr>
          <a:xfrm>
            <a:off x="11868912" y="5407152"/>
            <a:ext cx="195072" cy="323088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500" i="1">
                <a:solidFill>
                  <a:srgbClr val="262525"/>
                </a:solidFill>
                <a:latin typeface="Impact"/>
              </a:rPr>
              <a:t>J</a:t>
            </a:r>
          </a:p>
        </p:txBody>
      </p:sp>
      <p:sp>
        <p:nvSpPr>
          <p:cNvPr id="25" name=""/>
          <p:cNvSpPr/>
          <p:nvPr/>
        </p:nvSpPr>
        <p:spPr>
          <a:xfrm>
            <a:off x="7278624" y="6650736"/>
            <a:ext cx="335280" cy="207264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>
                <a:solidFill>
                  <a:srgbClr val="262525"/>
                </a:solidFill>
                <a:latin typeface="Arial"/>
              </a:rPr>
              <a:t>/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856" y="487680"/>
            <a:ext cx="536448" cy="53949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1499616"/>
            <a:ext cx="1091184" cy="475488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728" y="5114544"/>
            <a:ext cx="5349240" cy="1194816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667512" y="512064"/>
            <a:ext cx="9314688" cy="7711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2700">
                <a:latin typeface="Impact"/>
              </a:rPr>
              <a:t>СИЛА ПРИРОДЫ, ПОДТВЕРЖДЕННАЯ НАУКОЙ</a:t>
            </a:r>
          </a:p>
          <a:p>
            <a:pPr indent="0"/>
            <a:r>
              <a:rPr lang="ru" sz="1700" b="1">
                <a:latin typeface="Arial"/>
              </a:rPr>
              <a:t>Фитонциды, стерильный воздух и энергия леса: почему прогулки в лесу — терапия</a:t>
            </a:r>
          </a:p>
        </p:txBody>
      </p:sp>
      <p:sp>
        <p:nvSpPr>
          <p:cNvPr id="6" name=""/>
          <p:cNvSpPr/>
          <p:nvPr/>
        </p:nvSpPr>
        <p:spPr>
          <a:xfrm>
            <a:off x="822960" y="1517904"/>
            <a:ext cx="3901440" cy="377952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100" b="1">
                <a:latin typeface="Arial"/>
              </a:rPr>
              <a:t>Открытие Б. Токина (1929 г.)</a:t>
            </a:r>
          </a:p>
        </p:txBody>
      </p:sp>
      <p:sp>
        <p:nvSpPr>
          <p:cNvPr id="7" name=""/>
          <p:cNvSpPr/>
          <p:nvPr/>
        </p:nvSpPr>
        <p:spPr>
          <a:xfrm>
            <a:off x="6260592" y="1566672"/>
            <a:ext cx="3041904" cy="329184"/>
          </a:xfrm>
          <a:prstGeom prst="rect">
            <a:avLst/>
          </a:prstGeom>
          <a:solidFill>
            <a:srgbClr val="F9881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100" b="1">
                <a:latin typeface="Arial"/>
              </a:rPr>
              <a:t>Другие исследования</a:t>
            </a:r>
          </a:p>
        </p:txBody>
      </p:sp>
      <p:sp>
        <p:nvSpPr>
          <p:cNvPr id="8" name=""/>
          <p:cNvSpPr/>
          <p:nvPr/>
        </p:nvSpPr>
        <p:spPr>
          <a:xfrm>
            <a:off x="600456" y="2471928"/>
            <a:ext cx="307848" cy="3413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400">
                <a:solidFill>
                  <a:srgbClr val="F9891F"/>
                </a:solidFill>
                <a:latin typeface="Arial"/>
              </a:rPr>
              <a:t>/ </a:t>
            </a:r>
            <a:r>
              <a:rPr lang="ru" sz="750">
                <a:solidFill>
                  <a:srgbClr val="F9891F"/>
                </a:solidFill>
                <a:latin typeface="Microsoft Sans Serif"/>
              </a:rPr>
              <a:t>•</a:t>
            </a:r>
          </a:p>
          <a:p>
            <a:pPr indent="0"/>
            <a:r>
              <a:rPr lang="ru" sz="1400" i="1">
                <a:solidFill>
                  <a:srgbClr val="F9891F"/>
                </a:solidFill>
                <a:latin typeface="Lucida Sans Unicode"/>
              </a:rPr>
              <a:t>I</a:t>
            </a:r>
          </a:p>
        </p:txBody>
      </p:sp>
      <p:sp>
        <p:nvSpPr>
          <p:cNvPr id="9" name=""/>
          <p:cNvSpPr/>
          <p:nvPr/>
        </p:nvSpPr>
        <p:spPr>
          <a:xfrm>
            <a:off x="1002792" y="2161032"/>
            <a:ext cx="4465320" cy="7498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840"/>
              </a:spcAft>
            </a:pPr>
            <a:r>
              <a:rPr lang="ru" sz="1700" b="1">
                <a:latin typeface="Arial"/>
              </a:rPr>
              <a:t>Польза биологических веществ</a:t>
            </a:r>
          </a:p>
          <a:p>
            <a:pPr indent="0">
              <a:lnSpc>
                <a:spcPts val="1512"/>
              </a:lnSpc>
              <a:spcAft>
                <a:spcPts val="420"/>
              </a:spcAft>
            </a:pPr>
            <a:r>
              <a:rPr lang="ru" sz="1400">
                <a:latin typeface="Arial"/>
              </a:rPr>
              <a:t>Лесопарки содержат биологически активные вещества: фитонциды, эфирные масла, спирты, и др.</a:t>
            </a:r>
          </a:p>
        </p:txBody>
      </p:sp>
      <p:sp>
        <p:nvSpPr>
          <p:cNvPr id="10" name=""/>
          <p:cNvSpPr/>
          <p:nvPr/>
        </p:nvSpPr>
        <p:spPr>
          <a:xfrm>
            <a:off x="591312" y="2977896"/>
            <a:ext cx="4779264" cy="10332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1104" indent="-177800">
              <a:lnSpc>
                <a:spcPts val="1512"/>
              </a:lnSpc>
              <a:spcBef>
                <a:spcPts val="420"/>
              </a:spcBef>
              <a:spcAft>
                <a:spcPts val="84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</a:t>
            </a:r>
            <a:r>
              <a:rPr lang="ru" sz="1400">
                <a:latin typeface="Arial"/>
              </a:rPr>
              <a:t>Эти вещества укрепляют иммунитет, нормализуют давление, улучшают обмен веществ и снижают уровень сахара в крови</a:t>
            </a:r>
          </a:p>
          <a:p>
            <a:pPr marL="451104" indent="-177800">
              <a:spcAft>
                <a:spcPts val="420"/>
              </a:spcAft>
            </a:pPr>
            <a:r>
              <a:rPr lang="ru" sz="1700" b="1">
                <a:latin typeface="Arial"/>
              </a:rPr>
              <a:t>2. Воздух в лесопарках</a:t>
            </a:r>
          </a:p>
        </p:txBody>
      </p:sp>
      <p:sp>
        <p:nvSpPr>
          <p:cNvPr id="11" name=""/>
          <p:cNvSpPr/>
          <p:nvPr/>
        </p:nvSpPr>
        <p:spPr>
          <a:xfrm>
            <a:off x="786384" y="4017264"/>
            <a:ext cx="4812792" cy="460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56032" indent="-177800">
              <a:lnSpc>
                <a:spcPts val="1512"/>
              </a:lnSpc>
              <a:spcBef>
                <a:spcPts val="420"/>
              </a:spcBef>
              <a:spcAft>
                <a:spcPts val="420"/>
              </a:spcAft>
            </a:pPr>
            <a:r>
              <a:rPr lang="en-US" sz="1400">
                <a:solidFill>
                  <a:srgbClr val="F9891F"/>
                </a:solidFill>
                <a:latin typeface="Arial"/>
              </a:rPr>
              <a:t>j </a:t>
            </a:r>
            <a:r>
              <a:rPr lang="ru" sz="1400">
                <a:solidFill>
                  <a:srgbClr val="F9891F"/>
                </a:solidFill>
                <a:latin typeface="Arial"/>
              </a:rPr>
              <a:t>• </a:t>
            </a:r>
            <a:r>
              <a:rPr lang="ru" sz="1400">
                <a:latin typeface="Arial"/>
              </a:rPr>
              <a:t>Содержит в 200 раз меньше бактерий, чем городской воздух, что делает его практически стерильным</a:t>
            </a:r>
          </a:p>
        </p:txBody>
      </p:sp>
      <p:sp>
        <p:nvSpPr>
          <p:cNvPr id="12" name=""/>
          <p:cNvSpPr/>
          <p:nvPr/>
        </p:nvSpPr>
        <p:spPr>
          <a:xfrm>
            <a:off x="868680" y="4544568"/>
            <a:ext cx="4419600" cy="8199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73736" indent="-177800">
              <a:lnSpc>
                <a:spcPts val="1512"/>
              </a:lnSpc>
              <a:spcBef>
                <a:spcPts val="420"/>
              </a:spcBef>
              <a:spcAft>
                <a:spcPts val="84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</a:t>
            </a:r>
            <a:r>
              <a:rPr lang="ru" sz="1400">
                <a:latin typeface="Arial"/>
              </a:rPr>
              <a:t>Ионизация воздуха повышает его биологическую активность, обогащая организм кислородом</a:t>
            </a:r>
          </a:p>
          <a:p>
            <a:pPr marL="173736" indent="-177800">
              <a:spcAft>
                <a:spcPts val="840"/>
              </a:spcAft>
            </a:pPr>
            <a:r>
              <a:rPr lang="ru" sz="1700" b="1">
                <a:latin typeface="Arial"/>
              </a:rPr>
              <a:t>3. Фитонциды — природные защитники</a:t>
            </a:r>
          </a:p>
        </p:txBody>
      </p:sp>
      <p:sp>
        <p:nvSpPr>
          <p:cNvPr id="13" name=""/>
          <p:cNvSpPr/>
          <p:nvPr/>
        </p:nvSpPr>
        <p:spPr>
          <a:xfrm>
            <a:off x="585216" y="5495544"/>
            <a:ext cx="362712" cy="865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1050"/>
              </a:spcAft>
            </a:pPr>
            <a:r>
              <a:rPr lang="ru" sz="1200" b="1">
                <a:solidFill>
                  <a:srgbClr val="F9891F"/>
                </a:solidFill>
                <a:latin typeface="Arial"/>
              </a:rPr>
              <a:t>\</a:t>
            </a:r>
          </a:p>
          <a:p>
            <a:pPr marL="190500" indent="0"/>
            <a:r>
              <a:rPr lang="ru" sz="1050">
                <a:solidFill>
                  <a:srgbClr val="F9891F"/>
                </a:solidFill>
                <a:latin typeface="Impact"/>
              </a:rPr>
              <a:t>\</a:t>
            </a:r>
          </a:p>
          <a:p>
            <a:pPr marR="127000" indent="0" algn="r"/>
            <a:r>
              <a:rPr lang="ru" sz="1400">
                <a:solidFill>
                  <a:srgbClr val="F9891F"/>
                </a:solidFill>
                <a:latin typeface="Arial"/>
              </a:rPr>
              <a:t>\</a:t>
            </a:r>
          </a:p>
        </p:txBody>
      </p:sp>
      <p:sp>
        <p:nvSpPr>
          <p:cNvPr id="14" name=""/>
          <p:cNvSpPr/>
          <p:nvPr/>
        </p:nvSpPr>
        <p:spPr>
          <a:xfrm>
            <a:off x="1042416" y="5452872"/>
            <a:ext cx="4422648" cy="8717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512"/>
              </a:lnSpc>
              <a:spcBef>
                <a:spcPts val="840"/>
              </a:spcBef>
              <a:spcAft>
                <a:spcPts val="420"/>
              </a:spcAft>
            </a:pPr>
            <a:r>
              <a:rPr lang="ru" sz="1400">
                <a:latin typeface="Arial"/>
              </a:rPr>
              <a:t>Проникают в организм через легкие и кожу, подавляя патогенные микроорганизмы</a:t>
            </a:r>
          </a:p>
          <a:p>
            <a:pPr indent="0">
              <a:lnSpc>
                <a:spcPts val="1536"/>
              </a:lnSpc>
            </a:pPr>
            <a:r>
              <a:rPr lang="ru" sz="1400">
                <a:latin typeface="Arial"/>
              </a:rPr>
              <a:t>Улучшают кровообращение в мозге, поддерживают здоровье печени и замедляют старение</a:t>
            </a:r>
          </a:p>
        </p:txBody>
      </p:sp>
      <p:sp>
        <p:nvSpPr>
          <p:cNvPr id="15" name=""/>
          <p:cNvSpPr/>
          <p:nvPr/>
        </p:nvSpPr>
        <p:spPr>
          <a:xfrm>
            <a:off x="6129528" y="2164080"/>
            <a:ext cx="5462016" cy="27828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190500">
              <a:spcAft>
                <a:spcPts val="630"/>
              </a:spcAft>
            </a:pPr>
            <a:r>
              <a:rPr lang="ru" sz="1700" b="1">
                <a:latin typeface="Arial"/>
              </a:rPr>
              <a:t>Исторические подтверждения</a:t>
            </a:r>
          </a:p>
          <a:p>
            <a:pPr marL="457200" indent="-190500">
              <a:lnSpc>
                <a:spcPts val="1512"/>
              </a:lnSpc>
              <a:spcAft>
                <a:spcPts val="21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Академик П.С. Паллас: прогулки в лесу омолаживают организм, повышают сопротивляемость болезням (1792 г.)</a:t>
            </a:r>
          </a:p>
          <a:p>
            <a:pPr marL="457200" indent="-1905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Античные ученые описывали лечебные свойства растений, подтверждая, природа — это источник здоровья</a:t>
            </a:r>
          </a:p>
          <a:p>
            <a:pPr marL="152400" indent="0"/>
            <a:r>
              <a:rPr lang="ru" sz="1400">
                <a:solidFill>
                  <a:srgbClr val="F9891F"/>
                </a:solidFill>
                <a:latin typeface="Arial"/>
              </a:rPr>
              <a:t>/</a:t>
            </a:r>
          </a:p>
          <a:p>
            <a:pPr marL="152400" indent="0"/>
            <a:r>
              <a:rPr lang="ru" sz="1400">
                <a:solidFill>
                  <a:srgbClr val="F9891F"/>
                </a:solidFill>
                <a:latin typeface="Arial"/>
              </a:rPr>
              <a:t>/</a:t>
            </a:r>
          </a:p>
          <a:p>
            <a:pPr marL="457200" indent="-190500">
              <a:spcAft>
                <a:spcPts val="630"/>
              </a:spcAft>
            </a:pPr>
            <a:r>
              <a:rPr lang="ru" sz="1700" b="1">
                <a:latin typeface="Arial"/>
              </a:rPr>
              <a:t>Современные исследования</a:t>
            </a:r>
          </a:p>
          <a:p>
            <a:pPr indent="0"/>
            <a:r>
              <a:rPr lang="ru" sz="1400">
                <a:solidFill>
                  <a:srgbClr val="F9891F"/>
                </a:solidFill>
                <a:latin typeface="Arial"/>
              </a:rPr>
              <a:t>I • </a:t>
            </a:r>
            <a:r>
              <a:rPr lang="ru" sz="1400">
                <a:latin typeface="Arial"/>
              </a:rPr>
              <a:t>Подтверждают, природа — мощный терапевтический</a:t>
            </a:r>
          </a:p>
          <a:p>
            <a:pPr indent="0" algn="r">
              <a:spcAft>
                <a:spcPts val="630"/>
              </a:spcAft>
            </a:pPr>
            <a:r>
              <a:rPr lang="ru" sz="1400">
                <a:latin typeface="Arial"/>
              </a:rPr>
              <a:t>ресурс, закодированный в звуках, ароматах и красках леса</a:t>
            </a:r>
          </a:p>
          <a:p>
            <a:pPr marL="457200" indent="-190500">
              <a:lnSpc>
                <a:spcPts val="1488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Лесопарки — это источники здоровья, способствующие восстановлению и поддержанию состояния организма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856" y="487680"/>
            <a:ext cx="536448" cy="53949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728" y="1466088"/>
            <a:ext cx="4910328" cy="2642616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679704" y="563880"/>
            <a:ext cx="8491728" cy="3962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3150"/>
              </a:spcAft>
            </a:pPr>
            <a:r>
              <a:rPr lang="ru" sz="2700">
                <a:latin typeface="Impact"/>
              </a:rPr>
              <a:t>КОМАНДА И ПАРТНЕРЫ: ДВИЖУЩАЯ СИЛА «ЛЕСОТЕРАПИИ»</a:t>
            </a:r>
          </a:p>
        </p:txBody>
      </p:sp>
      <p:sp>
        <p:nvSpPr>
          <p:cNvPr id="5" name=""/>
          <p:cNvSpPr/>
          <p:nvPr/>
        </p:nvSpPr>
        <p:spPr>
          <a:xfrm>
            <a:off x="746760" y="1478280"/>
            <a:ext cx="3712464" cy="2560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199644" indent="-266700" algn="just">
              <a:spcBef>
                <a:spcPts val="3150"/>
              </a:spcBef>
              <a:spcAft>
                <a:spcPts val="1050"/>
              </a:spcAft>
            </a:pPr>
            <a:r>
              <a:rPr lang="ru" sz="1700" b="1">
                <a:latin typeface="Arial"/>
              </a:rPr>
              <a:t>Государственные органы власти</a:t>
            </a:r>
          </a:p>
        </p:txBody>
      </p:sp>
      <p:sp>
        <p:nvSpPr>
          <p:cNvPr id="6" name=""/>
          <p:cNvSpPr/>
          <p:nvPr/>
        </p:nvSpPr>
        <p:spPr>
          <a:xfrm>
            <a:off x="740664" y="1865376"/>
            <a:ext cx="4075176" cy="8595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5740" indent="-266700" algn="just">
              <a:lnSpc>
                <a:spcPts val="1512"/>
              </a:lnSpc>
              <a:spcBef>
                <a:spcPts val="1050"/>
              </a:spcBef>
              <a:spcAft>
                <a:spcPts val="21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Сотрудничество с местными, региональными и федеральными структурами</a:t>
            </a:r>
          </a:p>
          <a:p>
            <a:pPr marL="205740" indent="-266700" algn="just">
              <a:lnSpc>
                <a:spcPts val="1512"/>
              </a:lnSpc>
              <a:spcAft>
                <a:spcPts val="210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Участие в разработке иницитив по адаптации лесопарков для малоподвижных граждан</a:t>
            </a:r>
          </a:p>
        </p:txBody>
      </p:sp>
      <p:sp>
        <p:nvSpPr>
          <p:cNvPr id="7" name=""/>
          <p:cNvSpPr/>
          <p:nvPr/>
        </p:nvSpPr>
        <p:spPr>
          <a:xfrm>
            <a:off x="746760" y="3099816"/>
            <a:ext cx="2727960" cy="2590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199644" indent="-266700" algn="just">
              <a:spcBef>
                <a:spcPts val="2100"/>
              </a:spcBef>
              <a:spcAft>
                <a:spcPts val="1050"/>
              </a:spcAft>
            </a:pPr>
            <a:r>
              <a:rPr lang="ru" sz="1700" b="1">
                <a:latin typeface="Arial"/>
              </a:rPr>
              <a:t>Представители бизнеса</a:t>
            </a:r>
          </a:p>
        </p:txBody>
      </p:sp>
      <p:sp>
        <p:nvSpPr>
          <p:cNvPr id="8" name=""/>
          <p:cNvSpPr/>
          <p:nvPr/>
        </p:nvSpPr>
        <p:spPr>
          <a:xfrm>
            <a:off x="740664" y="3489960"/>
            <a:ext cx="4251960" cy="10485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5740" indent="-266700">
              <a:lnSpc>
                <a:spcPts val="1512"/>
              </a:lnSpc>
              <a:spcBef>
                <a:spcPts val="1050"/>
              </a:spcBef>
              <a:spcAft>
                <a:spcPts val="21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Партнёрство с корпоративным сектором на основе социальной ответственности</a:t>
            </a:r>
          </a:p>
          <a:p>
            <a:pPr marL="205740" indent="-266700" algn="just">
              <a:lnSpc>
                <a:spcPts val="1512"/>
              </a:lnSpc>
              <a:spcAft>
                <a:spcPts val="210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Совместная реализация проектов, приносящих пользу обществу и создающих положительный имидж всех участников процесса</a:t>
            </a:r>
          </a:p>
        </p:txBody>
      </p:sp>
      <p:sp>
        <p:nvSpPr>
          <p:cNvPr id="9" name=""/>
          <p:cNvSpPr/>
          <p:nvPr/>
        </p:nvSpPr>
        <p:spPr>
          <a:xfrm>
            <a:off x="737616" y="4913376"/>
            <a:ext cx="3721608" cy="2621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208788" indent="-266700" algn="just">
              <a:spcBef>
                <a:spcPts val="2100"/>
              </a:spcBef>
              <a:spcAft>
                <a:spcPts val="1050"/>
              </a:spcAft>
            </a:pPr>
            <a:r>
              <a:rPr lang="ru" sz="1700" b="1">
                <a:latin typeface="Arial"/>
              </a:rPr>
              <a:t>Средства массовой информации</a:t>
            </a:r>
          </a:p>
        </p:txBody>
      </p:sp>
      <p:sp>
        <p:nvSpPr>
          <p:cNvPr id="10" name=""/>
          <p:cNvSpPr/>
          <p:nvPr/>
        </p:nvSpPr>
        <p:spPr>
          <a:xfrm>
            <a:off x="740664" y="5306568"/>
            <a:ext cx="3721608" cy="1024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5740" indent="-266700">
              <a:lnSpc>
                <a:spcPts val="1512"/>
              </a:lnSpc>
              <a:spcBef>
                <a:spcPts val="1050"/>
              </a:spcBef>
              <a:spcAft>
                <a:spcPts val="21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Взаимодействие с изданиями, блогерами и независимыми медиа</a:t>
            </a:r>
          </a:p>
          <a:p>
            <a:pPr marL="205740" indent="-266700" algn="just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Продвижение </a:t>
            </a:r>
            <a:r>
              <a:rPr lang="en-US" sz="1400">
                <a:latin typeface="Arial"/>
              </a:rPr>
              <a:t>ESG</a:t>
            </a:r>
            <a:r>
              <a:rPr lang="ru" sz="1400">
                <a:latin typeface="Arial"/>
              </a:rPr>
              <a:t>-принципов</a:t>
            </a:r>
          </a:p>
          <a:p>
            <a:pPr marL="205740" indent="0">
              <a:lnSpc>
                <a:spcPts val="1512"/>
              </a:lnSpc>
            </a:pPr>
            <a:r>
              <a:rPr lang="ru" sz="1400">
                <a:latin typeface="Arial"/>
              </a:rPr>
              <a:t>и привлечение внимания к социальным и экологическим инициативам</a:t>
            </a:r>
          </a:p>
        </p:txBody>
      </p:sp>
      <p:sp>
        <p:nvSpPr>
          <p:cNvPr id="11" name=""/>
          <p:cNvSpPr/>
          <p:nvPr/>
        </p:nvSpPr>
        <p:spPr>
          <a:xfrm>
            <a:off x="6516624" y="4416552"/>
            <a:ext cx="4532376" cy="1554480"/>
          </a:xfrm>
          <a:prstGeom prst="rect">
            <a:avLst/>
          </a:prstGeom>
          <a:solidFill>
            <a:srgbClr val="F9881D"/>
          </a:solidFill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1050"/>
              </a:spcAft>
            </a:pPr>
            <a:r>
              <a:rPr lang="ru" sz="1700" b="1">
                <a:latin typeface="Arial"/>
              </a:rPr>
              <a:t>Волонтеры и активисты</a:t>
            </a:r>
          </a:p>
          <a:p>
            <a:pPr indent="0" algn="just">
              <a:spcAft>
                <a:spcPts val="630"/>
              </a:spcAft>
            </a:pPr>
            <a:r>
              <a:rPr lang="ru" sz="1400">
                <a:latin typeface="Arial"/>
              </a:rPr>
              <a:t>•    Поддержка лиц с ОВЗ</a:t>
            </a:r>
          </a:p>
          <a:p>
            <a:pPr marL="203200" indent="-203200">
              <a:lnSpc>
                <a:spcPts val="1512"/>
              </a:lnSpc>
              <a:spcAft>
                <a:spcPts val="420"/>
              </a:spcAft>
            </a:pPr>
            <a:r>
              <a:rPr lang="ru" sz="1400">
                <a:latin typeface="Arial"/>
              </a:rPr>
              <a:t>•    Организация экологических мероприятий: уборка парков, помощь бездомным животным и др.</a:t>
            </a:r>
          </a:p>
          <a:p>
            <a:pPr marL="203200" indent="-203200">
              <a:lnSpc>
                <a:spcPts val="1512"/>
              </a:lnSpc>
            </a:pPr>
            <a:r>
              <a:rPr lang="ru" sz="1400">
                <a:latin typeface="Arial"/>
              </a:rPr>
              <a:t>•    Проведение спортивных марафонов на природе для укрепления здоровья и сплочения сообщества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280"/>
            <a:ext cx="707136" cy="731520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856" y="487680"/>
            <a:ext cx="536448" cy="542544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544" y="1840992"/>
            <a:ext cx="4553712" cy="2542032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416" y="4163568"/>
            <a:ext cx="2005584" cy="1328928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336" y="4821936"/>
            <a:ext cx="298704" cy="298704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697992" y="551688"/>
            <a:ext cx="9765792" cy="3596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088"/>
              </a:lnSpc>
            </a:pPr>
            <a:r>
              <a:rPr lang="ru" sz="2700">
                <a:latin typeface="Impact"/>
              </a:rPr>
              <a:t>СОЗДАЕМ ДОСТУПНУЮ ПРИРОДУ: ВОЗМОЖНОСТИ ДЛЯ ПАРТНЕРСТВА</a:t>
            </a:r>
          </a:p>
        </p:txBody>
      </p:sp>
      <p:sp>
        <p:nvSpPr>
          <p:cNvPr id="8" name=""/>
          <p:cNvSpPr/>
          <p:nvPr/>
        </p:nvSpPr>
        <p:spPr>
          <a:xfrm>
            <a:off x="795528" y="1094232"/>
            <a:ext cx="9436608" cy="518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2088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■------------------------------------------------------------------------------------1</a:t>
            </a:r>
          </a:p>
        </p:txBody>
      </p:sp>
      <p:sp>
        <p:nvSpPr>
          <p:cNvPr id="9" name=""/>
          <p:cNvSpPr/>
          <p:nvPr/>
        </p:nvSpPr>
        <p:spPr>
          <a:xfrm>
            <a:off x="847344" y="1246632"/>
            <a:ext cx="7958328" cy="2194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2088"/>
              </a:lnSpc>
            </a:pPr>
            <a:r>
              <a:rPr lang="ru" sz="1700" b="1">
                <a:latin typeface="Arial"/>
              </a:rPr>
              <a:t>Мы стремимся сделать прогулки на природе доступными для каждого.</a:t>
            </a:r>
          </a:p>
        </p:txBody>
      </p:sp>
      <p:sp>
        <p:nvSpPr>
          <p:cNvPr id="10" name=""/>
          <p:cNvSpPr/>
          <p:nvPr/>
        </p:nvSpPr>
        <p:spPr>
          <a:xfrm>
            <a:off x="847344" y="1493520"/>
            <a:ext cx="9144000" cy="2194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700" b="1">
                <a:latin typeface="Arial"/>
              </a:rPr>
              <a:t>Ваша поддержка поможет реализовать ключевые направления развития проекта</a:t>
            </a:r>
          </a:p>
        </p:txBody>
      </p:sp>
      <p:sp>
        <p:nvSpPr>
          <p:cNvPr id="11" name=""/>
          <p:cNvSpPr/>
          <p:nvPr/>
        </p:nvSpPr>
        <p:spPr>
          <a:xfrm>
            <a:off x="780288" y="2115312"/>
            <a:ext cx="3340608" cy="2834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177800">
              <a:spcAft>
                <a:spcPts val="1050"/>
              </a:spcAft>
            </a:pPr>
            <a:r>
              <a:rPr lang="en-US" sz="1700" b="1">
                <a:latin typeface="Arial"/>
              </a:rPr>
              <a:t>ff||]</a:t>
            </a:r>
            <a:r>
              <a:rPr lang="ru" sz="1700" b="1">
                <a:latin typeface="Arial"/>
              </a:rPr>
              <a:t>Организация мероприятий</a:t>
            </a:r>
          </a:p>
        </p:txBody>
      </p:sp>
      <p:sp>
        <p:nvSpPr>
          <p:cNvPr id="12" name=""/>
          <p:cNvSpPr/>
          <p:nvPr/>
        </p:nvSpPr>
        <p:spPr>
          <a:xfrm>
            <a:off x="731520" y="2554224"/>
            <a:ext cx="3700272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177800">
              <a:lnSpc>
                <a:spcPts val="1512"/>
              </a:lnSpc>
              <a:spcAft>
                <a:spcPts val="21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52 экологические акции в год (уборка парков, помощь бездомным животным, поддержка лесных экосистем)</a:t>
            </a:r>
          </a:p>
        </p:txBody>
      </p:sp>
      <p:sp>
        <p:nvSpPr>
          <p:cNvPr id="13" name=""/>
          <p:cNvSpPr/>
          <p:nvPr/>
        </p:nvSpPr>
        <p:spPr>
          <a:xfrm>
            <a:off x="731520" y="3209544"/>
            <a:ext cx="3502152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177800">
              <a:lnSpc>
                <a:spcPts val="1536"/>
              </a:lnSpc>
              <a:spcAft>
                <a:spcPts val="21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40 спортивных активностей (марафоны, старты на свежем воздухе)</a:t>
            </a:r>
          </a:p>
        </p:txBody>
      </p:sp>
      <p:sp>
        <p:nvSpPr>
          <p:cNvPr id="14" name=""/>
          <p:cNvSpPr/>
          <p:nvPr/>
        </p:nvSpPr>
        <p:spPr>
          <a:xfrm>
            <a:off x="731520" y="3672840"/>
            <a:ext cx="3849624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1778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30 досуговых реабилитационных программ для подопечных государственных</a:t>
            </a:r>
          </a:p>
        </p:txBody>
      </p:sp>
      <p:sp>
        <p:nvSpPr>
          <p:cNvPr id="15" name=""/>
          <p:cNvSpPr/>
          <p:nvPr/>
        </p:nvSpPr>
        <p:spPr>
          <a:xfrm>
            <a:off x="908304" y="4056888"/>
            <a:ext cx="2383536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12"/>
              </a:lnSpc>
              <a:spcAft>
                <a:spcPts val="210"/>
              </a:spcAft>
            </a:pPr>
            <a:r>
              <a:rPr lang="ru" sz="1400">
                <a:latin typeface="Arial"/>
              </a:rPr>
              <a:t>и медицинских организаций</a:t>
            </a:r>
          </a:p>
        </p:txBody>
      </p:sp>
      <p:sp>
        <p:nvSpPr>
          <p:cNvPr id="16" name=""/>
          <p:cNvSpPr/>
          <p:nvPr/>
        </p:nvSpPr>
        <p:spPr>
          <a:xfrm>
            <a:off x="731520" y="4328160"/>
            <a:ext cx="4367784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147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Ежедневный бесплатный прокат ТСР для каждого</a:t>
            </a:r>
          </a:p>
        </p:txBody>
      </p:sp>
      <p:sp>
        <p:nvSpPr>
          <p:cNvPr id="17" name=""/>
          <p:cNvSpPr/>
          <p:nvPr/>
        </p:nvSpPr>
        <p:spPr>
          <a:xfrm>
            <a:off x="777240" y="4776216"/>
            <a:ext cx="4468368" cy="2682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1050"/>
              </a:spcAft>
            </a:pPr>
            <a:r>
              <a:rPr lang="ru" sz="1700" i="1" spc="-150">
                <a:latin typeface="Arial"/>
              </a:rPr>
              <a:t>0$</a:t>
            </a:r>
            <a:r>
              <a:rPr lang="ru" sz="1700" b="1">
                <a:latin typeface="Arial"/>
              </a:rPr>
              <a:t> Закупка оборудования и материалов</a:t>
            </a:r>
          </a:p>
        </p:txBody>
      </p:sp>
      <p:sp>
        <p:nvSpPr>
          <p:cNvPr id="18" name=""/>
          <p:cNvSpPr/>
          <p:nvPr/>
        </p:nvSpPr>
        <p:spPr>
          <a:xfrm>
            <a:off x="731520" y="5193792"/>
            <a:ext cx="4861560" cy="3627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177800">
              <a:lnSpc>
                <a:spcPts val="1488"/>
              </a:lnSpc>
              <a:spcAft>
                <a:spcPts val="21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ТСР: прогулочные коляски, палочки для скандинавской ходьбы, зонтики, спортивный инвентарь</a:t>
            </a:r>
          </a:p>
        </p:txBody>
      </p:sp>
      <p:sp>
        <p:nvSpPr>
          <p:cNvPr id="19" name=""/>
          <p:cNvSpPr/>
          <p:nvPr/>
        </p:nvSpPr>
        <p:spPr>
          <a:xfrm>
            <a:off x="731520" y="5650992"/>
            <a:ext cx="4800600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630"/>
              </a:spcAft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Брендированная одежда для волонтёров и активистов</a:t>
            </a:r>
          </a:p>
        </p:txBody>
      </p:sp>
      <p:sp>
        <p:nvSpPr>
          <p:cNvPr id="20" name=""/>
          <p:cNvSpPr/>
          <p:nvPr/>
        </p:nvSpPr>
        <p:spPr>
          <a:xfrm>
            <a:off x="731520" y="5907024"/>
            <a:ext cx="4139184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177800">
              <a:lnSpc>
                <a:spcPts val="1512"/>
              </a:lnSpc>
            </a:pPr>
            <a:r>
              <a:rPr lang="ru" sz="1400">
                <a:solidFill>
                  <a:srgbClr val="F9891F"/>
                </a:solidFill>
                <a:latin typeface="Arial"/>
              </a:rPr>
              <a:t>•    </a:t>
            </a:r>
            <a:r>
              <a:rPr lang="ru" sz="1400">
                <a:latin typeface="Arial"/>
              </a:rPr>
              <a:t>Информационные материалы: буклеты, афиши, рекламная продукция</a:t>
            </a:r>
          </a:p>
        </p:txBody>
      </p:sp>
      <p:sp>
        <p:nvSpPr>
          <p:cNvPr id="21" name=""/>
          <p:cNvSpPr/>
          <p:nvPr/>
        </p:nvSpPr>
        <p:spPr>
          <a:xfrm>
            <a:off x="6501384" y="2115312"/>
            <a:ext cx="3496056" cy="2804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1050"/>
              </a:spcAft>
            </a:pPr>
            <a:r>
              <a:rPr lang="ru" sz="1700" b="1">
                <a:latin typeface="Arial"/>
              </a:rPr>
              <a:t>{§} Инфраструктура и развитие</a:t>
            </a:r>
          </a:p>
        </p:txBody>
      </p:sp>
      <p:sp>
        <p:nvSpPr>
          <p:cNvPr id="22" name=""/>
          <p:cNvSpPr/>
          <p:nvPr/>
        </p:nvSpPr>
        <p:spPr>
          <a:xfrm>
            <a:off x="6647688" y="2545080"/>
            <a:ext cx="4251960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12"/>
              </a:lnSpc>
            </a:pPr>
            <a:r>
              <a:rPr lang="ru" sz="1400">
                <a:latin typeface="Arial"/>
              </a:rPr>
              <a:t>Строительство специализированного помещения для хранения инвентаря и работы сотрудников</a:t>
            </a:r>
          </a:p>
        </p:txBody>
      </p:sp>
      <p:sp>
        <p:nvSpPr>
          <p:cNvPr id="23" name=""/>
          <p:cNvSpPr/>
          <p:nvPr/>
        </p:nvSpPr>
        <p:spPr>
          <a:xfrm>
            <a:off x="6653784" y="3002280"/>
            <a:ext cx="2395728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064"/>
              </a:lnSpc>
            </a:pPr>
            <a:r>
              <a:rPr lang="ru" sz="1400">
                <a:latin typeface="Arial"/>
              </a:rPr>
              <a:t>Ремонт и обслуживание ТСР</a:t>
            </a:r>
          </a:p>
        </p:txBody>
      </p:sp>
      <p:sp>
        <p:nvSpPr>
          <p:cNvPr id="24" name=""/>
          <p:cNvSpPr/>
          <p:nvPr/>
        </p:nvSpPr>
        <p:spPr>
          <a:xfrm>
            <a:off x="6647688" y="3264408"/>
            <a:ext cx="3160776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2064"/>
              </a:lnSpc>
            </a:pPr>
            <a:r>
              <a:rPr lang="ru" sz="1400">
                <a:latin typeface="Arial"/>
              </a:rPr>
              <a:t>Содержание станции «Лесотерапия»</a:t>
            </a:r>
          </a:p>
        </p:txBody>
      </p:sp>
      <p:sp>
        <p:nvSpPr>
          <p:cNvPr id="25" name=""/>
          <p:cNvSpPr/>
          <p:nvPr/>
        </p:nvSpPr>
        <p:spPr>
          <a:xfrm>
            <a:off x="6690360" y="3526536"/>
            <a:ext cx="3742944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2064"/>
              </a:lnSpc>
              <a:spcAft>
                <a:spcPts val="4830"/>
              </a:spcAft>
            </a:pPr>
            <a:r>
              <a:rPr lang="ru" sz="1400">
                <a:latin typeface="Arial"/>
              </a:rPr>
              <a:t>Развитие и продвижение сайта организации</a:t>
            </a:r>
          </a:p>
        </p:txBody>
      </p:sp>
      <p:sp>
        <p:nvSpPr>
          <p:cNvPr id="26" name=""/>
          <p:cNvSpPr/>
          <p:nvPr/>
        </p:nvSpPr>
        <p:spPr>
          <a:xfrm>
            <a:off x="6809232" y="4791456"/>
            <a:ext cx="3139440" cy="2926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Bef>
                <a:spcPts val="4830"/>
              </a:spcBef>
              <a:spcAft>
                <a:spcPts val="1050"/>
              </a:spcAft>
            </a:pPr>
            <a:r>
              <a:rPr lang="ru" sz="1700" b="1">
                <a:latin typeface="Arial"/>
              </a:rPr>
              <a:t>Масштабирование проекта</a:t>
            </a:r>
          </a:p>
        </p:txBody>
      </p:sp>
      <p:sp>
        <p:nvSpPr>
          <p:cNvPr id="27" name=""/>
          <p:cNvSpPr/>
          <p:nvPr/>
        </p:nvSpPr>
        <p:spPr>
          <a:xfrm>
            <a:off x="6601968" y="5187696"/>
            <a:ext cx="3547872" cy="8717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12"/>
              </a:lnSpc>
              <a:spcBef>
                <a:spcPts val="1050"/>
              </a:spcBef>
              <a:spcAft>
                <a:spcPts val="420"/>
              </a:spcAft>
            </a:pPr>
            <a:r>
              <a:rPr lang="ru" sz="1400">
                <a:latin typeface="Arial"/>
              </a:rPr>
              <a:t>Открытие новых станций «Лесотерапия» в других регионах</a:t>
            </a:r>
          </a:p>
          <a:p>
            <a:pPr indent="0" algn="just">
              <a:lnSpc>
                <a:spcPts val="1512"/>
              </a:lnSpc>
            </a:pPr>
            <a:r>
              <a:rPr lang="ru" sz="1400">
                <a:latin typeface="Arial"/>
              </a:rPr>
              <a:t>Расширение охвата и помощь большему количеству людей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tags/tag1.xml><?xml version="1.0" encoding="utf-8"?>
<p:tagLst xmlns:p="http://schemas.openxmlformats.org/presentationml/2006/main">
  <p:tag name="AS_NET" val="6.0.29"/>
  <p:tag name="AS_OS" val="Unix 5.4.0.205"/>
  <p:tag name="AS_RELEASE_DATE" val="2023.01.14"/>
  <p:tag name="AS_TITLE" val="Aspose.Slides for .NET5"/>
  <p:tag name="AS_VERSION" val="23.1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242</Paragraphs>
  <Slides>18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30">
      <vt:lpstr>Arial</vt:lpstr>
      <vt:lpstr>Calibri</vt:lpstr>
      <vt:lpstr>Aptos Display</vt:lpstr>
      <vt:lpstr>Aptos</vt:lpstr>
      <vt:lpstr>Impact</vt:lpstr>
      <vt:lpstr>Lucida Sans Unicode</vt:lpstr>
      <vt:lpstr>MS Gothic</vt:lpstr>
      <vt:lpstr>Microsoft Sans Serif</vt:lpstr>
      <vt:lpstr>Bebas Neue Cyrillic</vt:lpstr>
      <vt:lpstr>Manrope SemiBold</vt:lpstr>
      <vt:lpstr>Manrope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ПРИРОДА ЭНЕРГИЯ ЖИЗНИ</vt:lpstr>
      <vt:lpstr>Открытие первой станции ЛЕСОТЕРАПИЯ ДЛЯ КАЖДОГО</vt:lpstr>
      <vt:lpstr>Волонтерский отряд СУВОРОВЦЕВ - «СВОИХ НЕ БРОСАЕМ»</vt:lpstr>
      <vt:lpstr>ЛЕСОТЕРАПИЯ ДЛЯ СВОих</vt:lpstr>
      <vt:lpstr>ЛЕСОТЕРАПИЯ ДЛЯ КАЖДОГО</vt:lpstr>
    </vt:vector>
  </TitlesOfParts>
  <LinksUpToDate>0</LinksUpToDate>
  <SharedDoc>0</SharedDoc>
  <HyperlinksChanged>0</HyperlinksChanged>
  <Application>Aspose.Slides for .NET</Application>
  <AppVersion>23.0100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2025-04-11T04:06:40.067</cp:lastPrinted>
  <dcterms:created xsi:type="dcterms:W3CDTF">2025-04-11T04:06:40Z</dcterms:created>
  <dcterms:modified xsi:type="dcterms:W3CDTF">2025-04-11T04:35:21Z</dcterms:modified>
</cp:coreProperties>
</file>