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4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10"/>
  </p:notesMasterIdLst>
  <p:sldIdLst>
    <p:sldId id="266" r:id="rId2"/>
    <p:sldId id="259" r:id="rId3"/>
    <p:sldId id="257" r:id="rId4"/>
    <p:sldId id="275" r:id="rId5"/>
    <p:sldId id="274" r:id="rId6"/>
    <p:sldId id="272" r:id="rId7"/>
    <p:sldId id="269" r:id="rId8"/>
    <p:sldId id="268" r:id="rId9"/>
  </p:sldIdLst>
  <p:sldSz cx="12192000" cy="6858000"/>
  <p:notesSz cx="6858000" cy="9947275"/>
  <p:embeddedFontLst>
    <p:embeddedFont>
      <p:font typeface="Montserrat SemiBold" panose="020B0604020202020204" charset="-52"/>
      <p:regular r:id="rId11"/>
      <p:bold r:id="rId12"/>
      <p:italic r:id="rId13"/>
      <p:boldItalic r:id="rId14"/>
    </p:embeddedFont>
    <p:embeddedFont>
      <p:font typeface="Arial Black" panose="020B0A04020102020204" pitchFamily="34" charset="0"/>
      <p:bold r:id="rId15"/>
    </p:embeddedFont>
    <p:embeddedFont>
      <p:font typeface="Montserrat" panose="020B0604020202020204" charset="-52"/>
      <p:regular r:id="rId16"/>
      <p:bold r:id="rId17"/>
      <p:italic r:id="rId18"/>
      <p:boldItalic r:id="rId19"/>
    </p:embeddedFont>
    <p:embeddedFont>
      <p:font typeface="Calibri" panose="020F0502020204030204" pitchFamily="34" charset="0"/>
      <p:regular r:id="rId20"/>
      <p:bold r:id="rId21"/>
      <p:italic r:id="rId22"/>
      <p:boldItalic r:id="rId23"/>
    </p:embeddedFont>
  </p:embeddedFont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08" autoAdjust="0"/>
    <p:restoredTop sz="94660"/>
  </p:normalViewPr>
  <p:slideViewPr>
    <p:cSldViewPr snapToGrid="0">
      <p:cViewPr varScale="1">
        <p:scale>
          <a:sx n="69" d="100"/>
          <a:sy n="69" d="100"/>
        </p:scale>
        <p:origin x="38" y="39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3.fntdata"/><Relationship Id="rId18" Type="http://schemas.openxmlformats.org/officeDocument/2006/relationships/font" Target="fonts/font8.fntdata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font" Target="fonts/font11.fntdata"/><Relationship Id="rId7" Type="http://schemas.openxmlformats.org/officeDocument/2006/relationships/slide" Target="slides/slide6.xml"/><Relationship Id="rId12" Type="http://schemas.openxmlformats.org/officeDocument/2006/relationships/font" Target="fonts/font2.fntdata"/><Relationship Id="rId17" Type="http://schemas.openxmlformats.org/officeDocument/2006/relationships/font" Target="fonts/font7.fntdata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font" Target="fonts/font6.fntdata"/><Relationship Id="rId20" Type="http://schemas.openxmlformats.org/officeDocument/2006/relationships/font" Target="fonts/font10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1.fntdata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font" Target="fonts/font5.fntdata"/><Relationship Id="rId23" Type="http://schemas.openxmlformats.org/officeDocument/2006/relationships/font" Target="fonts/font13.fntdata"/><Relationship Id="rId10" Type="http://schemas.openxmlformats.org/officeDocument/2006/relationships/notesMaster" Target="notesMasters/notesMaster1.xml"/><Relationship Id="rId19" Type="http://schemas.openxmlformats.org/officeDocument/2006/relationships/font" Target="fonts/font9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4.fntdata"/><Relationship Id="rId22" Type="http://schemas.openxmlformats.org/officeDocument/2006/relationships/font" Target="fonts/font12.fntdata"/><Relationship Id="rId27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HP\Downloads\&#1064;&#1072;&#1073;&#1083;&#1086;&#1085;%20&#1060;&#1055;%20(&#1040;&#1074;&#1090;&#1086;&#1089;&#1086;&#1093;&#1088;&#1072;&#1085;&#1077;&#1085;&#1085;&#1099;&#1081;)%20(1)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HP\Downloads\Statistika_nachalo_11_2024%20(1).xlsx" TargetMode="Externa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79100\Downloads\Statistika_nachalo_11_2024%20(1)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HP\Downloads\&#1064;&#1072;&#1073;&#1083;&#1086;&#1085;%20&#1060;&#1055;%20(&#1040;&#1074;&#1090;&#1086;&#1089;&#1086;&#1093;&#1088;&#1072;&#1085;&#1077;&#1085;&#1085;&#1099;&#1081;)%20(1)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920" b="0" i="0" u="none" strike="noStrike" kern="1200" spc="0" baseline="0">
                <a:solidFill>
                  <a:srgbClr val="00206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r>
              <a:rPr lang="ru-RU"/>
              <a:t>Выручка текущего бизнеса</a:t>
            </a:r>
          </a:p>
        </c:rich>
      </c:tx>
      <c:layout>
        <c:manualLayout>
          <c:xMode val="edge"/>
          <c:yMode val="edge"/>
          <c:x val="0.32056933508311464"/>
          <c:y val="2.7777777777777776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920" b="0" i="0" u="none" strike="noStrike" kern="1200" spc="0" baseline="0">
              <a:solidFill>
                <a:srgbClr val="002060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ru-RU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cat>
            <c:numRef>
              <c:f>'[Шаблон ФП (Автосохраненный) (1).xlsx]Новый график (2)'!$T$8:$AL$8</c:f>
              <c:numCache>
                <c:formatCode>mmm\-yy</c:formatCode>
                <c:ptCount val="19"/>
                <c:pt idx="0">
                  <c:v>45323</c:v>
                </c:pt>
                <c:pt idx="1">
                  <c:v>45352</c:v>
                </c:pt>
                <c:pt idx="2">
                  <c:v>45383</c:v>
                </c:pt>
                <c:pt idx="3">
                  <c:v>45413</c:v>
                </c:pt>
                <c:pt idx="4">
                  <c:v>45444</c:v>
                </c:pt>
                <c:pt idx="5">
                  <c:v>45474</c:v>
                </c:pt>
                <c:pt idx="6">
                  <c:v>45505</c:v>
                </c:pt>
                <c:pt idx="7">
                  <c:v>45536</c:v>
                </c:pt>
                <c:pt idx="8">
                  <c:v>45566</c:v>
                </c:pt>
                <c:pt idx="9">
                  <c:v>45597</c:v>
                </c:pt>
                <c:pt idx="10">
                  <c:v>45627</c:v>
                </c:pt>
                <c:pt idx="11">
                  <c:v>45658</c:v>
                </c:pt>
                <c:pt idx="12">
                  <c:v>45689</c:v>
                </c:pt>
                <c:pt idx="13">
                  <c:v>45717</c:v>
                </c:pt>
                <c:pt idx="14">
                  <c:v>45748</c:v>
                </c:pt>
                <c:pt idx="15">
                  <c:v>45778</c:v>
                </c:pt>
                <c:pt idx="16">
                  <c:v>45809</c:v>
                </c:pt>
                <c:pt idx="17">
                  <c:v>45839</c:v>
                </c:pt>
                <c:pt idx="18">
                  <c:v>45870</c:v>
                </c:pt>
              </c:numCache>
            </c:numRef>
          </c:cat>
          <c:val>
            <c:numRef>
              <c:f>'[Шаблон ФП (Автосохраненный) (1).xlsx]Новый график (2)'!$T$9:$AL$9</c:f>
            </c:numRef>
          </c:val>
          <c:smooth val="0"/>
        </c:ser>
        <c:ser>
          <c:idx val="1"/>
          <c:order val="1"/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cat>
            <c:numRef>
              <c:f>'[Шаблон ФП (Автосохраненный) (1).xlsx]Новый график (2)'!$T$8:$AL$8</c:f>
              <c:numCache>
                <c:formatCode>mmm\-yy</c:formatCode>
                <c:ptCount val="19"/>
                <c:pt idx="0">
                  <c:v>45323</c:v>
                </c:pt>
                <c:pt idx="1">
                  <c:v>45352</c:v>
                </c:pt>
                <c:pt idx="2">
                  <c:v>45383</c:v>
                </c:pt>
                <c:pt idx="3">
                  <c:v>45413</c:v>
                </c:pt>
                <c:pt idx="4">
                  <c:v>45444</c:v>
                </c:pt>
                <c:pt idx="5">
                  <c:v>45474</c:v>
                </c:pt>
                <c:pt idx="6">
                  <c:v>45505</c:v>
                </c:pt>
                <c:pt idx="7">
                  <c:v>45536</c:v>
                </c:pt>
                <c:pt idx="8">
                  <c:v>45566</c:v>
                </c:pt>
                <c:pt idx="9">
                  <c:v>45597</c:v>
                </c:pt>
                <c:pt idx="10">
                  <c:v>45627</c:v>
                </c:pt>
                <c:pt idx="11">
                  <c:v>45658</c:v>
                </c:pt>
                <c:pt idx="12">
                  <c:v>45689</c:v>
                </c:pt>
                <c:pt idx="13">
                  <c:v>45717</c:v>
                </c:pt>
                <c:pt idx="14">
                  <c:v>45748</c:v>
                </c:pt>
                <c:pt idx="15">
                  <c:v>45778</c:v>
                </c:pt>
                <c:pt idx="16">
                  <c:v>45809</c:v>
                </c:pt>
                <c:pt idx="17">
                  <c:v>45839</c:v>
                </c:pt>
                <c:pt idx="18">
                  <c:v>45870</c:v>
                </c:pt>
              </c:numCache>
            </c:numRef>
          </c:cat>
          <c:val>
            <c:numRef>
              <c:f>'[Шаблон ФП (Автосохраненный) (1).xlsx]Новый график (2)'!$T$10:$AL$10</c:f>
            </c:numRef>
          </c:val>
          <c:smooth val="0"/>
        </c:ser>
        <c:ser>
          <c:idx val="2"/>
          <c:order val="2"/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3"/>
              </a:solidFill>
              <a:ln w="9525">
                <a:solidFill>
                  <a:schemeClr val="accent3"/>
                </a:solidFill>
              </a:ln>
              <a:effectLst/>
            </c:spPr>
          </c:marker>
          <c:cat>
            <c:numRef>
              <c:f>'[Шаблон ФП (Автосохраненный) (1).xlsx]Новый график (2)'!$T$8:$AL$8</c:f>
              <c:numCache>
                <c:formatCode>mmm\-yy</c:formatCode>
                <c:ptCount val="19"/>
                <c:pt idx="0">
                  <c:v>45323</c:v>
                </c:pt>
                <c:pt idx="1">
                  <c:v>45352</c:v>
                </c:pt>
                <c:pt idx="2">
                  <c:v>45383</c:v>
                </c:pt>
                <c:pt idx="3">
                  <c:v>45413</c:v>
                </c:pt>
                <c:pt idx="4">
                  <c:v>45444</c:v>
                </c:pt>
                <c:pt idx="5">
                  <c:v>45474</c:v>
                </c:pt>
                <c:pt idx="6">
                  <c:v>45505</c:v>
                </c:pt>
                <c:pt idx="7">
                  <c:v>45536</c:v>
                </c:pt>
                <c:pt idx="8">
                  <c:v>45566</c:v>
                </c:pt>
                <c:pt idx="9">
                  <c:v>45597</c:v>
                </c:pt>
                <c:pt idx="10">
                  <c:v>45627</c:v>
                </c:pt>
                <c:pt idx="11">
                  <c:v>45658</c:v>
                </c:pt>
                <c:pt idx="12">
                  <c:v>45689</c:v>
                </c:pt>
                <c:pt idx="13">
                  <c:v>45717</c:v>
                </c:pt>
                <c:pt idx="14">
                  <c:v>45748</c:v>
                </c:pt>
                <c:pt idx="15">
                  <c:v>45778</c:v>
                </c:pt>
                <c:pt idx="16">
                  <c:v>45809</c:v>
                </c:pt>
                <c:pt idx="17">
                  <c:v>45839</c:v>
                </c:pt>
                <c:pt idx="18">
                  <c:v>45870</c:v>
                </c:pt>
              </c:numCache>
            </c:numRef>
          </c:cat>
          <c:val>
            <c:numRef>
              <c:f>'[Шаблон ФП (Автосохраненный) (1).xlsx]Новый график (2)'!$T$11:$AL$11</c:f>
            </c:numRef>
          </c:val>
          <c:smooth val="0"/>
        </c:ser>
        <c:ser>
          <c:idx val="3"/>
          <c:order val="3"/>
          <c:spPr>
            <a:ln w="28575" cap="rnd">
              <a:solidFill>
                <a:schemeClr val="accent4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4"/>
              </a:solidFill>
              <a:ln w="9525">
                <a:solidFill>
                  <a:schemeClr val="accent4"/>
                </a:solidFill>
              </a:ln>
              <a:effectLst/>
            </c:spPr>
          </c:marker>
          <c:cat>
            <c:numRef>
              <c:f>'[Шаблон ФП (Автосохраненный) (1).xlsx]Новый график (2)'!$T$8:$AL$8</c:f>
              <c:numCache>
                <c:formatCode>mmm\-yy</c:formatCode>
                <c:ptCount val="19"/>
                <c:pt idx="0">
                  <c:v>45323</c:v>
                </c:pt>
                <c:pt idx="1">
                  <c:v>45352</c:v>
                </c:pt>
                <c:pt idx="2">
                  <c:v>45383</c:v>
                </c:pt>
                <c:pt idx="3">
                  <c:v>45413</c:v>
                </c:pt>
                <c:pt idx="4">
                  <c:v>45444</c:v>
                </c:pt>
                <c:pt idx="5">
                  <c:v>45474</c:v>
                </c:pt>
                <c:pt idx="6">
                  <c:v>45505</c:v>
                </c:pt>
                <c:pt idx="7">
                  <c:v>45536</c:v>
                </c:pt>
                <c:pt idx="8">
                  <c:v>45566</c:v>
                </c:pt>
                <c:pt idx="9">
                  <c:v>45597</c:v>
                </c:pt>
                <c:pt idx="10">
                  <c:v>45627</c:v>
                </c:pt>
                <c:pt idx="11">
                  <c:v>45658</c:v>
                </c:pt>
                <c:pt idx="12">
                  <c:v>45689</c:v>
                </c:pt>
                <c:pt idx="13">
                  <c:v>45717</c:v>
                </c:pt>
                <c:pt idx="14">
                  <c:v>45748</c:v>
                </c:pt>
                <c:pt idx="15">
                  <c:v>45778</c:v>
                </c:pt>
                <c:pt idx="16">
                  <c:v>45809</c:v>
                </c:pt>
                <c:pt idx="17">
                  <c:v>45839</c:v>
                </c:pt>
                <c:pt idx="18">
                  <c:v>45870</c:v>
                </c:pt>
              </c:numCache>
            </c:numRef>
          </c:cat>
          <c:val>
            <c:numRef>
              <c:f>'[Шаблон ФП (Автосохраненный) (1).xlsx]Новый график (2)'!$T$12:$AL$12</c:f>
            </c:numRef>
          </c:val>
          <c:smooth val="0"/>
        </c:ser>
        <c:ser>
          <c:idx val="4"/>
          <c:order val="4"/>
          <c:spPr>
            <a:ln w="28575" cap="rnd">
              <a:solidFill>
                <a:schemeClr val="accent5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5"/>
              </a:solidFill>
              <a:ln w="9525">
                <a:solidFill>
                  <a:schemeClr val="accent5"/>
                </a:solidFill>
              </a:ln>
              <a:effectLst/>
            </c:spPr>
          </c:marker>
          <c:cat>
            <c:numRef>
              <c:f>'[Шаблон ФП (Автосохраненный) (1).xlsx]Новый график (2)'!$T$8:$AL$8</c:f>
              <c:numCache>
                <c:formatCode>mmm\-yy</c:formatCode>
                <c:ptCount val="19"/>
                <c:pt idx="0">
                  <c:v>45323</c:v>
                </c:pt>
                <c:pt idx="1">
                  <c:v>45352</c:v>
                </c:pt>
                <c:pt idx="2">
                  <c:v>45383</c:v>
                </c:pt>
                <c:pt idx="3">
                  <c:v>45413</c:v>
                </c:pt>
                <c:pt idx="4">
                  <c:v>45444</c:v>
                </c:pt>
                <c:pt idx="5">
                  <c:v>45474</c:v>
                </c:pt>
                <c:pt idx="6">
                  <c:v>45505</c:v>
                </c:pt>
                <c:pt idx="7">
                  <c:v>45536</c:v>
                </c:pt>
                <c:pt idx="8">
                  <c:v>45566</c:v>
                </c:pt>
                <c:pt idx="9">
                  <c:v>45597</c:v>
                </c:pt>
                <c:pt idx="10">
                  <c:v>45627</c:v>
                </c:pt>
                <c:pt idx="11">
                  <c:v>45658</c:v>
                </c:pt>
                <c:pt idx="12">
                  <c:v>45689</c:v>
                </c:pt>
                <c:pt idx="13">
                  <c:v>45717</c:v>
                </c:pt>
                <c:pt idx="14">
                  <c:v>45748</c:v>
                </c:pt>
                <c:pt idx="15">
                  <c:v>45778</c:v>
                </c:pt>
                <c:pt idx="16">
                  <c:v>45809</c:v>
                </c:pt>
                <c:pt idx="17">
                  <c:v>45839</c:v>
                </c:pt>
                <c:pt idx="18">
                  <c:v>45870</c:v>
                </c:pt>
              </c:numCache>
            </c:numRef>
          </c:cat>
          <c:val>
            <c:numRef>
              <c:f>'[Шаблон ФП (Автосохраненный) (1).xlsx]Новый график (2)'!$T$13:$AL$13</c:f>
            </c:numRef>
          </c:val>
          <c:smooth val="0"/>
        </c:ser>
        <c:ser>
          <c:idx val="5"/>
          <c:order val="5"/>
          <c:spPr>
            <a:ln w="28575" cap="rnd">
              <a:solidFill>
                <a:schemeClr val="accent6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6"/>
              </a:solidFill>
              <a:ln w="9525">
                <a:solidFill>
                  <a:schemeClr val="accent6"/>
                </a:solidFill>
              </a:ln>
              <a:effectLst/>
            </c:spPr>
          </c:marker>
          <c:cat>
            <c:numRef>
              <c:f>'[Шаблон ФП (Автосохраненный) (1).xlsx]Новый график (2)'!$T$8:$AL$8</c:f>
              <c:numCache>
                <c:formatCode>mmm\-yy</c:formatCode>
                <c:ptCount val="19"/>
                <c:pt idx="0">
                  <c:v>45323</c:v>
                </c:pt>
                <c:pt idx="1">
                  <c:v>45352</c:v>
                </c:pt>
                <c:pt idx="2">
                  <c:v>45383</c:v>
                </c:pt>
                <c:pt idx="3">
                  <c:v>45413</c:v>
                </c:pt>
                <c:pt idx="4">
                  <c:v>45444</c:v>
                </c:pt>
                <c:pt idx="5">
                  <c:v>45474</c:v>
                </c:pt>
                <c:pt idx="6">
                  <c:v>45505</c:v>
                </c:pt>
                <c:pt idx="7">
                  <c:v>45536</c:v>
                </c:pt>
                <c:pt idx="8">
                  <c:v>45566</c:v>
                </c:pt>
                <c:pt idx="9">
                  <c:v>45597</c:v>
                </c:pt>
                <c:pt idx="10">
                  <c:v>45627</c:v>
                </c:pt>
                <c:pt idx="11">
                  <c:v>45658</c:v>
                </c:pt>
                <c:pt idx="12">
                  <c:v>45689</c:v>
                </c:pt>
                <c:pt idx="13">
                  <c:v>45717</c:v>
                </c:pt>
                <c:pt idx="14">
                  <c:v>45748</c:v>
                </c:pt>
                <c:pt idx="15">
                  <c:v>45778</c:v>
                </c:pt>
                <c:pt idx="16">
                  <c:v>45809</c:v>
                </c:pt>
                <c:pt idx="17">
                  <c:v>45839</c:v>
                </c:pt>
                <c:pt idx="18">
                  <c:v>45870</c:v>
                </c:pt>
              </c:numCache>
            </c:numRef>
          </c:cat>
          <c:val>
            <c:numRef>
              <c:f>'[Шаблон ФП (Автосохраненный) (1).xlsx]Новый график (2)'!$T$14:$AL$14</c:f>
            </c:numRef>
          </c:val>
          <c:smooth val="0"/>
        </c:ser>
        <c:ser>
          <c:idx val="6"/>
          <c:order val="6"/>
          <c:spPr>
            <a:ln w="28575" cap="rnd">
              <a:solidFill>
                <a:schemeClr val="accent1">
                  <a:lumMod val="60000"/>
                </a:schemeClr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>
                  <a:lumMod val="60000"/>
                </a:schemeClr>
              </a:solidFill>
              <a:ln w="9525">
                <a:solidFill>
                  <a:schemeClr val="accent1">
                    <a:lumMod val="60000"/>
                  </a:schemeClr>
                </a:solidFill>
              </a:ln>
              <a:effectLst/>
            </c:spPr>
          </c:marker>
          <c:cat>
            <c:numRef>
              <c:f>'[Шаблон ФП (Автосохраненный) (1).xlsx]Новый график (2)'!$T$8:$AL$8</c:f>
              <c:numCache>
                <c:formatCode>mmm\-yy</c:formatCode>
                <c:ptCount val="19"/>
                <c:pt idx="0">
                  <c:v>45323</c:v>
                </c:pt>
                <c:pt idx="1">
                  <c:v>45352</c:v>
                </c:pt>
                <c:pt idx="2">
                  <c:v>45383</c:v>
                </c:pt>
                <c:pt idx="3">
                  <c:v>45413</c:v>
                </c:pt>
                <c:pt idx="4">
                  <c:v>45444</c:v>
                </c:pt>
                <c:pt idx="5">
                  <c:v>45474</c:v>
                </c:pt>
                <c:pt idx="6">
                  <c:v>45505</c:v>
                </c:pt>
                <c:pt idx="7">
                  <c:v>45536</c:v>
                </c:pt>
                <c:pt idx="8">
                  <c:v>45566</c:v>
                </c:pt>
                <c:pt idx="9">
                  <c:v>45597</c:v>
                </c:pt>
                <c:pt idx="10">
                  <c:v>45627</c:v>
                </c:pt>
                <c:pt idx="11">
                  <c:v>45658</c:v>
                </c:pt>
                <c:pt idx="12">
                  <c:v>45689</c:v>
                </c:pt>
                <c:pt idx="13">
                  <c:v>45717</c:v>
                </c:pt>
                <c:pt idx="14">
                  <c:v>45748</c:v>
                </c:pt>
                <c:pt idx="15">
                  <c:v>45778</c:v>
                </c:pt>
                <c:pt idx="16">
                  <c:v>45809</c:v>
                </c:pt>
                <c:pt idx="17">
                  <c:v>45839</c:v>
                </c:pt>
                <c:pt idx="18">
                  <c:v>45870</c:v>
                </c:pt>
              </c:numCache>
            </c:numRef>
          </c:cat>
          <c:val>
            <c:numRef>
              <c:f>'[Шаблон ФП (Автосохраненный) (1).xlsx]Новый график (2)'!$T$15:$AL$15</c:f>
            </c:numRef>
          </c:val>
          <c:smooth val="0"/>
        </c:ser>
        <c:ser>
          <c:idx val="7"/>
          <c:order val="7"/>
          <c:spPr>
            <a:ln w="28575" cap="rnd">
              <a:solidFill>
                <a:schemeClr val="accent2">
                  <a:lumMod val="60000"/>
                </a:schemeClr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>
                  <a:lumMod val="60000"/>
                </a:schemeClr>
              </a:solidFill>
              <a:ln w="9525">
                <a:solidFill>
                  <a:schemeClr val="accent2">
                    <a:lumMod val="60000"/>
                  </a:schemeClr>
                </a:solidFill>
              </a:ln>
              <a:effectLst/>
            </c:spPr>
          </c:marker>
          <c:cat>
            <c:numRef>
              <c:f>'[Шаблон ФП (Автосохраненный) (1).xlsx]Новый график (2)'!$T$8:$AL$8</c:f>
              <c:numCache>
                <c:formatCode>mmm\-yy</c:formatCode>
                <c:ptCount val="19"/>
                <c:pt idx="0">
                  <c:v>45323</c:v>
                </c:pt>
                <c:pt idx="1">
                  <c:v>45352</c:v>
                </c:pt>
                <c:pt idx="2">
                  <c:v>45383</c:v>
                </c:pt>
                <c:pt idx="3">
                  <c:v>45413</c:v>
                </c:pt>
                <c:pt idx="4">
                  <c:v>45444</c:v>
                </c:pt>
                <c:pt idx="5">
                  <c:v>45474</c:v>
                </c:pt>
                <c:pt idx="6">
                  <c:v>45505</c:v>
                </c:pt>
                <c:pt idx="7">
                  <c:v>45536</c:v>
                </c:pt>
                <c:pt idx="8">
                  <c:v>45566</c:v>
                </c:pt>
                <c:pt idx="9">
                  <c:v>45597</c:v>
                </c:pt>
                <c:pt idx="10">
                  <c:v>45627</c:v>
                </c:pt>
                <c:pt idx="11">
                  <c:v>45658</c:v>
                </c:pt>
                <c:pt idx="12">
                  <c:v>45689</c:v>
                </c:pt>
                <c:pt idx="13">
                  <c:v>45717</c:v>
                </c:pt>
                <c:pt idx="14">
                  <c:v>45748</c:v>
                </c:pt>
                <c:pt idx="15">
                  <c:v>45778</c:v>
                </c:pt>
                <c:pt idx="16">
                  <c:v>45809</c:v>
                </c:pt>
                <c:pt idx="17">
                  <c:v>45839</c:v>
                </c:pt>
                <c:pt idx="18">
                  <c:v>45870</c:v>
                </c:pt>
              </c:numCache>
            </c:numRef>
          </c:cat>
          <c:val>
            <c:numRef>
              <c:f>'[Шаблон ФП (Автосохраненный) (1).xlsx]Новый график (2)'!$T$16:$AL$16</c:f>
            </c:numRef>
          </c:val>
          <c:smooth val="0"/>
        </c:ser>
        <c:ser>
          <c:idx val="8"/>
          <c:order val="8"/>
          <c:spPr>
            <a:ln w="28575" cap="rnd">
              <a:solidFill>
                <a:schemeClr val="accent3">
                  <a:lumMod val="60000"/>
                </a:schemeClr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3">
                  <a:lumMod val="60000"/>
                </a:schemeClr>
              </a:solidFill>
              <a:ln w="9525">
                <a:solidFill>
                  <a:schemeClr val="accent3">
                    <a:lumMod val="60000"/>
                  </a:schemeClr>
                </a:solidFill>
              </a:ln>
              <a:effectLst/>
            </c:spPr>
          </c:marker>
          <c:cat>
            <c:numRef>
              <c:f>'[Шаблон ФП (Автосохраненный) (1).xlsx]Новый график (2)'!$T$8:$AL$8</c:f>
              <c:numCache>
                <c:formatCode>mmm\-yy</c:formatCode>
                <c:ptCount val="19"/>
                <c:pt idx="0">
                  <c:v>45323</c:v>
                </c:pt>
                <c:pt idx="1">
                  <c:v>45352</c:v>
                </c:pt>
                <c:pt idx="2">
                  <c:v>45383</c:v>
                </c:pt>
                <c:pt idx="3">
                  <c:v>45413</c:v>
                </c:pt>
                <c:pt idx="4">
                  <c:v>45444</c:v>
                </c:pt>
                <c:pt idx="5">
                  <c:v>45474</c:v>
                </c:pt>
                <c:pt idx="6">
                  <c:v>45505</c:v>
                </c:pt>
                <c:pt idx="7">
                  <c:v>45536</c:v>
                </c:pt>
                <c:pt idx="8">
                  <c:v>45566</c:v>
                </c:pt>
                <c:pt idx="9">
                  <c:v>45597</c:v>
                </c:pt>
                <c:pt idx="10">
                  <c:v>45627</c:v>
                </c:pt>
                <c:pt idx="11">
                  <c:v>45658</c:v>
                </c:pt>
                <c:pt idx="12">
                  <c:v>45689</c:v>
                </c:pt>
                <c:pt idx="13">
                  <c:v>45717</c:v>
                </c:pt>
                <c:pt idx="14">
                  <c:v>45748</c:v>
                </c:pt>
                <c:pt idx="15">
                  <c:v>45778</c:v>
                </c:pt>
                <c:pt idx="16">
                  <c:v>45809</c:v>
                </c:pt>
                <c:pt idx="17">
                  <c:v>45839</c:v>
                </c:pt>
                <c:pt idx="18">
                  <c:v>45870</c:v>
                </c:pt>
              </c:numCache>
            </c:numRef>
          </c:cat>
          <c:val>
            <c:numRef>
              <c:f>'[Шаблон ФП (Автосохраненный) (1).xlsx]Новый график (2)'!$T$17:$AL$17</c:f>
            </c:numRef>
          </c:val>
          <c:smooth val="0"/>
        </c:ser>
        <c:ser>
          <c:idx val="9"/>
          <c:order val="9"/>
          <c:spPr>
            <a:ln w="28575" cap="rnd">
              <a:solidFill>
                <a:schemeClr val="accent4">
                  <a:lumMod val="60000"/>
                </a:schemeClr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4">
                  <a:lumMod val="60000"/>
                </a:schemeClr>
              </a:solidFill>
              <a:ln w="9525">
                <a:solidFill>
                  <a:schemeClr val="accent4">
                    <a:lumMod val="60000"/>
                  </a:schemeClr>
                </a:solidFill>
              </a:ln>
              <a:effectLst/>
            </c:spPr>
          </c:marker>
          <c:cat>
            <c:numRef>
              <c:f>'[Шаблон ФП (Автосохраненный) (1).xlsx]Новый график (2)'!$T$8:$AL$8</c:f>
              <c:numCache>
                <c:formatCode>mmm\-yy</c:formatCode>
                <c:ptCount val="19"/>
                <c:pt idx="0">
                  <c:v>45323</c:v>
                </c:pt>
                <c:pt idx="1">
                  <c:v>45352</c:v>
                </c:pt>
                <c:pt idx="2">
                  <c:v>45383</c:v>
                </c:pt>
                <c:pt idx="3">
                  <c:v>45413</c:v>
                </c:pt>
                <c:pt idx="4">
                  <c:v>45444</c:v>
                </c:pt>
                <c:pt idx="5">
                  <c:v>45474</c:v>
                </c:pt>
                <c:pt idx="6">
                  <c:v>45505</c:v>
                </c:pt>
                <c:pt idx="7">
                  <c:v>45536</c:v>
                </c:pt>
                <c:pt idx="8">
                  <c:v>45566</c:v>
                </c:pt>
                <c:pt idx="9">
                  <c:v>45597</c:v>
                </c:pt>
                <c:pt idx="10">
                  <c:v>45627</c:v>
                </c:pt>
                <c:pt idx="11">
                  <c:v>45658</c:v>
                </c:pt>
                <c:pt idx="12">
                  <c:v>45689</c:v>
                </c:pt>
                <c:pt idx="13">
                  <c:v>45717</c:v>
                </c:pt>
                <c:pt idx="14">
                  <c:v>45748</c:v>
                </c:pt>
                <c:pt idx="15">
                  <c:v>45778</c:v>
                </c:pt>
                <c:pt idx="16">
                  <c:v>45809</c:v>
                </c:pt>
                <c:pt idx="17">
                  <c:v>45839</c:v>
                </c:pt>
                <c:pt idx="18">
                  <c:v>45870</c:v>
                </c:pt>
              </c:numCache>
            </c:numRef>
          </c:cat>
          <c:val>
            <c:numRef>
              <c:f>'[Шаблон ФП (Автосохраненный) (1).xlsx]Новый график (2)'!$T$18:$AL$18</c:f>
            </c:numRef>
          </c:val>
          <c:smooth val="0"/>
        </c:ser>
        <c:ser>
          <c:idx val="10"/>
          <c:order val="10"/>
          <c:spPr>
            <a:ln w="28575" cap="rnd">
              <a:solidFill>
                <a:schemeClr val="accent5">
                  <a:lumMod val="60000"/>
                </a:schemeClr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5">
                  <a:lumMod val="60000"/>
                </a:schemeClr>
              </a:solidFill>
              <a:ln w="9525">
                <a:solidFill>
                  <a:schemeClr val="accent5">
                    <a:lumMod val="60000"/>
                  </a:schemeClr>
                </a:solidFill>
              </a:ln>
              <a:effectLst/>
            </c:spPr>
          </c:marker>
          <c:cat>
            <c:numRef>
              <c:f>'[Шаблон ФП (Автосохраненный) (1).xlsx]Новый график (2)'!$T$8:$AL$8</c:f>
              <c:numCache>
                <c:formatCode>mmm\-yy</c:formatCode>
                <c:ptCount val="19"/>
                <c:pt idx="0">
                  <c:v>45323</c:v>
                </c:pt>
                <c:pt idx="1">
                  <c:v>45352</c:v>
                </c:pt>
                <c:pt idx="2">
                  <c:v>45383</c:v>
                </c:pt>
                <c:pt idx="3">
                  <c:v>45413</c:v>
                </c:pt>
                <c:pt idx="4">
                  <c:v>45444</c:v>
                </c:pt>
                <c:pt idx="5">
                  <c:v>45474</c:v>
                </c:pt>
                <c:pt idx="6">
                  <c:v>45505</c:v>
                </c:pt>
                <c:pt idx="7">
                  <c:v>45536</c:v>
                </c:pt>
                <c:pt idx="8">
                  <c:v>45566</c:v>
                </c:pt>
                <c:pt idx="9">
                  <c:v>45597</c:v>
                </c:pt>
                <c:pt idx="10">
                  <c:v>45627</c:v>
                </c:pt>
                <c:pt idx="11">
                  <c:v>45658</c:v>
                </c:pt>
                <c:pt idx="12">
                  <c:v>45689</c:v>
                </c:pt>
                <c:pt idx="13">
                  <c:v>45717</c:v>
                </c:pt>
                <c:pt idx="14">
                  <c:v>45748</c:v>
                </c:pt>
                <c:pt idx="15">
                  <c:v>45778</c:v>
                </c:pt>
                <c:pt idx="16">
                  <c:v>45809</c:v>
                </c:pt>
                <c:pt idx="17">
                  <c:v>45839</c:v>
                </c:pt>
                <c:pt idx="18">
                  <c:v>45870</c:v>
                </c:pt>
              </c:numCache>
            </c:numRef>
          </c:cat>
          <c:val>
            <c:numRef>
              <c:f>'[Шаблон ФП (Автосохраненный) (1).xlsx]Новый график (2)'!$T$19:$AL$19</c:f>
            </c:numRef>
          </c:val>
          <c:smooth val="0"/>
        </c:ser>
        <c:ser>
          <c:idx val="11"/>
          <c:order val="11"/>
          <c:spPr>
            <a:ln w="28575" cap="rnd">
              <a:solidFill>
                <a:schemeClr val="accent6">
                  <a:lumMod val="60000"/>
                </a:schemeClr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6">
                  <a:lumMod val="60000"/>
                </a:schemeClr>
              </a:solidFill>
              <a:ln w="9525">
                <a:solidFill>
                  <a:schemeClr val="accent6">
                    <a:lumMod val="60000"/>
                  </a:schemeClr>
                </a:solidFill>
              </a:ln>
              <a:effectLst/>
            </c:spPr>
          </c:marker>
          <c:cat>
            <c:numRef>
              <c:f>'[Шаблон ФП (Автосохраненный) (1).xlsx]Новый график (2)'!$T$8:$AL$8</c:f>
              <c:numCache>
                <c:formatCode>mmm\-yy</c:formatCode>
                <c:ptCount val="19"/>
                <c:pt idx="0">
                  <c:v>45323</c:v>
                </c:pt>
                <c:pt idx="1">
                  <c:v>45352</c:v>
                </c:pt>
                <c:pt idx="2">
                  <c:v>45383</c:v>
                </c:pt>
                <c:pt idx="3">
                  <c:v>45413</c:v>
                </c:pt>
                <c:pt idx="4">
                  <c:v>45444</c:v>
                </c:pt>
                <c:pt idx="5">
                  <c:v>45474</c:v>
                </c:pt>
                <c:pt idx="6">
                  <c:v>45505</c:v>
                </c:pt>
                <c:pt idx="7">
                  <c:v>45536</c:v>
                </c:pt>
                <c:pt idx="8">
                  <c:v>45566</c:v>
                </c:pt>
                <c:pt idx="9">
                  <c:v>45597</c:v>
                </c:pt>
                <c:pt idx="10">
                  <c:v>45627</c:v>
                </c:pt>
                <c:pt idx="11">
                  <c:v>45658</c:v>
                </c:pt>
                <c:pt idx="12">
                  <c:v>45689</c:v>
                </c:pt>
                <c:pt idx="13">
                  <c:v>45717</c:v>
                </c:pt>
                <c:pt idx="14">
                  <c:v>45748</c:v>
                </c:pt>
                <c:pt idx="15">
                  <c:v>45778</c:v>
                </c:pt>
                <c:pt idx="16">
                  <c:v>45809</c:v>
                </c:pt>
                <c:pt idx="17">
                  <c:v>45839</c:v>
                </c:pt>
                <c:pt idx="18">
                  <c:v>45870</c:v>
                </c:pt>
              </c:numCache>
            </c:numRef>
          </c:cat>
          <c:val>
            <c:numRef>
              <c:f>'[Шаблон ФП (Автосохраненный) (1).xlsx]Новый график (2)'!$T$20:$AL$20</c:f>
            </c:numRef>
          </c:val>
          <c:smooth val="0"/>
        </c:ser>
        <c:ser>
          <c:idx val="12"/>
          <c:order val="12"/>
          <c:spPr>
            <a:ln w="28575" cap="rnd">
              <a:solidFill>
                <a:schemeClr val="accent1">
                  <a:lumMod val="80000"/>
                  <a:lumOff val="20000"/>
                </a:schemeClr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>
                  <a:lumMod val="80000"/>
                  <a:lumOff val="20000"/>
                </a:schemeClr>
              </a:solidFill>
              <a:ln w="9525">
                <a:solidFill>
                  <a:schemeClr val="accent1">
                    <a:lumMod val="80000"/>
                    <a:lumOff val="20000"/>
                  </a:schemeClr>
                </a:solidFill>
              </a:ln>
              <a:effectLst/>
            </c:spPr>
          </c:marker>
          <c:cat>
            <c:numRef>
              <c:f>'[Шаблон ФП (Автосохраненный) (1).xlsx]Новый график (2)'!$T$8:$AL$8</c:f>
              <c:numCache>
                <c:formatCode>mmm\-yy</c:formatCode>
                <c:ptCount val="19"/>
                <c:pt idx="0">
                  <c:v>45323</c:v>
                </c:pt>
                <c:pt idx="1">
                  <c:v>45352</c:v>
                </c:pt>
                <c:pt idx="2">
                  <c:v>45383</c:v>
                </c:pt>
                <c:pt idx="3">
                  <c:v>45413</c:v>
                </c:pt>
                <c:pt idx="4">
                  <c:v>45444</c:v>
                </c:pt>
                <c:pt idx="5">
                  <c:v>45474</c:v>
                </c:pt>
                <c:pt idx="6">
                  <c:v>45505</c:v>
                </c:pt>
                <c:pt idx="7">
                  <c:v>45536</c:v>
                </c:pt>
                <c:pt idx="8">
                  <c:v>45566</c:v>
                </c:pt>
                <c:pt idx="9">
                  <c:v>45597</c:v>
                </c:pt>
                <c:pt idx="10">
                  <c:v>45627</c:v>
                </c:pt>
                <c:pt idx="11">
                  <c:v>45658</c:v>
                </c:pt>
                <c:pt idx="12">
                  <c:v>45689</c:v>
                </c:pt>
                <c:pt idx="13">
                  <c:v>45717</c:v>
                </c:pt>
                <c:pt idx="14">
                  <c:v>45748</c:v>
                </c:pt>
                <c:pt idx="15">
                  <c:v>45778</c:v>
                </c:pt>
                <c:pt idx="16">
                  <c:v>45809</c:v>
                </c:pt>
                <c:pt idx="17">
                  <c:v>45839</c:v>
                </c:pt>
                <c:pt idx="18">
                  <c:v>45870</c:v>
                </c:pt>
              </c:numCache>
            </c:numRef>
          </c:cat>
          <c:val>
            <c:numRef>
              <c:f>'[Шаблон ФП (Автосохраненный) (1).xlsx]Новый график (2)'!$T$21:$AL$21</c:f>
            </c:numRef>
          </c:val>
          <c:smooth val="0"/>
        </c:ser>
        <c:ser>
          <c:idx val="13"/>
          <c:order val="13"/>
          <c:spPr>
            <a:ln w="28575" cap="rnd">
              <a:solidFill>
                <a:schemeClr val="accent2">
                  <a:lumMod val="80000"/>
                  <a:lumOff val="20000"/>
                </a:schemeClr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>
                  <a:lumMod val="80000"/>
                  <a:lumOff val="20000"/>
                </a:schemeClr>
              </a:solidFill>
              <a:ln w="9525">
                <a:solidFill>
                  <a:schemeClr val="accent2">
                    <a:lumMod val="80000"/>
                    <a:lumOff val="20000"/>
                  </a:schemeClr>
                </a:solidFill>
              </a:ln>
              <a:effectLst/>
            </c:spPr>
          </c:marker>
          <c:cat>
            <c:numRef>
              <c:f>'[Шаблон ФП (Автосохраненный) (1).xlsx]Новый график (2)'!$T$8:$AL$8</c:f>
              <c:numCache>
                <c:formatCode>mmm\-yy</c:formatCode>
                <c:ptCount val="19"/>
                <c:pt idx="0">
                  <c:v>45323</c:v>
                </c:pt>
                <c:pt idx="1">
                  <c:v>45352</c:v>
                </c:pt>
                <c:pt idx="2">
                  <c:v>45383</c:v>
                </c:pt>
                <c:pt idx="3">
                  <c:v>45413</c:v>
                </c:pt>
                <c:pt idx="4">
                  <c:v>45444</c:v>
                </c:pt>
                <c:pt idx="5">
                  <c:v>45474</c:v>
                </c:pt>
                <c:pt idx="6">
                  <c:v>45505</c:v>
                </c:pt>
                <c:pt idx="7">
                  <c:v>45536</c:v>
                </c:pt>
                <c:pt idx="8">
                  <c:v>45566</c:v>
                </c:pt>
                <c:pt idx="9">
                  <c:v>45597</c:v>
                </c:pt>
                <c:pt idx="10">
                  <c:v>45627</c:v>
                </c:pt>
                <c:pt idx="11">
                  <c:v>45658</c:v>
                </c:pt>
                <c:pt idx="12">
                  <c:v>45689</c:v>
                </c:pt>
                <c:pt idx="13">
                  <c:v>45717</c:v>
                </c:pt>
                <c:pt idx="14">
                  <c:v>45748</c:v>
                </c:pt>
                <c:pt idx="15">
                  <c:v>45778</c:v>
                </c:pt>
                <c:pt idx="16">
                  <c:v>45809</c:v>
                </c:pt>
                <c:pt idx="17">
                  <c:v>45839</c:v>
                </c:pt>
                <c:pt idx="18">
                  <c:v>45870</c:v>
                </c:pt>
              </c:numCache>
            </c:numRef>
          </c:cat>
          <c:val>
            <c:numRef>
              <c:f>'[Шаблон ФП (Автосохраненный) (1).xlsx]Новый график (2)'!$T$22:$AL$22</c:f>
            </c:numRef>
          </c:val>
          <c:smooth val="0"/>
        </c:ser>
        <c:ser>
          <c:idx val="14"/>
          <c:order val="14"/>
          <c:spPr>
            <a:ln w="28575" cap="rnd">
              <a:solidFill>
                <a:schemeClr val="accent3">
                  <a:lumMod val="80000"/>
                  <a:lumOff val="20000"/>
                </a:schemeClr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3">
                  <a:lumMod val="80000"/>
                  <a:lumOff val="20000"/>
                </a:schemeClr>
              </a:solidFill>
              <a:ln w="9525">
                <a:solidFill>
                  <a:schemeClr val="accent3">
                    <a:lumMod val="80000"/>
                    <a:lumOff val="20000"/>
                  </a:schemeClr>
                </a:solidFill>
              </a:ln>
              <a:effectLst/>
            </c:spPr>
          </c:marker>
          <c:cat>
            <c:numRef>
              <c:f>'[Шаблон ФП (Автосохраненный) (1).xlsx]Новый график (2)'!$T$8:$AL$8</c:f>
              <c:numCache>
                <c:formatCode>mmm\-yy</c:formatCode>
                <c:ptCount val="19"/>
                <c:pt idx="0">
                  <c:v>45323</c:v>
                </c:pt>
                <c:pt idx="1">
                  <c:v>45352</c:v>
                </c:pt>
                <c:pt idx="2">
                  <c:v>45383</c:v>
                </c:pt>
                <c:pt idx="3">
                  <c:v>45413</c:v>
                </c:pt>
                <c:pt idx="4">
                  <c:v>45444</c:v>
                </c:pt>
                <c:pt idx="5">
                  <c:v>45474</c:v>
                </c:pt>
                <c:pt idx="6">
                  <c:v>45505</c:v>
                </c:pt>
                <c:pt idx="7">
                  <c:v>45536</c:v>
                </c:pt>
                <c:pt idx="8">
                  <c:v>45566</c:v>
                </c:pt>
                <c:pt idx="9">
                  <c:v>45597</c:v>
                </c:pt>
                <c:pt idx="10">
                  <c:v>45627</c:v>
                </c:pt>
                <c:pt idx="11">
                  <c:v>45658</c:v>
                </c:pt>
                <c:pt idx="12">
                  <c:v>45689</c:v>
                </c:pt>
                <c:pt idx="13">
                  <c:v>45717</c:v>
                </c:pt>
                <c:pt idx="14">
                  <c:v>45748</c:v>
                </c:pt>
                <c:pt idx="15">
                  <c:v>45778</c:v>
                </c:pt>
                <c:pt idx="16">
                  <c:v>45809</c:v>
                </c:pt>
                <c:pt idx="17">
                  <c:v>45839</c:v>
                </c:pt>
                <c:pt idx="18">
                  <c:v>45870</c:v>
                </c:pt>
              </c:numCache>
            </c:numRef>
          </c:cat>
          <c:val>
            <c:numRef>
              <c:f>'[Шаблон ФП (Автосохраненный) (1).xlsx]Новый график (2)'!$T$23:$AL$23</c:f>
            </c:numRef>
          </c:val>
          <c:smooth val="0"/>
        </c:ser>
        <c:ser>
          <c:idx val="15"/>
          <c:order val="15"/>
          <c:spPr>
            <a:ln w="38100" cap="rnd">
              <a:solidFill>
                <a:srgbClr val="C00000"/>
              </a:solidFill>
              <a:round/>
            </a:ln>
            <a:effectLst/>
          </c:spPr>
          <c:marker>
            <c:symbol val="none"/>
          </c:marker>
          <c:cat>
            <c:numRef>
              <c:f>'[Шаблон ФП (Автосохраненный) (1).xlsx]Новый график (2)'!$T$8:$AL$8</c:f>
              <c:numCache>
                <c:formatCode>mmm\-yy</c:formatCode>
                <c:ptCount val="19"/>
                <c:pt idx="0">
                  <c:v>45323</c:v>
                </c:pt>
                <c:pt idx="1">
                  <c:v>45352</c:v>
                </c:pt>
                <c:pt idx="2">
                  <c:v>45383</c:v>
                </c:pt>
                <c:pt idx="3">
                  <c:v>45413</c:v>
                </c:pt>
                <c:pt idx="4">
                  <c:v>45444</c:v>
                </c:pt>
                <c:pt idx="5">
                  <c:v>45474</c:v>
                </c:pt>
                <c:pt idx="6">
                  <c:v>45505</c:v>
                </c:pt>
                <c:pt idx="7">
                  <c:v>45536</c:v>
                </c:pt>
                <c:pt idx="8">
                  <c:v>45566</c:v>
                </c:pt>
                <c:pt idx="9">
                  <c:v>45597</c:v>
                </c:pt>
                <c:pt idx="10">
                  <c:v>45627</c:v>
                </c:pt>
                <c:pt idx="11">
                  <c:v>45658</c:v>
                </c:pt>
                <c:pt idx="12">
                  <c:v>45689</c:v>
                </c:pt>
                <c:pt idx="13">
                  <c:v>45717</c:v>
                </c:pt>
                <c:pt idx="14">
                  <c:v>45748</c:v>
                </c:pt>
                <c:pt idx="15">
                  <c:v>45778</c:v>
                </c:pt>
                <c:pt idx="16">
                  <c:v>45809</c:v>
                </c:pt>
                <c:pt idx="17">
                  <c:v>45839</c:v>
                </c:pt>
                <c:pt idx="18">
                  <c:v>45870</c:v>
                </c:pt>
              </c:numCache>
            </c:numRef>
          </c:cat>
          <c:val>
            <c:numRef>
              <c:f>'[Шаблон ФП (Автосохраненный) (1).xlsx]Новый график (2)'!$T$24:$AL$24</c:f>
              <c:numCache>
                <c:formatCode>#,##0</c:formatCode>
                <c:ptCount val="19"/>
                <c:pt idx="0">
                  <c:v>11000</c:v>
                </c:pt>
                <c:pt idx="1">
                  <c:v>18000</c:v>
                </c:pt>
                <c:pt idx="2">
                  <c:v>22500</c:v>
                </c:pt>
                <c:pt idx="3">
                  <c:v>26700</c:v>
                </c:pt>
                <c:pt idx="4">
                  <c:v>28000</c:v>
                </c:pt>
                <c:pt idx="5">
                  <c:v>21500</c:v>
                </c:pt>
                <c:pt idx="6">
                  <c:v>22400</c:v>
                </c:pt>
                <c:pt idx="7">
                  <c:v>39000</c:v>
                </c:pt>
                <c:pt idx="8">
                  <c:v>45400</c:v>
                </c:pt>
                <c:pt idx="9">
                  <c:v>50300</c:v>
                </c:pt>
                <c:pt idx="10">
                  <c:v>48600</c:v>
                </c:pt>
                <c:pt idx="11">
                  <c:v>32600</c:v>
                </c:pt>
                <c:pt idx="12">
                  <c:v>33300</c:v>
                </c:pt>
                <c:pt idx="13">
                  <c:v>41000</c:v>
                </c:pt>
                <c:pt idx="14">
                  <c:v>48800</c:v>
                </c:pt>
                <c:pt idx="15">
                  <c:v>57000</c:v>
                </c:pt>
                <c:pt idx="16">
                  <c:v>52000</c:v>
                </c:pt>
                <c:pt idx="17">
                  <c:v>34000</c:v>
                </c:pt>
                <c:pt idx="18">
                  <c:v>63000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229461384"/>
        <c:axId val="229052640"/>
      </c:lineChart>
      <c:dateAx>
        <c:axId val="229461384"/>
        <c:scaling>
          <c:orientation val="minMax"/>
        </c:scaling>
        <c:delete val="0"/>
        <c:axPos val="b"/>
        <c:numFmt formatCode="mmm\-yy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rgbClr val="00206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ru-RU"/>
          </a:p>
        </c:txPr>
        <c:crossAx val="229052640"/>
        <c:crosses val="autoZero"/>
        <c:auto val="1"/>
        <c:lblOffset val="100"/>
        <c:baseTimeUnit val="months"/>
      </c:dateAx>
      <c:valAx>
        <c:axId val="22905264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rgbClr val="00206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ru-RU"/>
          </a:p>
        </c:txPr>
        <c:crossAx val="22946138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600">
          <a:solidFill>
            <a:srgbClr val="002060"/>
          </a:solidFill>
          <a:latin typeface="Arial" panose="020B0604020202020204" pitchFamily="34" charset="0"/>
          <a:cs typeface="Arial" panose="020B0604020202020204" pitchFamily="34" charset="0"/>
        </a:defRPr>
      </a:pPr>
      <a:endParaRPr lang="ru-RU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>
                <a:lumMod val="75000"/>
              </a:schemeClr>
            </a:solidFill>
          </c:spPr>
          <c:invertIfNegative val="0"/>
          <c:dLbls>
            <c:dLbl>
              <c:idx val="1"/>
              <c:layout>
                <c:manualLayout>
                  <c:x val="0"/>
                  <c:y val="-0.10648148148148148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0-A475-4120-ADBB-E021B1C706F5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-2.5462668816039986E-17"/>
                  <c:y val="-4.629629629629633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A475-4120-ADBB-E021B1C706F5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2.7777777777777779E-3"/>
                  <c:y val="-6.481481481481481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2-A475-4120-ADBB-E021B1C706F5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-2.1872265966754156E-7"/>
                  <c:y val="-5.092629046369203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A475-4120-ADBB-E021B1C706F5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layout>
                <c:manualLayout>
                  <c:x val="2.7777777777777779E-3"/>
                  <c:y val="-6.01851851851852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4-A475-4120-ADBB-E021B1C706F5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6"/>
              <c:layout>
                <c:manualLayout>
                  <c:x val="0"/>
                  <c:y val="-5.555555555555560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5-A475-4120-ADBB-E021B1C706F5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7"/>
              <c:layout>
                <c:manualLayout>
                  <c:x val="2.7777777777777779E-3"/>
                  <c:y val="-6.481481481481481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6-A475-4120-ADBB-E021B1C706F5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8"/>
              <c:layout>
                <c:manualLayout>
                  <c:x val="0"/>
                  <c:y val="-5.555555555555560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7-A475-4120-ADBB-E021B1C706F5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trendline>
            <c:name>линия тренда</c:name>
            <c:trendlineType val="poly"/>
            <c:order val="2"/>
            <c:dispRSqr val="0"/>
            <c:dispEq val="0"/>
          </c:trendline>
          <c:cat>
            <c:strRef>
              <c:f>'для презентации'!$C$24:$K$24</c:f>
              <c:strCache>
                <c:ptCount val="9"/>
                <c:pt idx="0">
                  <c:v>январь</c:v>
                </c:pt>
                <c:pt idx="1">
                  <c:v>февраль</c:v>
                </c:pt>
                <c:pt idx="2">
                  <c:v>март</c:v>
                </c:pt>
                <c:pt idx="3">
                  <c:v>апрель</c:v>
                </c:pt>
                <c:pt idx="4">
                  <c:v>май</c:v>
                </c:pt>
                <c:pt idx="5">
                  <c:v>июнь</c:v>
                </c:pt>
                <c:pt idx="6">
                  <c:v>июль</c:v>
                </c:pt>
                <c:pt idx="7">
                  <c:v>август</c:v>
                </c:pt>
                <c:pt idx="8">
                  <c:v>сентябрь (прогноз)</c:v>
                </c:pt>
              </c:strCache>
            </c:strRef>
          </c:cat>
          <c:val>
            <c:numRef>
              <c:f>'для презентации'!$C$25:$K$25</c:f>
              <c:numCache>
                <c:formatCode>General</c:formatCode>
                <c:ptCount val="9"/>
                <c:pt idx="0">
                  <c:v>2823</c:v>
                </c:pt>
                <c:pt idx="1">
                  <c:v>1834</c:v>
                </c:pt>
                <c:pt idx="2">
                  <c:v>3025</c:v>
                </c:pt>
                <c:pt idx="3">
                  <c:v>2519</c:v>
                </c:pt>
                <c:pt idx="4">
                  <c:v>3484</c:v>
                </c:pt>
                <c:pt idx="5">
                  <c:v>3198</c:v>
                </c:pt>
                <c:pt idx="6">
                  <c:v>3762</c:v>
                </c:pt>
                <c:pt idx="7">
                  <c:v>3933</c:v>
                </c:pt>
                <c:pt idx="8">
                  <c:v>4100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8-A475-4120-ADBB-E021B1C706F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29110968"/>
        <c:axId val="229111352"/>
      </c:barChart>
      <c:catAx>
        <c:axId val="229110968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txPr>
          <a:bodyPr/>
          <a:lstStyle/>
          <a:p>
            <a:pPr>
              <a:defRPr sz="1000">
                <a:latin typeface="Arial" panose="020B0604020202020204" pitchFamily="34" charset="0"/>
                <a:cs typeface="Arial" panose="020B0604020202020204" pitchFamily="34" charset="0"/>
              </a:defRPr>
            </a:pPr>
            <a:endParaRPr lang="ru-RU"/>
          </a:p>
        </c:txPr>
        <c:crossAx val="229111352"/>
        <c:crosses val="autoZero"/>
        <c:auto val="1"/>
        <c:lblAlgn val="ctr"/>
        <c:lblOffset val="100"/>
        <c:noMultiLvlLbl val="0"/>
      </c:catAx>
      <c:valAx>
        <c:axId val="229111352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 sz="1200"/>
            </a:pPr>
            <a:endParaRPr lang="ru-RU"/>
          </a:p>
        </c:txPr>
        <c:crossAx val="229110968"/>
        <c:crosses val="autoZero"/>
        <c:crossBetween val="between"/>
      </c:valAx>
    </c:plotArea>
    <c:plotVisOnly val="1"/>
    <c:dispBlanksAs val="gap"/>
    <c:showDLblsOverMax val="0"/>
  </c:chart>
  <c:spPr>
    <a:noFill/>
  </c:spPr>
  <c:txPr>
    <a:bodyPr/>
    <a:lstStyle/>
    <a:p>
      <a:pPr>
        <a:defRPr sz="1000"/>
      </a:pPr>
      <a:endParaRPr lang="ru-RU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8040296433534045"/>
          <c:y val="0.21762421037781687"/>
          <c:w val="0.41122622577943641"/>
          <c:h val="0.57096753855732185"/>
        </c:manualLayout>
      </c:layout>
      <c:doughnut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0C73-4E08-8119-6F2E7C5B5996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0C73-4E08-8119-6F2E7C5B5996}"/>
              </c:ext>
            </c:extLst>
          </c:dPt>
          <c:dPt>
            <c:idx val="2"/>
            <c:bubble3D val="0"/>
            <c:spPr>
              <a:solidFill>
                <a:schemeClr val="accent6">
                  <a:lumMod val="75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0C73-4E08-8119-6F2E7C5B5996}"/>
              </c:ext>
            </c:extLst>
          </c:dPt>
          <c:dLbls>
            <c:dLbl>
              <c:idx val="0"/>
              <c:layout>
                <c:manualLayout>
                  <c:x val="0.17399895785085678"/>
                  <c:y val="-0.16838167292791126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0C73-4E08-8119-6F2E7C5B5996}"/>
                </c:ext>
                <c:ext xmlns:c15="http://schemas.microsoft.com/office/drawing/2012/chart" uri="{CE6537A1-D6FC-4f65-9D91-7224C49458BB}">
                  <c15:layout>
                    <c:manualLayout>
                      <c:w val="0.27281751739151444"/>
                      <c:h val="0.19582839546041356"/>
                    </c:manualLayout>
                  </c15:layout>
                </c:ext>
              </c:extLst>
            </c:dLbl>
            <c:dLbl>
              <c:idx val="1"/>
              <c:layout>
                <c:manualLayout>
                  <c:x val="-0.24648980139412602"/>
                  <c:y val="0.11361977296446232"/>
                </c:manualLayout>
              </c:layout>
              <c:tx>
                <c:rich>
                  <a:bodyPr/>
                  <a:lstStyle/>
                  <a:p>
                    <a:r>
                      <a:rPr lang="ru-RU"/>
                      <a:t>Нижегородская область</a:t>
                    </a:r>
                    <a:r>
                      <a:rPr lang="ru-RU" baseline="0"/>
                      <a:t>
</a:t>
                    </a:r>
                    <a:fld id="{F2417341-BEDA-448F-BAEB-1BC20E0898C5}" type="PERCENTAGE">
                      <a:rPr lang="en-US" baseline="0"/>
                      <a:pPr/>
                      <a:t>[ПРОЦЕНТ]</a:t>
                    </a:fld>
                    <a:endParaRPr lang="ru-RU" baseline="0"/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0C73-4E08-8119-6F2E7C5B5996}"/>
                </c:ext>
                <c:ext xmlns:c15="http://schemas.microsoft.com/office/drawing/2012/chart" uri="{CE6537A1-D6FC-4f65-9D91-7224C49458BB}">
                  <c15:layout>
                    <c:manualLayout>
                      <c:w val="0.2737299289794658"/>
                      <c:h val="0.26087079194729057"/>
                    </c:manualLayout>
                  </c15:layout>
                  <c15:dlblFieldTable/>
                  <c15:showDataLabelsRange val="0"/>
                </c:ext>
              </c:extLst>
            </c:dLbl>
            <c:dLbl>
              <c:idx val="2"/>
              <c:layout>
                <c:manualLayout>
                  <c:x val="-0.13015805928670682"/>
                  <c:y val="-0.10783942650831557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5-0C73-4E08-8119-6F2E7C5B5996}"/>
                </c:ext>
                <c:ext xmlns:c15="http://schemas.microsoft.com/office/drawing/2012/chart" uri="{CE6537A1-D6FC-4f65-9D91-7224C49458BB}">
                  <c15:layout>
                    <c:manualLayout>
                      <c:w val="0.16000328083989501"/>
                      <c:h val="0.1374942133560445"/>
                    </c:manualLayout>
                  </c15:layout>
                </c:ext>
              </c:extLst>
            </c:dLbl>
            <c:spPr>
              <a:noFill/>
              <a:ln w="12700">
                <a:solidFill>
                  <a:srgbClr val="002060"/>
                </a:solidFill>
              </a:ln>
              <a:effectLst>
                <a:outerShdw blurRad="50800" dist="50800" dir="5400000" algn="ctr" rotWithShape="0">
                  <a:srgbClr val="000000">
                    <a:alpha val="0"/>
                  </a:srgbClr>
                </a:outerShdw>
              </a:effectLst>
            </c:spPr>
            <c:txPr>
              <a:bodyPr rot="0" spcFirstLastPara="1" vertOverflow="clip" horzOverflow="clip" vert="horz" wrap="square" lIns="36576" tIns="18288" rIns="36576" bIns="18288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rgbClr val="002060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ru-RU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</c:ext>
            </c:extLst>
          </c:dLbls>
          <c:cat>
            <c:strRef>
              <c:f>'[Statistika_nachalo_11_2024 (1).xlsx]для презентации'!$Q$14:$S$14</c:f>
              <c:strCache>
                <c:ptCount val="3"/>
                <c:pt idx="0">
                  <c:v>Н.Новгород</c:v>
                </c:pt>
                <c:pt idx="1">
                  <c:v>Н.О.</c:v>
                </c:pt>
                <c:pt idx="2">
                  <c:v>другие города</c:v>
                </c:pt>
              </c:strCache>
            </c:strRef>
          </c:cat>
          <c:val>
            <c:numRef>
              <c:f>'[Statistika_nachalo_11_2024 (1).xlsx]для презентации'!$Q$15:$S$15</c:f>
              <c:numCache>
                <c:formatCode>General</c:formatCode>
                <c:ptCount val="3"/>
                <c:pt idx="0">
                  <c:v>48</c:v>
                </c:pt>
                <c:pt idx="1">
                  <c:v>15</c:v>
                </c:pt>
                <c:pt idx="2">
                  <c:v>37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6-0C73-4E08-8119-6F2E7C5B599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  <c:holeSize val="75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>
          <a:solidFill>
            <a:srgbClr val="002060"/>
          </a:solidFill>
        </a:defRPr>
      </a:pPr>
      <a:endParaRPr lang="ru-RU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rgbClr val="00206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r>
              <a:rPr lang="ru-RU"/>
              <a:t>Финансовый план проекта</a:t>
            </a:r>
          </a:p>
        </c:rich>
      </c:tx>
      <c:layout>
        <c:manualLayout>
          <c:xMode val="edge"/>
          <c:yMode val="edge"/>
          <c:x val="0.19249919323624867"/>
          <c:y val="4.0903459929102624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rgbClr val="002060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ru-RU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'[Шаблон ФП (Автосохраненный) (1).xlsx]Новый график'!$B$3:$P$3</c:f>
              <c:strCache>
                <c:ptCount val="12"/>
                <c:pt idx="0">
                  <c:v>Январь</c:v>
                </c:pt>
                <c:pt idx="1">
                  <c:v>Февраль</c:v>
                </c:pt>
                <c:pt idx="2">
                  <c:v>Март</c:v>
                </c:pt>
                <c:pt idx="3">
                  <c:v>Апрель</c:v>
                </c:pt>
                <c:pt idx="4">
                  <c:v>Май</c:v>
                </c:pt>
                <c:pt idx="5">
                  <c:v>Июнь</c:v>
                </c:pt>
                <c:pt idx="6">
                  <c:v>Июль</c:v>
                </c:pt>
                <c:pt idx="7">
                  <c:v>Август</c:v>
                </c:pt>
                <c:pt idx="8">
                  <c:v>Сентябрь</c:v>
                </c:pt>
                <c:pt idx="9">
                  <c:v>Октябрь</c:v>
                </c:pt>
                <c:pt idx="10">
                  <c:v>Ноябрь</c:v>
                </c:pt>
                <c:pt idx="11">
                  <c:v>Декабрь</c:v>
                </c:pt>
              </c:strCache>
            </c:strRef>
          </c:cat>
          <c:val>
            <c:numRef>
              <c:f>'[Шаблон ФП (Автосохраненный) (1).xlsx]Новый график'!$B$4:$P$4</c:f>
            </c:numRef>
          </c:val>
        </c:ser>
        <c:ser>
          <c:idx val="1"/>
          <c:order val="1"/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'[Шаблон ФП (Автосохраненный) (1).xlsx]Новый график'!$B$3:$P$3</c:f>
              <c:strCache>
                <c:ptCount val="12"/>
                <c:pt idx="0">
                  <c:v>Январь</c:v>
                </c:pt>
                <c:pt idx="1">
                  <c:v>Февраль</c:v>
                </c:pt>
                <c:pt idx="2">
                  <c:v>Март</c:v>
                </c:pt>
                <c:pt idx="3">
                  <c:v>Апрель</c:v>
                </c:pt>
                <c:pt idx="4">
                  <c:v>Май</c:v>
                </c:pt>
                <c:pt idx="5">
                  <c:v>Июнь</c:v>
                </c:pt>
                <c:pt idx="6">
                  <c:v>Июль</c:v>
                </c:pt>
                <c:pt idx="7">
                  <c:v>Август</c:v>
                </c:pt>
                <c:pt idx="8">
                  <c:v>Сентябрь</c:v>
                </c:pt>
                <c:pt idx="9">
                  <c:v>Октябрь</c:v>
                </c:pt>
                <c:pt idx="10">
                  <c:v>Ноябрь</c:v>
                </c:pt>
                <c:pt idx="11">
                  <c:v>Декабрь</c:v>
                </c:pt>
              </c:strCache>
            </c:strRef>
          </c:cat>
          <c:val>
            <c:numRef>
              <c:f>'[Шаблон ФП (Автосохраненный) (1).xlsx]Новый график'!$B$5:$P$5</c:f>
            </c:numRef>
          </c:val>
        </c:ser>
        <c:ser>
          <c:idx val="2"/>
          <c:order val="2"/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'[Шаблон ФП (Автосохраненный) (1).xlsx]Новый график'!$B$3:$P$3</c:f>
              <c:strCache>
                <c:ptCount val="12"/>
                <c:pt idx="0">
                  <c:v>Январь</c:v>
                </c:pt>
                <c:pt idx="1">
                  <c:v>Февраль</c:v>
                </c:pt>
                <c:pt idx="2">
                  <c:v>Март</c:v>
                </c:pt>
                <c:pt idx="3">
                  <c:v>Апрель</c:v>
                </c:pt>
                <c:pt idx="4">
                  <c:v>Май</c:v>
                </c:pt>
                <c:pt idx="5">
                  <c:v>Июнь</c:v>
                </c:pt>
                <c:pt idx="6">
                  <c:v>Июль</c:v>
                </c:pt>
                <c:pt idx="7">
                  <c:v>Август</c:v>
                </c:pt>
                <c:pt idx="8">
                  <c:v>Сентябрь</c:v>
                </c:pt>
                <c:pt idx="9">
                  <c:v>Октябрь</c:v>
                </c:pt>
                <c:pt idx="10">
                  <c:v>Ноябрь</c:v>
                </c:pt>
                <c:pt idx="11">
                  <c:v>Декабрь</c:v>
                </c:pt>
              </c:strCache>
            </c:strRef>
          </c:cat>
          <c:val>
            <c:numRef>
              <c:f>'[Шаблон ФП (Автосохраненный) (1).xlsx]Новый график'!$B$6:$P$6</c:f>
            </c:numRef>
          </c:val>
        </c:ser>
        <c:ser>
          <c:idx val="3"/>
          <c:order val="3"/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strRef>
              <c:f>'[Шаблон ФП (Автосохраненный) (1).xlsx]Новый график'!$B$3:$P$3</c:f>
              <c:strCache>
                <c:ptCount val="12"/>
                <c:pt idx="0">
                  <c:v>Январь</c:v>
                </c:pt>
                <c:pt idx="1">
                  <c:v>Февраль</c:v>
                </c:pt>
                <c:pt idx="2">
                  <c:v>Март</c:v>
                </c:pt>
                <c:pt idx="3">
                  <c:v>Апрель</c:v>
                </c:pt>
                <c:pt idx="4">
                  <c:v>Май</c:v>
                </c:pt>
                <c:pt idx="5">
                  <c:v>Июнь</c:v>
                </c:pt>
                <c:pt idx="6">
                  <c:v>Июль</c:v>
                </c:pt>
                <c:pt idx="7">
                  <c:v>Август</c:v>
                </c:pt>
                <c:pt idx="8">
                  <c:v>Сентябрь</c:v>
                </c:pt>
                <c:pt idx="9">
                  <c:v>Октябрь</c:v>
                </c:pt>
                <c:pt idx="10">
                  <c:v>Ноябрь</c:v>
                </c:pt>
                <c:pt idx="11">
                  <c:v>Декабрь</c:v>
                </c:pt>
              </c:strCache>
            </c:strRef>
          </c:cat>
          <c:val>
            <c:numRef>
              <c:f>'[Шаблон ФП (Автосохраненный) (1).xlsx]Новый график'!$B$7:$P$7</c:f>
            </c:numRef>
          </c:val>
        </c:ser>
        <c:ser>
          <c:idx val="4"/>
          <c:order val="4"/>
          <c:tx>
            <c:strRef>
              <c:f>'[Шаблон ФП (Автосохраненный) (1).xlsx]Новый график'!$A$8</c:f>
              <c:strCache>
                <c:ptCount val="1"/>
                <c:pt idx="0">
                  <c:v>Выручка, руб.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cat>
            <c:strRef>
              <c:f>'[Шаблон ФП (Автосохраненный) (1).xlsx]Новый график'!$B$3:$P$3</c:f>
              <c:strCache>
                <c:ptCount val="12"/>
                <c:pt idx="0">
                  <c:v>Январь</c:v>
                </c:pt>
                <c:pt idx="1">
                  <c:v>Февраль</c:v>
                </c:pt>
                <c:pt idx="2">
                  <c:v>Март</c:v>
                </c:pt>
                <c:pt idx="3">
                  <c:v>Апрель</c:v>
                </c:pt>
                <c:pt idx="4">
                  <c:v>Май</c:v>
                </c:pt>
                <c:pt idx="5">
                  <c:v>Июнь</c:v>
                </c:pt>
                <c:pt idx="6">
                  <c:v>Июль</c:v>
                </c:pt>
                <c:pt idx="7">
                  <c:v>Август</c:v>
                </c:pt>
                <c:pt idx="8">
                  <c:v>Сентябрь</c:v>
                </c:pt>
                <c:pt idx="9">
                  <c:v>Октябрь</c:v>
                </c:pt>
                <c:pt idx="10">
                  <c:v>Ноябрь</c:v>
                </c:pt>
                <c:pt idx="11">
                  <c:v>Декабрь</c:v>
                </c:pt>
              </c:strCache>
            </c:strRef>
          </c:cat>
          <c:val>
            <c:numRef>
              <c:f>'[Шаблон ФП (Автосохраненный) (1).xlsx]Новый график'!$B$8:$P$8</c:f>
              <c:numCache>
                <c:formatCode>#,##0</c:formatCode>
                <c:ptCount val="12"/>
                <c:pt idx="0">
                  <c:v>124600</c:v>
                </c:pt>
                <c:pt idx="1">
                  <c:v>134600</c:v>
                </c:pt>
                <c:pt idx="2">
                  <c:v>219400</c:v>
                </c:pt>
                <c:pt idx="3">
                  <c:v>219400</c:v>
                </c:pt>
                <c:pt idx="4">
                  <c:v>219400</c:v>
                </c:pt>
                <c:pt idx="5">
                  <c:v>219400</c:v>
                </c:pt>
                <c:pt idx="6">
                  <c:v>65000</c:v>
                </c:pt>
                <c:pt idx="7">
                  <c:v>154600</c:v>
                </c:pt>
                <c:pt idx="8">
                  <c:v>285000</c:v>
                </c:pt>
                <c:pt idx="9">
                  <c:v>285000</c:v>
                </c:pt>
                <c:pt idx="10">
                  <c:v>285000</c:v>
                </c:pt>
                <c:pt idx="11">
                  <c:v>285000</c:v>
                </c:pt>
              </c:numCache>
            </c:numRef>
          </c:val>
        </c:ser>
        <c:ser>
          <c:idx val="5"/>
          <c:order val="5"/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cat>
            <c:strRef>
              <c:f>'[Шаблон ФП (Автосохраненный) (1).xlsx]Новый график'!$B$3:$P$3</c:f>
              <c:strCache>
                <c:ptCount val="12"/>
                <c:pt idx="0">
                  <c:v>Январь</c:v>
                </c:pt>
                <c:pt idx="1">
                  <c:v>Февраль</c:v>
                </c:pt>
                <c:pt idx="2">
                  <c:v>Март</c:v>
                </c:pt>
                <c:pt idx="3">
                  <c:v>Апрель</c:v>
                </c:pt>
                <c:pt idx="4">
                  <c:v>Май</c:v>
                </c:pt>
                <c:pt idx="5">
                  <c:v>Июнь</c:v>
                </c:pt>
                <c:pt idx="6">
                  <c:v>Июль</c:v>
                </c:pt>
                <c:pt idx="7">
                  <c:v>Август</c:v>
                </c:pt>
                <c:pt idx="8">
                  <c:v>Сентябрь</c:v>
                </c:pt>
                <c:pt idx="9">
                  <c:v>Октябрь</c:v>
                </c:pt>
                <c:pt idx="10">
                  <c:v>Ноябрь</c:v>
                </c:pt>
                <c:pt idx="11">
                  <c:v>Декабрь</c:v>
                </c:pt>
              </c:strCache>
            </c:strRef>
          </c:cat>
          <c:val>
            <c:numRef>
              <c:f>'[Шаблон ФП (Автосохраненный) (1).xlsx]Новый график'!$B$9:$P$9</c:f>
            </c:numRef>
          </c:val>
        </c:ser>
        <c:ser>
          <c:idx val="6"/>
          <c:order val="6"/>
          <c:spPr>
            <a:solidFill>
              <a:schemeClr val="accent1">
                <a:lumMod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'[Шаблон ФП (Автосохраненный) (1).xlsx]Новый график'!$B$3:$P$3</c:f>
              <c:strCache>
                <c:ptCount val="12"/>
                <c:pt idx="0">
                  <c:v>Январь</c:v>
                </c:pt>
                <c:pt idx="1">
                  <c:v>Февраль</c:v>
                </c:pt>
                <c:pt idx="2">
                  <c:v>Март</c:v>
                </c:pt>
                <c:pt idx="3">
                  <c:v>Апрель</c:v>
                </c:pt>
                <c:pt idx="4">
                  <c:v>Май</c:v>
                </c:pt>
                <c:pt idx="5">
                  <c:v>Июнь</c:v>
                </c:pt>
                <c:pt idx="6">
                  <c:v>Июль</c:v>
                </c:pt>
                <c:pt idx="7">
                  <c:v>Август</c:v>
                </c:pt>
                <c:pt idx="8">
                  <c:v>Сентябрь</c:v>
                </c:pt>
                <c:pt idx="9">
                  <c:v>Октябрь</c:v>
                </c:pt>
                <c:pt idx="10">
                  <c:v>Ноябрь</c:v>
                </c:pt>
                <c:pt idx="11">
                  <c:v>Декабрь</c:v>
                </c:pt>
              </c:strCache>
            </c:strRef>
          </c:cat>
          <c:val>
            <c:numRef>
              <c:f>'[Шаблон ФП (Автосохраненный) (1).xlsx]Новый график'!$B$10:$P$10</c:f>
            </c:numRef>
          </c:val>
        </c:ser>
        <c:ser>
          <c:idx val="7"/>
          <c:order val="7"/>
          <c:spPr>
            <a:solidFill>
              <a:schemeClr val="accent2">
                <a:lumMod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'[Шаблон ФП (Автосохраненный) (1).xlsx]Новый график'!$B$3:$P$3</c:f>
              <c:strCache>
                <c:ptCount val="12"/>
                <c:pt idx="0">
                  <c:v>Январь</c:v>
                </c:pt>
                <c:pt idx="1">
                  <c:v>Февраль</c:v>
                </c:pt>
                <c:pt idx="2">
                  <c:v>Март</c:v>
                </c:pt>
                <c:pt idx="3">
                  <c:v>Апрель</c:v>
                </c:pt>
                <c:pt idx="4">
                  <c:v>Май</c:v>
                </c:pt>
                <c:pt idx="5">
                  <c:v>Июнь</c:v>
                </c:pt>
                <c:pt idx="6">
                  <c:v>Июль</c:v>
                </c:pt>
                <c:pt idx="7">
                  <c:v>Август</c:v>
                </c:pt>
                <c:pt idx="8">
                  <c:v>Сентябрь</c:v>
                </c:pt>
                <c:pt idx="9">
                  <c:v>Октябрь</c:v>
                </c:pt>
                <c:pt idx="10">
                  <c:v>Ноябрь</c:v>
                </c:pt>
                <c:pt idx="11">
                  <c:v>Декабрь</c:v>
                </c:pt>
              </c:strCache>
            </c:strRef>
          </c:cat>
          <c:val>
            <c:numRef>
              <c:f>'[Шаблон ФП (Автосохраненный) (1).xlsx]Новый график'!$B$11:$P$11</c:f>
            </c:numRef>
          </c:val>
        </c:ser>
        <c:ser>
          <c:idx val="8"/>
          <c:order val="8"/>
          <c:spPr>
            <a:solidFill>
              <a:schemeClr val="accent3">
                <a:lumMod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'[Шаблон ФП (Автосохраненный) (1).xlsx]Новый график'!$B$3:$P$3</c:f>
              <c:strCache>
                <c:ptCount val="12"/>
                <c:pt idx="0">
                  <c:v>Январь</c:v>
                </c:pt>
                <c:pt idx="1">
                  <c:v>Февраль</c:v>
                </c:pt>
                <c:pt idx="2">
                  <c:v>Март</c:v>
                </c:pt>
                <c:pt idx="3">
                  <c:v>Апрель</c:v>
                </c:pt>
                <c:pt idx="4">
                  <c:v>Май</c:v>
                </c:pt>
                <c:pt idx="5">
                  <c:v>Июнь</c:v>
                </c:pt>
                <c:pt idx="6">
                  <c:v>Июль</c:v>
                </c:pt>
                <c:pt idx="7">
                  <c:v>Август</c:v>
                </c:pt>
                <c:pt idx="8">
                  <c:v>Сентябрь</c:v>
                </c:pt>
                <c:pt idx="9">
                  <c:v>Октябрь</c:v>
                </c:pt>
                <c:pt idx="10">
                  <c:v>Ноябрь</c:v>
                </c:pt>
                <c:pt idx="11">
                  <c:v>Декабрь</c:v>
                </c:pt>
              </c:strCache>
            </c:strRef>
          </c:cat>
          <c:val>
            <c:numRef>
              <c:f>'[Шаблон ФП (Автосохраненный) (1).xlsx]Новый график'!$B$12:$P$12</c:f>
            </c:numRef>
          </c:val>
        </c:ser>
        <c:ser>
          <c:idx val="9"/>
          <c:order val="9"/>
          <c:spPr>
            <a:solidFill>
              <a:schemeClr val="accent4">
                <a:lumMod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'[Шаблон ФП (Автосохраненный) (1).xlsx]Новый график'!$B$3:$P$3</c:f>
              <c:strCache>
                <c:ptCount val="12"/>
                <c:pt idx="0">
                  <c:v>Январь</c:v>
                </c:pt>
                <c:pt idx="1">
                  <c:v>Февраль</c:v>
                </c:pt>
                <c:pt idx="2">
                  <c:v>Март</c:v>
                </c:pt>
                <c:pt idx="3">
                  <c:v>Апрель</c:v>
                </c:pt>
                <c:pt idx="4">
                  <c:v>Май</c:v>
                </c:pt>
                <c:pt idx="5">
                  <c:v>Июнь</c:v>
                </c:pt>
                <c:pt idx="6">
                  <c:v>Июль</c:v>
                </c:pt>
                <c:pt idx="7">
                  <c:v>Август</c:v>
                </c:pt>
                <c:pt idx="8">
                  <c:v>Сентябрь</c:v>
                </c:pt>
                <c:pt idx="9">
                  <c:v>Октябрь</c:v>
                </c:pt>
                <c:pt idx="10">
                  <c:v>Ноябрь</c:v>
                </c:pt>
                <c:pt idx="11">
                  <c:v>Декабрь</c:v>
                </c:pt>
              </c:strCache>
            </c:strRef>
          </c:cat>
          <c:val>
            <c:numRef>
              <c:f>'[Шаблон ФП (Автосохраненный) (1).xlsx]Новый график'!$B$13:$P$13</c:f>
            </c:numRef>
          </c:val>
        </c:ser>
        <c:ser>
          <c:idx val="10"/>
          <c:order val="10"/>
          <c:spPr>
            <a:solidFill>
              <a:schemeClr val="accent5">
                <a:lumMod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'[Шаблон ФП (Автосохраненный) (1).xlsx]Новый график'!$B$3:$P$3</c:f>
              <c:strCache>
                <c:ptCount val="12"/>
                <c:pt idx="0">
                  <c:v>Январь</c:v>
                </c:pt>
                <c:pt idx="1">
                  <c:v>Февраль</c:v>
                </c:pt>
                <c:pt idx="2">
                  <c:v>Март</c:v>
                </c:pt>
                <c:pt idx="3">
                  <c:v>Апрель</c:v>
                </c:pt>
                <c:pt idx="4">
                  <c:v>Май</c:v>
                </c:pt>
                <c:pt idx="5">
                  <c:v>Июнь</c:v>
                </c:pt>
                <c:pt idx="6">
                  <c:v>Июль</c:v>
                </c:pt>
                <c:pt idx="7">
                  <c:v>Август</c:v>
                </c:pt>
                <c:pt idx="8">
                  <c:v>Сентябрь</c:v>
                </c:pt>
                <c:pt idx="9">
                  <c:v>Октябрь</c:v>
                </c:pt>
                <c:pt idx="10">
                  <c:v>Ноябрь</c:v>
                </c:pt>
                <c:pt idx="11">
                  <c:v>Декабрь</c:v>
                </c:pt>
              </c:strCache>
            </c:strRef>
          </c:cat>
          <c:val>
            <c:numRef>
              <c:f>'[Шаблон ФП (Автосохраненный) (1).xlsx]Новый график'!$B$14:$P$14</c:f>
            </c:numRef>
          </c:val>
        </c:ser>
        <c:ser>
          <c:idx val="11"/>
          <c:order val="11"/>
          <c:spPr>
            <a:solidFill>
              <a:schemeClr val="accent6">
                <a:lumMod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'[Шаблон ФП (Автосохраненный) (1).xlsx]Новый график'!$B$3:$P$3</c:f>
              <c:strCache>
                <c:ptCount val="12"/>
                <c:pt idx="0">
                  <c:v>Январь</c:v>
                </c:pt>
                <c:pt idx="1">
                  <c:v>Февраль</c:v>
                </c:pt>
                <c:pt idx="2">
                  <c:v>Март</c:v>
                </c:pt>
                <c:pt idx="3">
                  <c:v>Апрель</c:v>
                </c:pt>
                <c:pt idx="4">
                  <c:v>Май</c:v>
                </c:pt>
                <c:pt idx="5">
                  <c:v>Июнь</c:v>
                </c:pt>
                <c:pt idx="6">
                  <c:v>Июль</c:v>
                </c:pt>
                <c:pt idx="7">
                  <c:v>Август</c:v>
                </c:pt>
                <c:pt idx="8">
                  <c:v>Сентябрь</c:v>
                </c:pt>
                <c:pt idx="9">
                  <c:v>Октябрь</c:v>
                </c:pt>
                <c:pt idx="10">
                  <c:v>Ноябрь</c:v>
                </c:pt>
                <c:pt idx="11">
                  <c:v>Декабрь</c:v>
                </c:pt>
              </c:strCache>
            </c:strRef>
          </c:cat>
          <c:val>
            <c:numRef>
              <c:f>'[Шаблон ФП (Автосохраненный) (1).xlsx]Новый график'!$B$15:$P$15</c:f>
            </c:numRef>
          </c:val>
        </c:ser>
        <c:ser>
          <c:idx val="12"/>
          <c:order val="12"/>
          <c:spPr>
            <a:solidFill>
              <a:schemeClr val="accent1">
                <a:lumMod val="80000"/>
                <a:lumOff val="20000"/>
              </a:schemeClr>
            </a:solidFill>
            <a:ln>
              <a:noFill/>
            </a:ln>
            <a:effectLst/>
          </c:spPr>
          <c:invertIfNegative val="0"/>
          <c:cat>
            <c:strRef>
              <c:f>'[Шаблон ФП (Автосохраненный) (1).xlsx]Новый график'!$B$3:$P$3</c:f>
              <c:strCache>
                <c:ptCount val="12"/>
                <c:pt idx="0">
                  <c:v>Январь</c:v>
                </c:pt>
                <c:pt idx="1">
                  <c:v>Февраль</c:v>
                </c:pt>
                <c:pt idx="2">
                  <c:v>Март</c:v>
                </c:pt>
                <c:pt idx="3">
                  <c:v>Апрель</c:v>
                </c:pt>
                <c:pt idx="4">
                  <c:v>Май</c:v>
                </c:pt>
                <c:pt idx="5">
                  <c:v>Июнь</c:v>
                </c:pt>
                <c:pt idx="6">
                  <c:v>Июль</c:v>
                </c:pt>
                <c:pt idx="7">
                  <c:v>Август</c:v>
                </c:pt>
                <c:pt idx="8">
                  <c:v>Сентябрь</c:v>
                </c:pt>
                <c:pt idx="9">
                  <c:v>Октябрь</c:v>
                </c:pt>
                <c:pt idx="10">
                  <c:v>Ноябрь</c:v>
                </c:pt>
                <c:pt idx="11">
                  <c:v>Декабрь</c:v>
                </c:pt>
              </c:strCache>
            </c:strRef>
          </c:cat>
          <c:val>
            <c:numRef>
              <c:f>'[Шаблон ФП (Автосохраненный) (1).xlsx]Новый график'!$B$16:$P$16</c:f>
            </c:numRef>
          </c:val>
        </c:ser>
        <c:ser>
          <c:idx val="13"/>
          <c:order val="13"/>
          <c:spPr>
            <a:solidFill>
              <a:schemeClr val="accent2">
                <a:lumMod val="80000"/>
                <a:lumOff val="20000"/>
              </a:schemeClr>
            </a:solidFill>
            <a:ln>
              <a:noFill/>
            </a:ln>
            <a:effectLst/>
          </c:spPr>
          <c:invertIfNegative val="0"/>
          <c:cat>
            <c:strRef>
              <c:f>'[Шаблон ФП (Автосохраненный) (1).xlsx]Новый график'!$B$3:$P$3</c:f>
              <c:strCache>
                <c:ptCount val="12"/>
                <c:pt idx="0">
                  <c:v>Январь</c:v>
                </c:pt>
                <c:pt idx="1">
                  <c:v>Февраль</c:v>
                </c:pt>
                <c:pt idx="2">
                  <c:v>Март</c:v>
                </c:pt>
                <c:pt idx="3">
                  <c:v>Апрель</c:v>
                </c:pt>
                <c:pt idx="4">
                  <c:v>Май</c:v>
                </c:pt>
                <c:pt idx="5">
                  <c:v>Июнь</c:v>
                </c:pt>
                <c:pt idx="6">
                  <c:v>Июль</c:v>
                </c:pt>
                <c:pt idx="7">
                  <c:v>Август</c:v>
                </c:pt>
                <c:pt idx="8">
                  <c:v>Сентябрь</c:v>
                </c:pt>
                <c:pt idx="9">
                  <c:v>Октябрь</c:v>
                </c:pt>
                <c:pt idx="10">
                  <c:v>Ноябрь</c:v>
                </c:pt>
                <c:pt idx="11">
                  <c:v>Декабрь</c:v>
                </c:pt>
              </c:strCache>
            </c:strRef>
          </c:cat>
          <c:val>
            <c:numRef>
              <c:f>'[Шаблон ФП (Автосохраненный) (1).xlsx]Новый график'!$B$17:$P$17</c:f>
            </c:numRef>
          </c:val>
        </c:ser>
        <c:ser>
          <c:idx val="14"/>
          <c:order val="14"/>
          <c:spPr>
            <a:solidFill>
              <a:schemeClr val="accent3">
                <a:lumMod val="80000"/>
                <a:lumOff val="20000"/>
              </a:schemeClr>
            </a:solidFill>
            <a:ln>
              <a:noFill/>
            </a:ln>
            <a:effectLst/>
          </c:spPr>
          <c:invertIfNegative val="0"/>
          <c:cat>
            <c:strRef>
              <c:f>'[Шаблон ФП (Автосохраненный) (1).xlsx]Новый график'!$B$3:$P$3</c:f>
              <c:strCache>
                <c:ptCount val="12"/>
                <c:pt idx="0">
                  <c:v>Январь</c:v>
                </c:pt>
                <c:pt idx="1">
                  <c:v>Февраль</c:v>
                </c:pt>
                <c:pt idx="2">
                  <c:v>Март</c:v>
                </c:pt>
                <c:pt idx="3">
                  <c:v>Апрель</c:v>
                </c:pt>
                <c:pt idx="4">
                  <c:v>Май</c:v>
                </c:pt>
                <c:pt idx="5">
                  <c:v>Июнь</c:v>
                </c:pt>
                <c:pt idx="6">
                  <c:v>Июль</c:v>
                </c:pt>
                <c:pt idx="7">
                  <c:v>Август</c:v>
                </c:pt>
                <c:pt idx="8">
                  <c:v>Сентябрь</c:v>
                </c:pt>
                <c:pt idx="9">
                  <c:v>Октябрь</c:v>
                </c:pt>
                <c:pt idx="10">
                  <c:v>Ноябрь</c:v>
                </c:pt>
                <c:pt idx="11">
                  <c:v>Декабрь</c:v>
                </c:pt>
              </c:strCache>
            </c:strRef>
          </c:cat>
          <c:val>
            <c:numRef>
              <c:f>'[Шаблон ФП (Автосохраненный) (1).xlsx]Новый график'!$B$18:$P$18</c:f>
            </c:numRef>
          </c:val>
        </c:ser>
        <c:ser>
          <c:idx val="15"/>
          <c:order val="15"/>
          <c:spPr>
            <a:solidFill>
              <a:schemeClr val="accent4">
                <a:lumMod val="80000"/>
                <a:lumOff val="20000"/>
              </a:schemeClr>
            </a:solidFill>
            <a:ln>
              <a:noFill/>
            </a:ln>
            <a:effectLst/>
          </c:spPr>
          <c:invertIfNegative val="0"/>
          <c:cat>
            <c:strRef>
              <c:f>'[Шаблон ФП (Автосохраненный) (1).xlsx]Новый график'!$B$3:$P$3</c:f>
              <c:strCache>
                <c:ptCount val="12"/>
                <c:pt idx="0">
                  <c:v>Январь</c:v>
                </c:pt>
                <c:pt idx="1">
                  <c:v>Февраль</c:v>
                </c:pt>
                <c:pt idx="2">
                  <c:v>Март</c:v>
                </c:pt>
                <c:pt idx="3">
                  <c:v>Апрель</c:v>
                </c:pt>
                <c:pt idx="4">
                  <c:v>Май</c:v>
                </c:pt>
                <c:pt idx="5">
                  <c:v>Июнь</c:v>
                </c:pt>
                <c:pt idx="6">
                  <c:v>Июль</c:v>
                </c:pt>
                <c:pt idx="7">
                  <c:v>Август</c:v>
                </c:pt>
                <c:pt idx="8">
                  <c:v>Сентябрь</c:v>
                </c:pt>
                <c:pt idx="9">
                  <c:v>Октябрь</c:v>
                </c:pt>
                <c:pt idx="10">
                  <c:v>Ноябрь</c:v>
                </c:pt>
                <c:pt idx="11">
                  <c:v>Декабрь</c:v>
                </c:pt>
              </c:strCache>
            </c:strRef>
          </c:cat>
          <c:val>
            <c:numRef>
              <c:f>'[Шаблон ФП (Автосохраненный) (1).xlsx]Новый график'!$B$19:$P$19</c:f>
            </c:numRef>
          </c:val>
        </c:ser>
        <c:ser>
          <c:idx val="16"/>
          <c:order val="16"/>
          <c:spPr>
            <a:solidFill>
              <a:schemeClr val="accent5">
                <a:lumMod val="80000"/>
                <a:lumOff val="20000"/>
              </a:schemeClr>
            </a:solidFill>
            <a:ln>
              <a:noFill/>
            </a:ln>
            <a:effectLst/>
          </c:spPr>
          <c:invertIfNegative val="0"/>
          <c:cat>
            <c:strRef>
              <c:f>'[Шаблон ФП (Автосохраненный) (1).xlsx]Новый график'!$B$3:$P$3</c:f>
              <c:strCache>
                <c:ptCount val="12"/>
                <c:pt idx="0">
                  <c:v>Январь</c:v>
                </c:pt>
                <c:pt idx="1">
                  <c:v>Февраль</c:v>
                </c:pt>
                <c:pt idx="2">
                  <c:v>Март</c:v>
                </c:pt>
                <c:pt idx="3">
                  <c:v>Апрель</c:v>
                </c:pt>
                <c:pt idx="4">
                  <c:v>Май</c:v>
                </c:pt>
                <c:pt idx="5">
                  <c:v>Июнь</c:v>
                </c:pt>
                <c:pt idx="6">
                  <c:v>Июль</c:v>
                </c:pt>
                <c:pt idx="7">
                  <c:v>Август</c:v>
                </c:pt>
                <c:pt idx="8">
                  <c:v>Сентябрь</c:v>
                </c:pt>
                <c:pt idx="9">
                  <c:v>Октябрь</c:v>
                </c:pt>
                <c:pt idx="10">
                  <c:v>Ноябрь</c:v>
                </c:pt>
                <c:pt idx="11">
                  <c:v>Декабрь</c:v>
                </c:pt>
              </c:strCache>
            </c:strRef>
          </c:cat>
          <c:val>
            <c:numRef>
              <c:f>'[Шаблон ФП (Автосохраненный) (1).xlsx]Новый график'!$B$20:$P$20</c:f>
            </c:numRef>
          </c:val>
        </c:ser>
        <c:ser>
          <c:idx val="17"/>
          <c:order val="17"/>
          <c:spPr>
            <a:solidFill>
              <a:schemeClr val="accent6">
                <a:lumMod val="80000"/>
                <a:lumOff val="20000"/>
              </a:schemeClr>
            </a:solidFill>
            <a:ln>
              <a:noFill/>
            </a:ln>
            <a:effectLst/>
          </c:spPr>
          <c:invertIfNegative val="0"/>
          <c:cat>
            <c:strRef>
              <c:f>'[Шаблон ФП (Автосохраненный) (1).xlsx]Новый график'!$B$3:$P$3</c:f>
              <c:strCache>
                <c:ptCount val="12"/>
                <c:pt idx="0">
                  <c:v>Январь</c:v>
                </c:pt>
                <c:pt idx="1">
                  <c:v>Февраль</c:v>
                </c:pt>
                <c:pt idx="2">
                  <c:v>Март</c:v>
                </c:pt>
                <c:pt idx="3">
                  <c:v>Апрель</c:v>
                </c:pt>
                <c:pt idx="4">
                  <c:v>Май</c:v>
                </c:pt>
                <c:pt idx="5">
                  <c:v>Июнь</c:v>
                </c:pt>
                <c:pt idx="6">
                  <c:v>Июль</c:v>
                </c:pt>
                <c:pt idx="7">
                  <c:v>Август</c:v>
                </c:pt>
                <c:pt idx="8">
                  <c:v>Сентябрь</c:v>
                </c:pt>
                <c:pt idx="9">
                  <c:v>Октябрь</c:v>
                </c:pt>
                <c:pt idx="10">
                  <c:v>Ноябрь</c:v>
                </c:pt>
                <c:pt idx="11">
                  <c:v>Декабрь</c:v>
                </c:pt>
              </c:strCache>
            </c:strRef>
          </c:cat>
          <c:val>
            <c:numRef>
              <c:f>'[Шаблон ФП (Автосохраненный) (1).xlsx]Новый график'!$B$21:$P$21</c:f>
            </c:numRef>
          </c:val>
        </c:ser>
        <c:ser>
          <c:idx val="18"/>
          <c:order val="18"/>
          <c:spPr>
            <a:solidFill>
              <a:schemeClr val="accent1">
                <a:lumMod val="80000"/>
              </a:schemeClr>
            </a:solidFill>
            <a:ln>
              <a:noFill/>
            </a:ln>
            <a:effectLst/>
          </c:spPr>
          <c:invertIfNegative val="0"/>
          <c:cat>
            <c:strRef>
              <c:f>'[Шаблон ФП (Автосохраненный) (1).xlsx]Новый график'!$B$3:$P$3</c:f>
              <c:strCache>
                <c:ptCount val="12"/>
                <c:pt idx="0">
                  <c:v>Январь</c:v>
                </c:pt>
                <c:pt idx="1">
                  <c:v>Февраль</c:v>
                </c:pt>
                <c:pt idx="2">
                  <c:v>Март</c:v>
                </c:pt>
                <c:pt idx="3">
                  <c:v>Апрель</c:v>
                </c:pt>
                <c:pt idx="4">
                  <c:v>Май</c:v>
                </c:pt>
                <c:pt idx="5">
                  <c:v>Июнь</c:v>
                </c:pt>
                <c:pt idx="6">
                  <c:v>Июль</c:v>
                </c:pt>
                <c:pt idx="7">
                  <c:v>Август</c:v>
                </c:pt>
                <c:pt idx="8">
                  <c:v>Сентябрь</c:v>
                </c:pt>
                <c:pt idx="9">
                  <c:v>Октябрь</c:v>
                </c:pt>
                <c:pt idx="10">
                  <c:v>Ноябрь</c:v>
                </c:pt>
                <c:pt idx="11">
                  <c:v>Декабрь</c:v>
                </c:pt>
              </c:strCache>
            </c:strRef>
          </c:cat>
          <c:val>
            <c:numRef>
              <c:f>'[Шаблон ФП (Автосохраненный) (1).xlsx]Новый график'!$B$22:$P$22</c:f>
            </c:numRef>
          </c:val>
        </c:ser>
        <c:ser>
          <c:idx val="19"/>
          <c:order val="19"/>
          <c:spPr>
            <a:solidFill>
              <a:schemeClr val="accent2">
                <a:lumMod val="80000"/>
              </a:schemeClr>
            </a:solidFill>
            <a:ln>
              <a:noFill/>
            </a:ln>
            <a:effectLst/>
          </c:spPr>
          <c:invertIfNegative val="0"/>
          <c:cat>
            <c:strRef>
              <c:f>'[Шаблон ФП (Автосохраненный) (1).xlsx]Новый график'!$B$3:$P$3</c:f>
              <c:strCache>
                <c:ptCount val="12"/>
                <c:pt idx="0">
                  <c:v>Январь</c:v>
                </c:pt>
                <c:pt idx="1">
                  <c:v>Февраль</c:v>
                </c:pt>
                <c:pt idx="2">
                  <c:v>Март</c:v>
                </c:pt>
                <c:pt idx="3">
                  <c:v>Апрель</c:v>
                </c:pt>
                <c:pt idx="4">
                  <c:v>Май</c:v>
                </c:pt>
                <c:pt idx="5">
                  <c:v>Июнь</c:v>
                </c:pt>
                <c:pt idx="6">
                  <c:v>Июль</c:v>
                </c:pt>
                <c:pt idx="7">
                  <c:v>Август</c:v>
                </c:pt>
                <c:pt idx="8">
                  <c:v>Сентябрь</c:v>
                </c:pt>
                <c:pt idx="9">
                  <c:v>Октябрь</c:v>
                </c:pt>
                <c:pt idx="10">
                  <c:v>Ноябрь</c:v>
                </c:pt>
                <c:pt idx="11">
                  <c:v>Декабрь</c:v>
                </c:pt>
              </c:strCache>
            </c:strRef>
          </c:cat>
          <c:val>
            <c:numRef>
              <c:f>'[Шаблон ФП (Автосохраненный) (1).xlsx]Новый график'!$B$23:$P$23</c:f>
            </c:numRef>
          </c:val>
        </c:ser>
        <c:ser>
          <c:idx val="20"/>
          <c:order val="20"/>
          <c:tx>
            <c:strRef>
              <c:f>'[Шаблон ФП (Автосохраненный) (1).xlsx]Новый график'!$A$24</c:f>
              <c:strCache>
                <c:ptCount val="1"/>
                <c:pt idx="0">
                  <c:v>Расходы, руб.</c:v>
                </c:pt>
              </c:strCache>
            </c:strRef>
          </c:tx>
          <c:spPr>
            <a:solidFill>
              <a:schemeClr val="accent3">
                <a:lumMod val="80000"/>
              </a:schemeClr>
            </a:solidFill>
            <a:ln>
              <a:noFill/>
            </a:ln>
            <a:effectLst/>
          </c:spPr>
          <c:invertIfNegative val="0"/>
          <c:cat>
            <c:strRef>
              <c:f>'[Шаблон ФП (Автосохраненный) (1).xlsx]Новый график'!$B$3:$P$3</c:f>
              <c:strCache>
                <c:ptCount val="12"/>
                <c:pt idx="0">
                  <c:v>Январь</c:v>
                </c:pt>
                <c:pt idx="1">
                  <c:v>Февраль</c:v>
                </c:pt>
                <c:pt idx="2">
                  <c:v>Март</c:v>
                </c:pt>
                <c:pt idx="3">
                  <c:v>Апрель</c:v>
                </c:pt>
                <c:pt idx="4">
                  <c:v>Май</c:v>
                </c:pt>
                <c:pt idx="5">
                  <c:v>Июнь</c:v>
                </c:pt>
                <c:pt idx="6">
                  <c:v>Июль</c:v>
                </c:pt>
                <c:pt idx="7">
                  <c:v>Август</c:v>
                </c:pt>
                <c:pt idx="8">
                  <c:v>Сентябрь</c:v>
                </c:pt>
                <c:pt idx="9">
                  <c:v>Октябрь</c:v>
                </c:pt>
                <c:pt idx="10">
                  <c:v>Ноябрь</c:v>
                </c:pt>
                <c:pt idx="11">
                  <c:v>Декабрь</c:v>
                </c:pt>
              </c:strCache>
            </c:strRef>
          </c:cat>
          <c:val>
            <c:numRef>
              <c:f>'[Шаблон ФП (Автосохраненный) (1).xlsx]Новый график'!$B$24:$P$24</c:f>
              <c:numCache>
                <c:formatCode>#,##0</c:formatCode>
                <c:ptCount val="12"/>
                <c:pt idx="0">
                  <c:v>264136</c:v>
                </c:pt>
                <c:pt idx="1">
                  <c:v>116236</c:v>
                </c:pt>
                <c:pt idx="2">
                  <c:v>157804</c:v>
                </c:pt>
                <c:pt idx="3">
                  <c:v>135304</c:v>
                </c:pt>
                <c:pt idx="4">
                  <c:v>135304</c:v>
                </c:pt>
                <c:pt idx="5">
                  <c:v>170304</c:v>
                </c:pt>
                <c:pt idx="6">
                  <c:v>58000</c:v>
                </c:pt>
                <c:pt idx="7">
                  <c:v>92936</c:v>
                </c:pt>
                <c:pt idx="8">
                  <c:v>153800</c:v>
                </c:pt>
                <c:pt idx="9">
                  <c:v>145800</c:v>
                </c:pt>
                <c:pt idx="10">
                  <c:v>145800</c:v>
                </c:pt>
                <c:pt idx="11">
                  <c:v>145800</c:v>
                </c:pt>
              </c:numCache>
            </c:numRef>
          </c:val>
        </c:ser>
        <c:ser>
          <c:idx val="21"/>
          <c:order val="21"/>
          <c:tx>
            <c:strRef>
              <c:f>'[Шаблон ФП (Автосохраненный) (1).xlsx]Новый график'!$A$25</c:f>
              <c:strCache>
                <c:ptCount val="1"/>
                <c:pt idx="0">
                  <c:v>Прибыль, руб.</c:v>
                </c:pt>
              </c:strCache>
            </c:strRef>
          </c:tx>
          <c:spPr>
            <a:solidFill>
              <a:schemeClr val="accent4">
                <a:lumMod val="80000"/>
              </a:schemeClr>
            </a:solidFill>
            <a:ln>
              <a:noFill/>
            </a:ln>
            <a:effectLst/>
          </c:spPr>
          <c:invertIfNegative val="0"/>
          <c:cat>
            <c:strRef>
              <c:f>'[Шаблон ФП (Автосохраненный) (1).xlsx]Новый график'!$B$3:$P$3</c:f>
              <c:strCache>
                <c:ptCount val="12"/>
                <c:pt idx="0">
                  <c:v>Январь</c:v>
                </c:pt>
                <c:pt idx="1">
                  <c:v>Февраль</c:v>
                </c:pt>
                <c:pt idx="2">
                  <c:v>Март</c:v>
                </c:pt>
                <c:pt idx="3">
                  <c:v>Апрель</c:v>
                </c:pt>
                <c:pt idx="4">
                  <c:v>Май</c:v>
                </c:pt>
                <c:pt idx="5">
                  <c:v>Июнь</c:v>
                </c:pt>
                <c:pt idx="6">
                  <c:v>Июль</c:v>
                </c:pt>
                <c:pt idx="7">
                  <c:v>Август</c:v>
                </c:pt>
                <c:pt idx="8">
                  <c:v>Сентябрь</c:v>
                </c:pt>
                <c:pt idx="9">
                  <c:v>Октябрь</c:v>
                </c:pt>
                <c:pt idx="10">
                  <c:v>Ноябрь</c:v>
                </c:pt>
                <c:pt idx="11">
                  <c:v>Декабрь</c:v>
                </c:pt>
              </c:strCache>
            </c:strRef>
          </c:cat>
          <c:val>
            <c:numRef>
              <c:f>'[Шаблон ФП (Автосохраненный) (1).xlsx]Новый график'!$B$25:$P$25</c:f>
              <c:numCache>
                <c:formatCode>#,##0</c:formatCode>
                <c:ptCount val="12"/>
                <c:pt idx="0">
                  <c:v>-139536</c:v>
                </c:pt>
                <c:pt idx="1">
                  <c:v>18364</c:v>
                </c:pt>
                <c:pt idx="2">
                  <c:v>61596</c:v>
                </c:pt>
                <c:pt idx="3">
                  <c:v>84096</c:v>
                </c:pt>
                <c:pt idx="4">
                  <c:v>84096</c:v>
                </c:pt>
                <c:pt idx="5">
                  <c:v>49096</c:v>
                </c:pt>
                <c:pt idx="6">
                  <c:v>7000</c:v>
                </c:pt>
                <c:pt idx="7">
                  <c:v>61664</c:v>
                </c:pt>
                <c:pt idx="8">
                  <c:v>131200</c:v>
                </c:pt>
                <c:pt idx="9">
                  <c:v>139200</c:v>
                </c:pt>
                <c:pt idx="10">
                  <c:v>139200</c:v>
                </c:pt>
                <c:pt idx="11">
                  <c:v>139200</c:v>
                </c:pt>
              </c:numCache>
            </c:numRef>
          </c:val>
        </c:ser>
        <c:ser>
          <c:idx val="22"/>
          <c:order val="22"/>
          <c:tx>
            <c:strRef>
              <c:f>'[Шаблон ФП (Автосохраненный) (1).xlsx]Новый график'!$A$26</c:f>
              <c:strCache>
                <c:ptCount val="1"/>
                <c:pt idx="0">
                  <c:v>Налоги, руб.</c:v>
                </c:pt>
              </c:strCache>
            </c:strRef>
          </c:tx>
          <c:spPr>
            <a:solidFill>
              <a:srgbClr val="FF0000"/>
            </a:solidFill>
            <a:ln>
              <a:noFill/>
            </a:ln>
            <a:effectLst/>
          </c:spPr>
          <c:invertIfNegative val="0"/>
          <c:cat>
            <c:strRef>
              <c:f>'[Шаблон ФП (Автосохраненный) (1).xlsx]Новый график'!$B$3:$P$3</c:f>
              <c:strCache>
                <c:ptCount val="12"/>
                <c:pt idx="0">
                  <c:v>Январь</c:v>
                </c:pt>
                <c:pt idx="1">
                  <c:v>Февраль</c:v>
                </c:pt>
                <c:pt idx="2">
                  <c:v>Март</c:v>
                </c:pt>
                <c:pt idx="3">
                  <c:v>Апрель</c:v>
                </c:pt>
                <c:pt idx="4">
                  <c:v>Май</c:v>
                </c:pt>
                <c:pt idx="5">
                  <c:v>Июнь</c:v>
                </c:pt>
                <c:pt idx="6">
                  <c:v>Июль</c:v>
                </c:pt>
                <c:pt idx="7">
                  <c:v>Август</c:v>
                </c:pt>
                <c:pt idx="8">
                  <c:v>Сентябрь</c:v>
                </c:pt>
                <c:pt idx="9">
                  <c:v>Октябрь</c:v>
                </c:pt>
                <c:pt idx="10">
                  <c:v>Ноябрь</c:v>
                </c:pt>
                <c:pt idx="11">
                  <c:v>Декабрь</c:v>
                </c:pt>
              </c:strCache>
            </c:strRef>
          </c:cat>
          <c:val>
            <c:numRef>
              <c:f>'[Шаблон ФП (Автосохраненный) (1).xlsx]Новый график'!$B$26:$P$26</c:f>
              <c:numCache>
                <c:formatCode>#,##0</c:formatCode>
                <c:ptCount val="12"/>
                <c:pt idx="0">
                  <c:v>4984</c:v>
                </c:pt>
                <c:pt idx="1">
                  <c:v>5384</c:v>
                </c:pt>
                <c:pt idx="2">
                  <c:v>8776</c:v>
                </c:pt>
                <c:pt idx="3">
                  <c:v>8776</c:v>
                </c:pt>
                <c:pt idx="4">
                  <c:v>8776</c:v>
                </c:pt>
                <c:pt idx="5">
                  <c:v>8776</c:v>
                </c:pt>
                <c:pt idx="6">
                  <c:v>2600</c:v>
                </c:pt>
                <c:pt idx="7">
                  <c:v>6184</c:v>
                </c:pt>
                <c:pt idx="8">
                  <c:v>11400</c:v>
                </c:pt>
                <c:pt idx="9">
                  <c:v>11400</c:v>
                </c:pt>
                <c:pt idx="10">
                  <c:v>11400</c:v>
                </c:pt>
                <c:pt idx="11">
                  <c:v>11400</c:v>
                </c:pt>
              </c:numCache>
            </c:numRef>
          </c:val>
        </c:ser>
        <c:ser>
          <c:idx val="23"/>
          <c:order val="23"/>
          <c:tx>
            <c:strRef>
              <c:f>'[Шаблон ФП (Автосохраненный) (1).xlsx]Новый график'!$A$27</c:f>
              <c:strCache>
                <c:ptCount val="1"/>
                <c:pt idx="0">
                  <c:v>Чистая прибыль, руб.</c:v>
                </c:pt>
              </c:strCache>
            </c:strRef>
          </c:tx>
          <c:spPr>
            <a:solidFill>
              <a:srgbClr val="CC3399"/>
            </a:solidFill>
            <a:ln>
              <a:noFill/>
            </a:ln>
            <a:effectLst/>
          </c:spPr>
          <c:invertIfNegative val="0"/>
          <c:cat>
            <c:strRef>
              <c:f>'[Шаблон ФП (Автосохраненный) (1).xlsx]Новый график'!$B$3:$P$3</c:f>
              <c:strCache>
                <c:ptCount val="12"/>
                <c:pt idx="0">
                  <c:v>Январь</c:v>
                </c:pt>
                <c:pt idx="1">
                  <c:v>Февраль</c:v>
                </c:pt>
                <c:pt idx="2">
                  <c:v>Март</c:v>
                </c:pt>
                <c:pt idx="3">
                  <c:v>Апрель</c:v>
                </c:pt>
                <c:pt idx="4">
                  <c:v>Май</c:v>
                </c:pt>
                <c:pt idx="5">
                  <c:v>Июнь</c:v>
                </c:pt>
                <c:pt idx="6">
                  <c:v>Июль</c:v>
                </c:pt>
                <c:pt idx="7">
                  <c:v>Август</c:v>
                </c:pt>
                <c:pt idx="8">
                  <c:v>Сентябрь</c:v>
                </c:pt>
                <c:pt idx="9">
                  <c:v>Октябрь</c:v>
                </c:pt>
                <c:pt idx="10">
                  <c:v>Ноябрь</c:v>
                </c:pt>
                <c:pt idx="11">
                  <c:v>Декабрь</c:v>
                </c:pt>
              </c:strCache>
            </c:strRef>
          </c:cat>
          <c:val>
            <c:numRef>
              <c:f>'[Шаблон ФП (Автосохраненный) (1).xlsx]Новый график'!$B$27:$P$27</c:f>
              <c:numCache>
                <c:formatCode>#,##0</c:formatCode>
                <c:ptCount val="12"/>
                <c:pt idx="0">
                  <c:v>-144520</c:v>
                </c:pt>
                <c:pt idx="1">
                  <c:v>12980</c:v>
                </c:pt>
                <c:pt idx="2">
                  <c:v>52820</c:v>
                </c:pt>
                <c:pt idx="3">
                  <c:v>75320</c:v>
                </c:pt>
                <c:pt idx="4">
                  <c:v>75320</c:v>
                </c:pt>
                <c:pt idx="5">
                  <c:v>40320</c:v>
                </c:pt>
                <c:pt idx="6">
                  <c:v>4400</c:v>
                </c:pt>
                <c:pt idx="7">
                  <c:v>55480</c:v>
                </c:pt>
                <c:pt idx="8">
                  <c:v>119800</c:v>
                </c:pt>
                <c:pt idx="9">
                  <c:v>127800</c:v>
                </c:pt>
                <c:pt idx="10">
                  <c:v>127800</c:v>
                </c:pt>
                <c:pt idx="11">
                  <c:v>127800</c:v>
                </c:pt>
              </c:numCache>
            </c:numRef>
          </c:val>
        </c:ser>
        <c:ser>
          <c:idx val="24"/>
          <c:order val="24"/>
          <c:tx>
            <c:strRef>
              <c:f>'[Шаблон ФП (Автосохраненный) (1).xlsx]Новый график'!$A$28</c:f>
              <c:strCache>
                <c:ptCount val="1"/>
                <c:pt idx="0">
                  <c:v>Рентабельность, %</c:v>
                </c:pt>
              </c:strCache>
            </c:strRef>
          </c:tx>
          <c:spPr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cat>
            <c:strRef>
              <c:f>'[Шаблон ФП (Автосохраненный) (1).xlsx]Новый график'!$B$3:$P$3</c:f>
              <c:strCache>
                <c:ptCount val="12"/>
                <c:pt idx="0">
                  <c:v>Январь</c:v>
                </c:pt>
                <c:pt idx="1">
                  <c:v>Февраль</c:v>
                </c:pt>
                <c:pt idx="2">
                  <c:v>Март</c:v>
                </c:pt>
                <c:pt idx="3">
                  <c:v>Апрель</c:v>
                </c:pt>
                <c:pt idx="4">
                  <c:v>Май</c:v>
                </c:pt>
                <c:pt idx="5">
                  <c:v>Июнь</c:v>
                </c:pt>
                <c:pt idx="6">
                  <c:v>Июль</c:v>
                </c:pt>
                <c:pt idx="7">
                  <c:v>Август</c:v>
                </c:pt>
                <c:pt idx="8">
                  <c:v>Сентябрь</c:v>
                </c:pt>
                <c:pt idx="9">
                  <c:v>Октябрь</c:v>
                </c:pt>
                <c:pt idx="10">
                  <c:v>Ноябрь</c:v>
                </c:pt>
                <c:pt idx="11">
                  <c:v>Декабрь</c:v>
                </c:pt>
              </c:strCache>
            </c:strRef>
          </c:cat>
          <c:val>
            <c:numRef>
              <c:f>'[Шаблон ФП (Автосохраненный) (1).xlsx]Новый график'!$B$28:$P$28</c:f>
              <c:numCache>
                <c:formatCode>0%</c:formatCode>
                <c:ptCount val="12"/>
                <c:pt idx="0">
                  <c:v>-1.1598715890850722</c:v>
                </c:pt>
                <c:pt idx="1">
                  <c:v>9.6433878157503719E-2</c:v>
                </c:pt>
                <c:pt idx="2">
                  <c:v>0.24074749316317229</c:v>
                </c:pt>
                <c:pt idx="3">
                  <c:v>0.34329990884229716</c:v>
                </c:pt>
                <c:pt idx="4">
                  <c:v>0.34329990884229716</c:v>
                </c:pt>
                <c:pt idx="5">
                  <c:v>0.18377392889699179</c:v>
                </c:pt>
                <c:pt idx="6">
                  <c:v>6.7692307692307691E-2</c:v>
                </c:pt>
                <c:pt idx="7">
                  <c:v>0.35886157826649417</c:v>
                </c:pt>
                <c:pt idx="8">
                  <c:v>0.42035087719298247</c:v>
                </c:pt>
                <c:pt idx="9">
                  <c:v>0.44842105263157894</c:v>
                </c:pt>
                <c:pt idx="10">
                  <c:v>0.44842105263157894</c:v>
                </c:pt>
                <c:pt idx="11">
                  <c:v>0.44842105263157894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228225288"/>
        <c:axId val="228226464"/>
      </c:barChart>
      <c:catAx>
        <c:axId val="22822528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rgbClr val="00206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ru-RU"/>
          </a:p>
        </c:txPr>
        <c:crossAx val="228226464"/>
        <c:crosses val="autoZero"/>
        <c:auto val="1"/>
        <c:lblAlgn val="ctr"/>
        <c:lblOffset val="100"/>
        <c:noMultiLvlLbl val="0"/>
      </c:catAx>
      <c:valAx>
        <c:axId val="228226464"/>
        <c:scaling>
          <c:orientation val="minMax"/>
          <c:max val="300000"/>
          <c:min val="-1500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rgbClr val="00206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ru-RU"/>
          </a:p>
        </c:txPr>
        <c:crossAx val="22822528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rgbClr val="002060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solidFill>
            <a:srgbClr val="002060"/>
          </a:solidFill>
          <a:latin typeface="Arial" panose="020B0604020202020204" pitchFamily="34" charset="0"/>
          <a:cs typeface="Arial" panose="020B0604020202020204" pitchFamily="34" charset="0"/>
        </a:defRPr>
      </a:pPr>
      <a:endParaRPr lang="ru-RU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9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99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8758309-52AB-7648-89C7-C3D966A8F81B}" type="datetimeFigureOut">
              <a:rPr lang="ru-RU" smtClean="0"/>
              <a:t>08.03.2026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44500" y="1243013"/>
            <a:ext cx="5969000" cy="33575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787126"/>
            <a:ext cx="5486400" cy="391674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ru-RU"/>
              <a:t>Образец текста
Второй уровень
Третий уровень
Четвертый уровень
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48185"/>
            <a:ext cx="2971800" cy="499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9448185"/>
            <a:ext cx="2971800" cy="499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7CFFEB6-EE55-C54F-8A4D-2DE34933E61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538549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CFFEB6-EE55-C54F-8A4D-2DE34933E613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84408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>
            <a:extLst>
              <a:ext uri="{FF2B5EF4-FFF2-40B4-BE49-F238E27FC236}">
                <a16:creationId xmlns="" xmlns:a16="http://schemas.microsoft.com/office/drawing/2014/main" id="{0E79226E-8DB2-4B41-8A01-D1AF8ED6EFC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FF9E3C47-90BB-E8FF-39DB-46278A8AEC8A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98917" y="1936526"/>
            <a:ext cx="7120397" cy="2382404"/>
          </a:xfrm>
        </p:spPr>
        <p:txBody>
          <a:bodyPr anchor="b">
            <a:normAutofit/>
          </a:bodyPr>
          <a:lstStyle>
            <a:lvl1pPr algn="l">
              <a:defRPr sz="3800"/>
            </a:lvl1pPr>
          </a:lstStyle>
          <a:p>
            <a:r>
              <a:rPr lang="ru-RU" dirty="0"/>
              <a:t>Название проекта 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="" xmlns:a16="http://schemas.microsoft.com/office/drawing/2014/main" id="{79D71B83-AC79-41F2-924F-126083E73B65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98917" y="4570026"/>
            <a:ext cx="7120397" cy="951404"/>
          </a:xfrm>
        </p:spPr>
        <p:txBody>
          <a:bodyPr/>
          <a:lstStyle>
            <a:lvl1pPr marL="0" indent="0" algn="l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dirty="0"/>
              <a:t>контакты</a:t>
            </a:r>
          </a:p>
        </p:txBody>
      </p:sp>
    </p:spTree>
    <p:extLst>
      <p:ext uri="{BB962C8B-B14F-4D97-AF65-F5344CB8AC3E}">
        <p14:creationId xmlns:p14="http://schemas.microsoft.com/office/powerpoint/2010/main" val="20478379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="" xmlns:a16="http://schemas.microsoft.com/office/drawing/2014/main" id="{4302ED57-12C6-4FB0-B738-9E661DBA13D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FF9E3C47-90BB-E8FF-39DB-46278A8AEC8A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98917" y="1936526"/>
            <a:ext cx="7120397" cy="2382404"/>
          </a:xfrm>
        </p:spPr>
        <p:txBody>
          <a:bodyPr anchor="b">
            <a:normAutofit/>
          </a:bodyPr>
          <a:lstStyle>
            <a:lvl1pPr algn="l">
              <a:defRPr sz="3800"/>
            </a:lvl1pPr>
          </a:lstStyle>
          <a:p>
            <a:r>
              <a:rPr lang="ru-RU" dirty="0"/>
              <a:t>Имя Фамилия участницы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="" xmlns:a16="http://schemas.microsoft.com/office/drawing/2014/main" id="{79D71B83-AC79-41F2-924F-126083E73B65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98917" y="4570026"/>
            <a:ext cx="7120397" cy="951404"/>
          </a:xfrm>
        </p:spPr>
        <p:txBody>
          <a:bodyPr/>
          <a:lstStyle>
            <a:lvl1pPr marL="0" indent="0" algn="l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dirty="0"/>
              <a:t>ФИО участницы и регион</a:t>
            </a:r>
          </a:p>
        </p:txBody>
      </p:sp>
    </p:spTree>
    <p:extLst>
      <p:ext uri="{BB962C8B-B14F-4D97-AF65-F5344CB8AC3E}">
        <p14:creationId xmlns:p14="http://schemas.microsoft.com/office/powerpoint/2010/main" val="25699303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3853F34B-1AA2-C1B7-1058-19FEAC29D9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800"/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72F07A70-FF9F-D528-9DD3-77E58A2A103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06A3C1BC-6CB1-305D-7160-DAFD97575C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DC7B1D-4CAD-4B94-87C6-2935AD1CBC1C}" type="datetimeFigureOut">
              <a:rPr lang="ru-RU" smtClean="0"/>
              <a:t>08.03.2026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9301C424-E32D-77B6-0B3D-A1736E78C9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4FD07CCE-85B0-77FA-69B5-31E0A2299E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D3F63-67FC-4DA8-A197-B6747EADF755}" type="slidenum">
              <a:rPr lang="ru-RU" smtClean="0"/>
              <a:t>‹#›</a:t>
            </a:fld>
            <a:endParaRPr lang="ru-RU"/>
          </a:p>
        </p:txBody>
      </p:sp>
      <p:pic>
        <p:nvPicPr>
          <p:cNvPr id="7" name="Рисунок 6">
            <a:extLst>
              <a:ext uri="{FF2B5EF4-FFF2-40B4-BE49-F238E27FC236}">
                <a16:creationId xmlns="" xmlns:a16="http://schemas.microsoft.com/office/drawing/2014/main" id="{3D10EC70-84A1-FE12-36D9-5242616B5E7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243" t="13231" r="39043" b="56048"/>
          <a:stretch/>
        </p:blipFill>
        <p:spPr>
          <a:xfrm rot="14056624">
            <a:off x="10513323" y="324875"/>
            <a:ext cx="2358947" cy="1788152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="" xmlns:a16="http://schemas.microsoft.com/office/drawing/2014/main" id="{5D5715D8-1DBF-C00C-B5FB-81F133EAE11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9685"/>
          <a:stretch/>
        </p:blipFill>
        <p:spPr>
          <a:xfrm rot="10800000">
            <a:off x="0" y="5795959"/>
            <a:ext cx="860293" cy="9413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62609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762E27FC-60EC-D475-64C4-701E264C9A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51482"/>
            <a:ext cx="10515600" cy="1130388"/>
          </a:xfrm>
        </p:spPr>
        <p:txBody>
          <a:bodyPr/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F78517F3-1409-DA54-9781-6D26BEFFEF8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392964"/>
            <a:ext cx="5181600" cy="4783999"/>
          </a:xfrm>
        </p:spPr>
        <p:txBody>
          <a:bodyPr/>
          <a:lstStyle>
            <a:lvl1pPr>
              <a:defRPr sz="2500"/>
            </a:lvl1pPr>
            <a:lvl2pPr>
              <a:defRPr sz="2300"/>
            </a:lvl2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="" xmlns:a16="http://schemas.microsoft.com/office/drawing/2014/main" id="{7AC06932-6B12-CD63-54E7-9AFFB18BBE4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392964"/>
            <a:ext cx="5181600" cy="4783999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="" xmlns:a16="http://schemas.microsoft.com/office/drawing/2014/main" id="{C417143B-F80C-8032-ACCA-82598A8764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DC7B1D-4CAD-4B94-87C6-2935AD1CBC1C}" type="datetimeFigureOut">
              <a:rPr lang="ru-RU" smtClean="0"/>
              <a:t>08.03.2026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="" xmlns:a16="http://schemas.microsoft.com/office/drawing/2014/main" id="{83A17832-AD51-3719-975D-623CE8F560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="" xmlns:a16="http://schemas.microsoft.com/office/drawing/2014/main" id="{B350257B-C494-5AA1-A263-11E8E7AFBD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D3F63-67FC-4DA8-A197-B6747EADF755}" type="slidenum">
              <a:rPr lang="ru-RU" smtClean="0"/>
              <a:t>‹#›</a:t>
            </a:fld>
            <a:endParaRPr lang="ru-RU"/>
          </a:p>
        </p:txBody>
      </p:sp>
      <p:pic>
        <p:nvPicPr>
          <p:cNvPr id="9" name="Рисунок 8">
            <a:extLst>
              <a:ext uri="{FF2B5EF4-FFF2-40B4-BE49-F238E27FC236}">
                <a16:creationId xmlns="" xmlns:a16="http://schemas.microsoft.com/office/drawing/2014/main" id="{332AF5C7-0CFB-C3EC-F96C-878F951118E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9685"/>
          <a:stretch/>
        </p:blipFill>
        <p:spPr>
          <a:xfrm rot="10800000">
            <a:off x="0" y="5795959"/>
            <a:ext cx="860293" cy="941395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="" xmlns:a16="http://schemas.microsoft.com/office/drawing/2014/main" id="{3295486F-400B-75F0-A387-E9E034D123C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243" t="13231" r="39043" b="56048"/>
          <a:stretch/>
        </p:blipFill>
        <p:spPr>
          <a:xfrm rot="14056624">
            <a:off x="10513323" y="324875"/>
            <a:ext cx="2358947" cy="17881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73685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75F6818F-7460-81E9-2359-9EE45986E2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ADF668ED-6799-EBDA-117F-A427A53F1D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="" xmlns:a16="http://schemas.microsoft.com/office/drawing/2014/main" id="{8D5E05BE-8A1F-07F9-9DEE-0278155EE44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="" xmlns:a16="http://schemas.microsoft.com/office/drawing/2014/main" id="{387BC618-7FB1-BA71-E642-29952C5946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DC7B1D-4CAD-4B94-87C6-2935AD1CBC1C}" type="datetimeFigureOut">
              <a:rPr lang="ru-RU" smtClean="0"/>
              <a:t>08.03.2026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="" xmlns:a16="http://schemas.microsoft.com/office/drawing/2014/main" id="{EBDDF20A-BA24-85F4-0615-F4E2762700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="" xmlns:a16="http://schemas.microsoft.com/office/drawing/2014/main" id="{15793507-63F4-BAB1-0691-3C9EF308CE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D3F63-67FC-4DA8-A197-B6747EADF755}" type="slidenum">
              <a:rPr lang="ru-RU" smtClean="0"/>
              <a:t>‹#›</a:t>
            </a:fld>
            <a:endParaRPr lang="ru-RU"/>
          </a:p>
        </p:txBody>
      </p:sp>
      <p:pic>
        <p:nvPicPr>
          <p:cNvPr id="9" name="Рисунок 8">
            <a:extLst>
              <a:ext uri="{FF2B5EF4-FFF2-40B4-BE49-F238E27FC236}">
                <a16:creationId xmlns="" xmlns:a16="http://schemas.microsoft.com/office/drawing/2014/main" id="{3FD26B9C-A752-3460-3513-A30DF425708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9685"/>
          <a:stretch/>
        </p:blipFill>
        <p:spPr>
          <a:xfrm rot="10800000">
            <a:off x="0" y="5795959"/>
            <a:ext cx="860293" cy="941395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="" xmlns:a16="http://schemas.microsoft.com/office/drawing/2014/main" id="{677AD14E-3B2E-BC66-0335-B0584B2E8D5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243" t="13231" r="39043" b="56048"/>
          <a:stretch/>
        </p:blipFill>
        <p:spPr>
          <a:xfrm rot="14056624">
            <a:off x="10513323" y="324875"/>
            <a:ext cx="2358947" cy="17881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8332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7EABCB85-BA0F-192E-B012-4271B03BA1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6355771" cy="961402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="" xmlns:a16="http://schemas.microsoft.com/office/drawing/2014/main" id="{F8A2AC17-0321-8209-E67D-176A5920AC7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7419976" y="457201"/>
            <a:ext cx="3935411" cy="5721408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="" xmlns:a16="http://schemas.microsoft.com/office/drawing/2014/main" id="{837ED04B-B955-108D-56F0-6BBA940EBB7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1596343"/>
            <a:ext cx="6355771" cy="427264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="" xmlns:a16="http://schemas.microsoft.com/office/drawing/2014/main" id="{919C94C1-1C0E-3292-4D6C-71AADDA76D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DC7B1D-4CAD-4B94-87C6-2935AD1CBC1C}" type="datetimeFigureOut">
              <a:rPr lang="ru-RU" smtClean="0"/>
              <a:t>08.03.2026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="" xmlns:a16="http://schemas.microsoft.com/office/drawing/2014/main" id="{1044272F-F005-0BA0-D0D9-898F7C7794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="" xmlns:a16="http://schemas.microsoft.com/office/drawing/2014/main" id="{C9DECD4E-3C77-67A9-BCF2-597DADFF78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D3F63-67FC-4DA8-A197-B6747EADF755}" type="slidenum">
              <a:rPr lang="ru-RU" smtClean="0"/>
              <a:t>‹#›</a:t>
            </a:fld>
            <a:endParaRPr lang="ru-RU"/>
          </a:p>
        </p:txBody>
      </p:sp>
      <p:pic>
        <p:nvPicPr>
          <p:cNvPr id="9" name="Рисунок 8">
            <a:extLst>
              <a:ext uri="{FF2B5EF4-FFF2-40B4-BE49-F238E27FC236}">
                <a16:creationId xmlns="" xmlns:a16="http://schemas.microsoft.com/office/drawing/2014/main" id="{92AAE3CD-7AF1-F321-1554-BBBD8EF3AF2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9685"/>
          <a:stretch/>
        </p:blipFill>
        <p:spPr>
          <a:xfrm rot="10800000">
            <a:off x="0" y="5795959"/>
            <a:ext cx="860293" cy="941395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="" xmlns:a16="http://schemas.microsoft.com/office/drawing/2014/main" id="{E42BC645-A09B-709C-3701-535C8C308CB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243" t="13231" r="39043" b="56048"/>
          <a:stretch/>
        </p:blipFill>
        <p:spPr>
          <a:xfrm rot="14056624">
            <a:off x="10513323" y="324875"/>
            <a:ext cx="2358947" cy="17881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48207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DBFDE245-0B50-631C-F0B9-F673428BEA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51481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D55CFF8E-14FB-9B40-F628-3C277F9B937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611981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E1FA0429-C050-1583-40FC-0C9DEE661D0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DC7B1D-4CAD-4B94-87C6-2935AD1CBC1C}" type="datetimeFigureOut">
              <a:rPr lang="ru-RU" smtClean="0"/>
              <a:t>08.03.2026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A21A11F3-74B9-1FE2-FA92-6DC59785E27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C733CC80-024B-FADD-3475-3E68BA264B1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8D3F63-67FC-4DA8-A197-B6747EADF75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311565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8" r:id="rId2"/>
    <p:sldLayoutId id="2147483650" r:id="rId3"/>
    <p:sldLayoutId id="2147483652" r:id="rId4"/>
    <p:sldLayoutId id="2147483656" r:id="rId5"/>
    <p:sldLayoutId id="2147483657" r:id="rId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5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846DC723-9750-47B7-A1F5-71D1493AECA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63298" y="1442218"/>
            <a:ext cx="7342911" cy="1462368"/>
          </a:xfrm>
        </p:spPr>
        <p:txBody>
          <a:bodyPr>
            <a:noAutofit/>
          </a:bodyPr>
          <a:lstStyle/>
          <a:p>
            <a:pPr algn="ctr">
              <a:lnSpc>
                <a:spcPct val="150000"/>
              </a:lnSpc>
            </a:pPr>
            <a:r>
              <a:rPr lang="ru-RU" sz="2400" dirty="0">
                <a:solidFill>
                  <a:srgbClr val="00206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«Геометрия Женского» </a:t>
            </a:r>
            <a:r>
              <a:rPr lang="ru-RU" sz="2400" dirty="0" smtClean="0">
                <a:solidFill>
                  <a:srgbClr val="00206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–</a:t>
            </a:r>
            <a:br>
              <a:rPr lang="ru-RU" sz="2400" dirty="0" smtClean="0">
                <a:solidFill>
                  <a:srgbClr val="00206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</a:br>
            <a:r>
              <a:rPr lang="ru-RU" sz="2400" dirty="0" smtClean="0">
                <a:solidFill>
                  <a:srgbClr val="00206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центр индивидуального </a:t>
            </a:r>
            <a:r>
              <a:rPr lang="ru-RU" sz="2400" dirty="0">
                <a:solidFill>
                  <a:srgbClr val="00206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пошива </a:t>
            </a:r>
            <a:r>
              <a:rPr lang="ru-RU" sz="2400" dirty="0" smtClean="0">
                <a:solidFill>
                  <a:srgbClr val="00206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белья</a:t>
            </a:r>
            <a:br>
              <a:rPr lang="ru-RU" sz="2400" dirty="0" smtClean="0">
                <a:solidFill>
                  <a:srgbClr val="00206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</a:br>
            <a:r>
              <a:rPr lang="ru-RU" sz="2400" dirty="0" smtClean="0">
                <a:solidFill>
                  <a:srgbClr val="00206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и обучения</a:t>
            </a:r>
            <a:r>
              <a:rPr lang="ru-RU" sz="2400" dirty="0" smtClean="0">
                <a:solidFill>
                  <a:srgbClr val="00206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/>
            </a:r>
            <a:br>
              <a:rPr lang="ru-RU" sz="2400" dirty="0" smtClean="0">
                <a:solidFill>
                  <a:srgbClr val="00206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</a:br>
            <a:r>
              <a:rPr lang="ru-RU" sz="2400" dirty="0" smtClean="0">
                <a:solidFill>
                  <a:srgbClr val="00206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в </a:t>
            </a:r>
            <a:r>
              <a:rPr lang="ru-RU" sz="2400" dirty="0">
                <a:solidFill>
                  <a:srgbClr val="00206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Нижнем Новгороде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="" xmlns:a16="http://schemas.microsoft.com/office/drawing/2014/main" id="{89477F88-40AA-4D0F-845F-0246FBD0346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74661" y="3776315"/>
            <a:ext cx="7120397" cy="878274"/>
          </a:xfrm>
        </p:spPr>
        <p:txBody>
          <a:bodyPr>
            <a:noAutofit/>
          </a:bodyPr>
          <a:lstStyle/>
          <a:p>
            <a:r>
              <a:rPr lang="ru-RU" sz="3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Мария </a:t>
            </a:r>
            <a:r>
              <a:rPr lang="ru-RU" sz="3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Тащилина</a:t>
            </a:r>
          </a:p>
          <a:p>
            <a:r>
              <a:rPr lang="ru-RU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Нижний Новгород</a:t>
            </a:r>
            <a:r>
              <a:rPr lang="ru-RU" sz="4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EC8AF07C-3B08-4C17-AFB0-B684342CAF47}"/>
              </a:ext>
            </a:extLst>
          </p:cNvPr>
          <p:cNvSpPr txBox="1"/>
          <p:nvPr/>
        </p:nvSpPr>
        <p:spPr>
          <a:xfrm>
            <a:off x="8234585" y="4722562"/>
            <a:ext cx="311921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chemeClr val="bg1"/>
                </a:solidFill>
              </a:rPr>
              <a:t>Заменить на фото участницы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87744" y="891435"/>
            <a:ext cx="3249362" cy="4870237"/>
          </a:xfrm>
          <a:prstGeom prst="rect">
            <a:avLst/>
          </a:prstGeom>
        </p:spPr>
      </p:pic>
      <p:sp>
        <p:nvSpPr>
          <p:cNvPr id="9" name="Подзаголовок 2">
            <a:extLst>
              <a:ext uri="{FF2B5EF4-FFF2-40B4-BE49-F238E27FC236}">
                <a16:creationId xmlns="" xmlns:a16="http://schemas.microsoft.com/office/drawing/2014/main" id="{CF81EF96-6082-48A1-A139-EEE7A69ECD22}"/>
              </a:ext>
            </a:extLst>
          </p:cNvPr>
          <p:cNvSpPr txBox="1">
            <a:spLocks/>
          </p:cNvSpPr>
          <p:nvPr/>
        </p:nvSpPr>
        <p:spPr>
          <a:xfrm>
            <a:off x="598917" y="5127587"/>
            <a:ext cx="7120397" cy="124022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+7 (915) 9532310</a:t>
            </a:r>
          </a:p>
          <a:p>
            <a:r>
              <a:rPr lang="en-US" sz="1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tmv1702@mail.ru</a:t>
            </a:r>
            <a:endParaRPr lang="ru-RU" sz="18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989065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05945951-F588-B180-F4AA-A2AC49572D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79395"/>
            <a:ext cx="9288060" cy="664000"/>
          </a:xfrm>
        </p:spPr>
        <p:txBody>
          <a:bodyPr>
            <a:normAutofit/>
          </a:bodyPr>
          <a:lstStyle/>
          <a:p>
            <a:pPr algn="ctr"/>
            <a:r>
              <a:rPr lang="ru-RU" sz="4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Форма бизнеса</a:t>
            </a:r>
            <a:endParaRPr lang="ru-RU" sz="40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Текст 3">
            <a:extLst>
              <a:ext uri="{FF2B5EF4-FFF2-40B4-BE49-F238E27FC236}">
                <a16:creationId xmlns="" xmlns:a16="http://schemas.microsoft.com/office/drawing/2014/main" id="{799794F1-520B-DF89-480D-5D7FA83AB2B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910809" y="1143395"/>
            <a:ext cx="7294562" cy="4893421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ru-RU" dirty="0" smtClean="0">
                <a:solidFill>
                  <a:srgbClr val="00206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Самозанятость</a:t>
            </a:r>
            <a:endParaRPr lang="ru-RU" dirty="0">
              <a:solidFill>
                <a:srgbClr val="002060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  <a:spcBef>
                <a:spcPts val="0"/>
              </a:spcBef>
            </a:pPr>
            <a:r>
              <a:rPr lang="ru-RU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Коды ОКВЭД 14.14 - Производство нательного белья.  </a:t>
            </a:r>
          </a:p>
          <a:p>
            <a:pPr algn="just">
              <a:lnSpc>
                <a:spcPct val="150000"/>
              </a:lnSpc>
              <a:spcBef>
                <a:spcPts val="0"/>
              </a:spcBef>
            </a:pPr>
            <a:r>
              <a:rPr lang="ru-RU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14.14.25 - Производство бюстгальтеров, поясов, корсетов и аналогичных </a:t>
            </a:r>
            <a:r>
              <a:rPr lang="ru-RU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изделий.</a:t>
            </a:r>
          </a:p>
          <a:p>
            <a:pPr algn="just">
              <a:lnSpc>
                <a:spcPct val="150000"/>
              </a:lnSpc>
              <a:spcBef>
                <a:spcPts val="0"/>
              </a:spcBef>
            </a:pPr>
            <a:r>
              <a:rPr lang="ru-RU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85.41.9 – образование дополнительное детей и взрослых, не включенное в другие группировки.</a:t>
            </a:r>
            <a:endParaRPr lang="ru-RU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  <a:spcBef>
                <a:spcPts val="0"/>
              </a:spcBef>
            </a:pPr>
            <a:r>
              <a:rPr lang="ru-RU" dirty="0" smtClean="0">
                <a:solidFill>
                  <a:srgbClr val="00206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Система </a:t>
            </a:r>
            <a:r>
              <a:rPr lang="ru-RU" dirty="0">
                <a:solidFill>
                  <a:srgbClr val="00206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налогообложения </a:t>
            </a:r>
          </a:p>
          <a:p>
            <a:pPr algn="just">
              <a:lnSpc>
                <a:spcPct val="150000"/>
              </a:lnSpc>
              <a:spcBef>
                <a:spcPts val="0"/>
              </a:spcBef>
            </a:pPr>
            <a:r>
              <a:rPr lang="ru-RU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НПД для самозанятых: 4% с доходов от физлиц, 6% - от </a:t>
            </a:r>
            <a:r>
              <a:rPr lang="ru-RU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юрлиц</a:t>
            </a:r>
            <a:r>
              <a:rPr lang="ru-RU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и </a:t>
            </a:r>
            <a:r>
              <a:rPr lang="ru-RU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ИП.</a:t>
            </a: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ru-RU" dirty="0" smtClean="0">
                <a:solidFill>
                  <a:srgbClr val="00206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Сертификаты </a:t>
            </a:r>
            <a:r>
              <a:rPr lang="ru-RU" dirty="0">
                <a:solidFill>
                  <a:srgbClr val="00206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и лицензии </a:t>
            </a:r>
          </a:p>
          <a:p>
            <a:pPr algn="just">
              <a:lnSpc>
                <a:spcPct val="150000"/>
              </a:lnSpc>
              <a:spcBef>
                <a:spcPts val="0"/>
              </a:spcBef>
            </a:pPr>
            <a:r>
              <a:rPr lang="ru-RU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Обязательная сертификация и лицензирование деятельности </a:t>
            </a:r>
            <a:r>
              <a:rPr lang="ru-RU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 </a:t>
            </a:r>
            <a:r>
              <a:rPr lang="ru-RU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требуется. Однако, планирую произвести добровольную сертификацию услуг на соответствие требованиям ГОСТ и СанПиН.</a:t>
            </a:r>
            <a:endParaRPr lang="ru-RU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81626" y="1143395"/>
            <a:ext cx="3112574" cy="46652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52790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7ED2B05D-1A9A-3D27-9358-139C75A016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Исследование рынка</a:t>
            </a:r>
            <a:endParaRPr lang="ru-RU" sz="40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sz="half" idx="1"/>
          </p:nvPr>
        </p:nvSpPr>
        <p:spPr/>
        <p:txBody>
          <a:bodyPr>
            <a:noAutofit/>
          </a:bodyPr>
          <a:lstStyle/>
          <a:p>
            <a:pPr algn="ctr">
              <a:lnSpc>
                <a:spcPct val="1500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ru-RU" sz="1600" dirty="0">
                <a:solidFill>
                  <a:srgbClr val="C0000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Целевая аудитория</a:t>
            </a: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ru-RU" sz="1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Нестандартные </a:t>
            </a:r>
            <a:r>
              <a:rPr lang="ru-RU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размеры</a:t>
            </a: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ru-RU" sz="1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Асимметрия</a:t>
            </a: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ru-RU" sz="1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Мастэктомия (рак груди)</a:t>
            </a:r>
            <a:r>
              <a:rPr lang="ru-RU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ru-RU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Чувствительная кожа</a:t>
            </a: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ru-RU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Стеснение своего </a:t>
            </a:r>
            <a:r>
              <a:rPr lang="ru-RU" sz="1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тела</a:t>
            </a: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ru-RU" sz="1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Девочки от 15 лет</a:t>
            </a: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ru-RU" sz="1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Молодые пенсионеры</a:t>
            </a:r>
            <a:endParaRPr lang="ru-RU" sz="16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500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ru-RU" sz="1600" dirty="0" smtClean="0">
                <a:solidFill>
                  <a:srgbClr val="C0000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Проблема</a:t>
            </a:r>
          </a:p>
          <a:p>
            <a:pPr marL="0" indent="0" algn="just">
              <a:lnSpc>
                <a:spcPct val="150000"/>
              </a:lnSpc>
              <a:spcBef>
                <a:spcPts val="0"/>
              </a:spcBef>
              <a:buNone/>
            </a:pPr>
            <a:r>
              <a:rPr lang="ru-RU" sz="1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372 000 женщин Нижнего Новгорода и области не укладываются в магазинные стандарты и нуждаются в индивидуальном подходе в выборе белья.</a:t>
            </a:r>
          </a:p>
          <a:p>
            <a:pPr algn="just">
              <a:lnSpc>
                <a:spcPct val="150000"/>
              </a:lnSpc>
              <a:spcBef>
                <a:spcPts val="0"/>
              </a:spcBef>
            </a:pPr>
            <a:endParaRPr lang="ru-RU" sz="16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endParaRPr lang="ru-RU" sz="16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Объект 5"/>
          <p:cNvSpPr>
            <a:spLocks noGrp="1"/>
          </p:cNvSpPr>
          <p:nvPr>
            <p:ph sz="half" idx="2"/>
          </p:nvPr>
        </p:nvSpPr>
        <p:spPr>
          <a:xfrm>
            <a:off x="6172200" y="3955479"/>
            <a:ext cx="5181600" cy="2406679"/>
          </a:xfrm>
        </p:spPr>
        <p:txBody>
          <a:bodyPr>
            <a:normAutofit/>
          </a:bodyPr>
          <a:lstStyle/>
          <a:p>
            <a:pPr algn="ctr">
              <a:lnSpc>
                <a:spcPct val="1500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ru-RU" sz="1600" dirty="0" smtClean="0">
                <a:solidFill>
                  <a:srgbClr val="C0000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Конкуренты</a:t>
            </a: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ru-RU" sz="1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Масс-</a:t>
            </a:r>
            <a:r>
              <a:rPr lang="ru-RU" sz="16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маркет</a:t>
            </a:r>
            <a:endParaRPr lang="ru-RU" sz="16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ru-RU" sz="16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Брафиттерские</a:t>
            </a:r>
            <a:r>
              <a:rPr lang="ru-RU" sz="1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салоны</a:t>
            </a: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ru-RU" sz="1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Домашние ателье по пошиву нижнего белья</a:t>
            </a: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ru-RU" sz="1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Школы кройки и шитья</a:t>
            </a:r>
          </a:p>
          <a:p>
            <a:pPr marL="0" indent="0" algn="ctr">
              <a:lnSpc>
                <a:spcPct val="150000"/>
              </a:lnSpc>
              <a:spcBef>
                <a:spcPts val="0"/>
              </a:spcBef>
              <a:buNone/>
            </a:pPr>
            <a:endParaRPr lang="ru-RU" sz="16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spcBef>
                <a:spcPts val="0"/>
              </a:spcBef>
              <a:buNone/>
            </a:pPr>
            <a:endParaRPr lang="ru-RU" sz="16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Объект 5"/>
          <p:cNvSpPr txBox="1">
            <a:spLocks/>
          </p:cNvSpPr>
          <p:nvPr/>
        </p:nvSpPr>
        <p:spPr>
          <a:xfrm>
            <a:off x="6019800" y="1449721"/>
            <a:ext cx="5181600" cy="21527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500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ru-RU" sz="1800" b="1" dirty="0" smtClean="0">
                <a:solidFill>
                  <a:srgbClr val="C0000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Ценностное предложение</a:t>
            </a:r>
          </a:p>
          <a:p>
            <a:pPr marL="0" indent="0" algn="just">
              <a:lnSpc>
                <a:spcPct val="150000"/>
              </a:lnSpc>
              <a:spcBef>
                <a:spcPts val="0"/>
              </a:spcBef>
              <a:buNone/>
            </a:pPr>
            <a:r>
              <a:rPr lang="ru-RU" sz="1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Помогаю женщинам с реальными размерами, после рака груди почувствовать себя привлекательными – повышаю качество семейной жизни и уровня рождаемости в области.</a:t>
            </a:r>
          </a:p>
        </p:txBody>
      </p:sp>
    </p:spTree>
    <p:extLst>
      <p:ext uri="{BB962C8B-B14F-4D97-AF65-F5344CB8AC3E}">
        <p14:creationId xmlns:p14="http://schemas.microsoft.com/office/powerpoint/2010/main" val="39326521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Маркетинг проекта</a:t>
            </a:r>
            <a:endParaRPr lang="ru-RU" sz="4000" dirty="0"/>
          </a:p>
        </p:txBody>
      </p:sp>
      <p:sp>
        <p:nvSpPr>
          <p:cNvPr id="5" name="Овал 4"/>
          <p:cNvSpPr/>
          <p:nvPr/>
        </p:nvSpPr>
        <p:spPr>
          <a:xfrm>
            <a:off x="2760289" y="3692324"/>
            <a:ext cx="3505695" cy="2483006"/>
          </a:xfrm>
          <a:prstGeom prst="ellipse">
            <a:avLst/>
          </a:prstGeom>
          <a:solidFill>
            <a:schemeClr val="bg1"/>
          </a:solidFill>
          <a:ln w="4762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C0000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Местоположение</a:t>
            </a:r>
            <a:endParaRPr lang="ru-RU" dirty="0">
              <a:solidFill>
                <a:srgbClr val="C00000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Нижний Новгород,</a:t>
            </a:r>
          </a:p>
          <a:p>
            <a:pPr algn="ctr"/>
            <a:r>
              <a:rPr lang="ru-RU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Сормовский район</a:t>
            </a:r>
            <a:endParaRPr lang="ru-RU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Овал 5"/>
          <p:cNvSpPr/>
          <p:nvPr/>
        </p:nvSpPr>
        <p:spPr>
          <a:xfrm>
            <a:off x="1076446" y="1375056"/>
            <a:ext cx="3367687" cy="2317268"/>
          </a:xfrm>
          <a:prstGeom prst="ellipse">
            <a:avLst/>
          </a:prstGeom>
          <a:solidFill>
            <a:schemeClr val="bg1"/>
          </a:solidFill>
          <a:ln w="4762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C0000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Исследования</a:t>
            </a:r>
          </a:p>
          <a:p>
            <a:pPr algn="ctr"/>
            <a:r>
              <a:rPr lang="ru-RU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83% наших женщин имеют неидеальную форму груди +мастэктомия</a:t>
            </a:r>
            <a:endParaRPr lang="ru-RU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Овал 7"/>
          <p:cNvSpPr/>
          <p:nvPr/>
        </p:nvSpPr>
        <p:spPr>
          <a:xfrm>
            <a:off x="7476919" y="3328875"/>
            <a:ext cx="3791164" cy="2891387"/>
          </a:xfrm>
          <a:prstGeom prst="ellipse">
            <a:avLst/>
          </a:prstGeom>
          <a:solidFill>
            <a:schemeClr val="bg1"/>
          </a:solidFill>
          <a:ln w="4762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C0000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Продвижение</a:t>
            </a:r>
            <a:endParaRPr lang="ru-RU" dirty="0">
              <a:solidFill>
                <a:srgbClr val="C00000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pPr marL="171450" indent="-171450" algn="just">
              <a:lnSpc>
                <a:spcPct val="15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ru-RU" sz="1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Статьи о </a:t>
            </a:r>
            <a:r>
              <a:rPr lang="ru-RU" sz="1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здоровье груди, </a:t>
            </a:r>
            <a:r>
              <a:rPr lang="ru-RU" sz="1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</a:t>
            </a:r>
            <a:r>
              <a:rPr lang="ru-RU" sz="1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социальных сетях и на </a:t>
            </a:r>
            <a:r>
              <a:rPr lang="ru-RU" sz="1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сайте.</a:t>
            </a:r>
          </a:p>
          <a:p>
            <a:pPr marL="171450" indent="-171450" algn="just">
              <a:lnSpc>
                <a:spcPct val="15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SEO </a:t>
            </a:r>
            <a:r>
              <a:rPr lang="ru-RU" sz="1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 контекстная реклама</a:t>
            </a:r>
            <a:r>
              <a:rPr lang="ru-RU" sz="1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171450" indent="-171450" algn="just">
              <a:lnSpc>
                <a:spcPct val="15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ru-RU" sz="1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Партнерства </a:t>
            </a:r>
            <a:r>
              <a:rPr lang="ru-RU" sz="1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 медицинским сообществом. </a:t>
            </a:r>
          </a:p>
          <a:p>
            <a:pPr marL="171450" indent="-171450" algn="just">
              <a:lnSpc>
                <a:spcPct val="15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ru-RU" sz="1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Рекомендации клиентами.</a:t>
            </a:r>
            <a:endParaRPr lang="ru-RU" sz="10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 algn="just">
              <a:lnSpc>
                <a:spcPct val="15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ru-RU" sz="1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Участие в социально значимых </a:t>
            </a:r>
            <a:r>
              <a:rPr lang="ru-RU" sz="1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мероприятиях.</a:t>
            </a:r>
            <a:endParaRPr lang="ru-RU" sz="10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Овал 9"/>
          <p:cNvSpPr/>
          <p:nvPr/>
        </p:nvSpPr>
        <p:spPr>
          <a:xfrm>
            <a:off x="5327132" y="1375056"/>
            <a:ext cx="3088640" cy="2152445"/>
          </a:xfrm>
          <a:prstGeom prst="ellipse">
            <a:avLst/>
          </a:prstGeom>
          <a:solidFill>
            <a:schemeClr val="bg1"/>
          </a:solidFill>
          <a:ln w="4762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C0000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Цена</a:t>
            </a:r>
            <a:endParaRPr lang="ru-RU" dirty="0">
              <a:solidFill>
                <a:srgbClr val="C00000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Стоимость комплекта от 5000 рублей</a:t>
            </a:r>
            <a:endParaRPr lang="ru-RU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268348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Финансовый анализ текущей деятельности</a:t>
            </a:r>
            <a:endParaRPr lang="ru-RU" sz="40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7147560" y="1392964"/>
            <a:ext cx="4206240" cy="4783999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ru-RU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 </a:t>
            </a:r>
            <a:r>
              <a:rPr lang="ru-RU" sz="1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01.2026 </a:t>
            </a:r>
            <a:r>
              <a:rPr lang="ru-RU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мое дело вложено 558 000 </a:t>
            </a:r>
            <a:r>
              <a:rPr lang="ru-RU" sz="1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рублей.</a:t>
            </a:r>
            <a:endParaRPr lang="ru-RU" sz="16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just">
              <a:buFont typeface="Wingdings" panose="05000000000000000000" pitchFamily="2" charset="2"/>
              <a:buChar char="§"/>
            </a:pPr>
            <a:r>
              <a:rPr lang="ru-RU" sz="1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Повышение квалификации </a:t>
            </a:r>
            <a:r>
              <a:rPr lang="ru-RU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170 000 </a:t>
            </a:r>
            <a:r>
              <a:rPr lang="ru-RU" sz="1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рублей.</a:t>
            </a:r>
            <a:endParaRPr lang="ru-RU" sz="16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ru-RU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Оформление </a:t>
            </a:r>
            <a:r>
              <a:rPr lang="ru-RU" sz="1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бренда</a:t>
            </a:r>
            <a:r>
              <a:rPr lang="ru-RU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1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полиграфия упаковка </a:t>
            </a:r>
            <a:r>
              <a:rPr lang="ru-RU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35 000 </a:t>
            </a:r>
            <a:r>
              <a:rPr lang="ru-RU" sz="1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рублей.</a:t>
            </a:r>
            <a:endParaRPr lang="ru-RU" sz="16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ru-RU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Закупка </a:t>
            </a:r>
            <a:r>
              <a:rPr lang="ru-RU" sz="1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оборудования и материалов – 201 000 рублей.</a:t>
            </a:r>
            <a:endParaRPr lang="ru-RU" sz="16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ru-RU" sz="1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Продвижение </a:t>
            </a:r>
            <a:r>
              <a:rPr lang="ru-RU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сообщества в </a:t>
            </a:r>
            <a:r>
              <a:rPr lang="en-US" sz="1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VK</a:t>
            </a:r>
            <a:r>
              <a:rPr lang="ru-RU" sz="1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внедрение чат-ботов </a:t>
            </a:r>
            <a:r>
              <a:rPr lang="ru-RU" sz="1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</a:t>
            </a:r>
            <a:r>
              <a:rPr lang="ru-RU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37 000 рублей</a:t>
            </a:r>
            <a:r>
              <a:rPr lang="ru-RU" sz="1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0" indent="0" algn="just">
              <a:buNone/>
            </a:pPr>
            <a:endParaRPr lang="ru-RU" sz="16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r>
              <a:rPr lang="ru-RU" sz="16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Выручка за это время окупила мои затраты</a:t>
            </a:r>
            <a:r>
              <a:rPr lang="ru-RU" sz="14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ru-RU" sz="1400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3739717842"/>
              </p:ext>
            </p:extLst>
          </p:nvPr>
        </p:nvGraphicFramePr>
        <p:xfrm>
          <a:off x="838200" y="1392238"/>
          <a:ext cx="6075556" cy="47847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843164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Статистика социальных сетей за 2025 год</a:t>
            </a:r>
            <a:endParaRPr lang="ru-RU" sz="40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Объект 6"/>
          <p:cNvSpPr>
            <a:spLocks noGrp="1"/>
          </p:cNvSpPr>
          <p:nvPr>
            <p:ph sz="half" idx="1"/>
          </p:nvPr>
        </p:nvSpPr>
        <p:spPr>
          <a:xfrm>
            <a:off x="6350109" y="1431065"/>
            <a:ext cx="5156091" cy="378863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География подписчиков</a:t>
            </a:r>
            <a:endParaRPr lang="ru-RU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Объект 6"/>
          <p:cNvSpPr txBox="1">
            <a:spLocks/>
          </p:cNvSpPr>
          <p:nvPr/>
        </p:nvSpPr>
        <p:spPr>
          <a:xfrm>
            <a:off x="1069592" y="1431064"/>
            <a:ext cx="5181600" cy="478399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ru-R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Рост охватов в социальных сетях</a:t>
            </a:r>
            <a:endParaRPr lang="ru-RU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9" name="Диаграмма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28821684"/>
              </p:ext>
            </p:extLst>
          </p:nvPr>
        </p:nvGraphicFramePr>
        <p:xfrm>
          <a:off x="422384" y="1885103"/>
          <a:ext cx="6357557" cy="333459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0" name="Объект 9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2978514232"/>
              </p:ext>
            </p:extLst>
          </p:nvPr>
        </p:nvGraphicFramePr>
        <p:xfrm>
          <a:off x="6913756" y="1281870"/>
          <a:ext cx="4718212" cy="436064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4057473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Структура финансовой модели на 2026 год</a:t>
            </a:r>
            <a:endParaRPr lang="ru-RU" sz="40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Объект 13"/>
          <p:cNvSpPr>
            <a:spLocks noGrp="1"/>
          </p:cNvSpPr>
          <p:nvPr>
            <p:ph idx="1"/>
          </p:nvPr>
        </p:nvSpPr>
        <p:spPr>
          <a:xfrm>
            <a:off x="838200" y="4739267"/>
            <a:ext cx="10515600" cy="1224051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1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Точка безубыточности достигнута со второго месяца реализации проекта.</a:t>
            </a:r>
          </a:p>
          <a:p>
            <a:pPr marL="0" indent="0">
              <a:buNone/>
            </a:pPr>
            <a:endParaRPr lang="ru-RU" sz="18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9" name="Диаграмма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60770548"/>
              </p:ext>
            </p:extLst>
          </p:nvPr>
        </p:nvGraphicFramePr>
        <p:xfrm>
          <a:off x="838200" y="1283389"/>
          <a:ext cx="5128515" cy="341535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13" name="Рисунок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43371" y="1477044"/>
            <a:ext cx="4195911" cy="26593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4415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ln w="28575">
            <a:noFill/>
          </a:ln>
        </p:spPr>
        <p:txBody>
          <a:bodyPr>
            <a:normAutofit/>
          </a:bodyPr>
          <a:lstStyle/>
          <a:p>
            <a:pPr algn="ctr"/>
            <a:r>
              <a:rPr lang="ru-RU" sz="4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Масштабирование проекта</a:t>
            </a:r>
            <a:endParaRPr lang="ru-RU" sz="40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523784" y="1281869"/>
            <a:ext cx="2450236" cy="1283778"/>
          </a:xfrm>
          <a:prstGeom prst="round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Организация рабочих мест для очных курсов</a:t>
            </a:r>
            <a:endParaRPr lang="ru-RU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3324871" y="1281867"/>
            <a:ext cx="2258626" cy="1283778"/>
          </a:xfrm>
          <a:prstGeom prst="round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Добровольная сертификация услуг по ГОСТ</a:t>
            </a:r>
            <a:endParaRPr lang="ru-RU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5948030" y="1292020"/>
            <a:ext cx="2553443" cy="1283779"/>
          </a:xfrm>
          <a:prstGeom prst="round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Запуск рекламной кампании по обучающим курсам</a:t>
            </a:r>
            <a:endParaRPr lang="ru-RU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8808492" y="1281867"/>
            <a:ext cx="2475026" cy="1283779"/>
          </a:xfrm>
          <a:prstGeom prst="round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Запуск курсов для </a:t>
            </a:r>
            <a:r>
              <a:rPr lang="ru-RU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взрослых</a:t>
            </a:r>
            <a:endParaRPr lang="ru-RU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8808491" y="3181851"/>
            <a:ext cx="2545309" cy="1283779"/>
          </a:xfrm>
          <a:prstGeom prst="round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Сертификация рабочих мест по СанПиН</a:t>
            </a:r>
            <a:endParaRPr lang="ru-RU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5944061" y="3144477"/>
            <a:ext cx="2500907" cy="1283779"/>
          </a:xfrm>
          <a:prstGeom prst="round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Запуск курсов для </a:t>
            </a:r>
            <a:r>
              <a:rPr lang="ru-RU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девочек-подростков</a:t>
            </a:r>
            <a:endParaRPr lang="ru-RU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3343493" y="3144478"/>
            <a:ext cx="2265655" cy="1283779"/>
          </a:xfrm>
          <a:prstGeom prst="round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Запуск онлайн курсов с поддержкой</a:t>
            </a:r>
            <a:endParaRPr lang="ru-RU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Стрелка вправо 18"/>
          <p:cNvSpPr/>
          <p:nvPr/>
        </p:nvSpPr>
        <p:spPr>
          <a:xfrm rot="10800000">
            <a:off x="5611709" y="3544050"/>
            <a:ext cx="336799" cy="484632"/>
          </a:xfrm>
          <a:prstGeom prst="rightArrow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699475" y="3144479"/>
            <a:ext cx="2274545" cy="1283779"/>
          </a:xfrm>
          <a:prstGeom prst="round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Запуск онлайн курсов в ближнее зарубежье</a:t>
            </a:r>
            <a:endParaRPr lang="ru-RU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738479" y="5007082"/>
            <a:ext cx="2265655" cy="1283779"/>
          </a:xfrm>
          <a:prstGeom prst="round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Запуск онлайн курсов в дальнее зарубежье</a:t>
            </a:r>
            <a:endParaRPr lang="ru-RU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Стрелка вправо 21"/>
          <p:cNvSpPr/>
          <p:nvPr/>
        </p:nvSpPr>
        <p:spPr>
          <a:xfrm rot="10800000">
            <a:off x="2974019" y="3544049"/>
            <a:ext cx="366913" cy="484632"/>
          </a:xfrm>
          <a:prstGeom prst="rightArrow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Стрелка вправо 22"/>
          <p:cNvSpPr/>
          <p:nvPr/>
        </p:nvSpPr>
        <p:spPr>
          <a:xfrm>
            <a:off x="3004134" y="5321601"/>
            <a:ext cx="336798" cy="484632"/>
          </a:xfrm>
          <a:prstGeom prst="rightArrow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Стрелка вниз 23"/>
          <p:cNvSpPr/>
          <p:nvPr/>
        </p:nvSpPr>
        <p:spPr>
          <a:xfrm>
            <a:off x="1594431" y="4428254"/>
            <a:ext cx="484632" cy="578832"/>
          </a:xfrm>
          <a:prstGeom prst="downArrow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Скругленный прямоугольник 26"/>
          <p:cNvSpPr/>
          <p:nvPr/>
        </p:nvSpPr>
        <p:spPr>
          <a:xfrm>
            <a:off x="3343493" y="5007081"/>
            <a:ext cx="5101475" cy="1283779"/>
          </a:xfrm>
          <a:prstGeom prst="round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Организация многопрофильного центра, где объединены обучение, пошив, работа помогающих </a:t>
            </a:r>
            <a:r>
              <a:rPr lang="ru-RU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специалистов (маммологи, психологи, онкологи)</a:t>
            </a:r>
            <a:endParaRPr lang="ru-RU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Скругленный прямоугольник 27"/>
          <p:cNvSpPr/>
          <p:nvPr/>
        </p:nvSpPr>
        <p:spPr>
          <a:xfrm>
            <a:off x="8889870" y="5007080"/>
            <a:ext cx="2463930" cy="1283779"/>
          </a:xfrm>
          <a:prstGeom prst="round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 итогам года увеличение выручки в 5 раз</a:t>
            </a:r>
            <a:endParaRPr lang="ru-RU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Стрелка вправо 28"/>
          <p:cNvSpPr/>
          <p:nvPr/>
        </p:nvSpPr>
        <p:spPr>
          <a:xfrm>
            <a:off x="8444968" y="5406653"/>
            <a:ext cx="444902" cy="484632"/>
          </a:xfrm>
          <a:prstGeom prst="rightArrow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5" name="Стрелка вправо 34"/>
          <p:cNvSpPr/>
          <p:nvPr/>
        </p:nvSpPr>
        <p:spPr>
          <a:xfrm>
            <a:off x="2981046" y="1712899"/>
            <a:ext cx="336799" cy="484632"/>
          </a:xfrm>
          <a:prstGeom prst="rightArrow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6" name="Стрелка вправо 35"/>
          <p:cNvSpPr/>
          <p:nvPr/>
        </p:nvSpPr>
        <p:spPr>
          <a:xfrm>
            <a:off x="8495930" y="1701741"/>
            <a:ext cx="326244" cy="484632"/>
          </a:xfrm>
          <a:prstGeom prst="rightArrow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7" name="Стрелка вправо 36"/>
          <p:cNvSpPr/>
          <p:nvPr/>
        </p:nvSpPr>
        <p:spPr>
          <a:xfrm rot="10800000">
            <a:off x="8458330" y="3575508"/>
            <a:ext cx="336799" cy="484632"/>
          </a:xfrm>
          <a:prstGeom prst="rightArrow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8" name="Стрелка вниз 37"/>
          <p:cNvSpPr/>
          <p:nvPr/>
        </p:nvSpPr>
        <p:spPr>
          <a:xfrm>
            <a:off x="9699003" y="2597103"/>
            <a:ext cx="484632" cy="578832"/>
          </a:xfrm>
          <a:prstGeom prst="downArrow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0" name="Стрелка вправо 39"/>
          <p:cNvSpPr/>
          <p:nvPr/>
        </p:nvSpPr>
        <p:spPr>
          <a:xfrm>
            <a:off x="5590895" y="1747228"/>
            <a:ext cx="336799" cy="484632"/>
          </a:xfrm>
          <a:prstGeom prst="rightArrow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430312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Другая 2">
      <a:majorFont>
        <a:latin typeface="Montserrat SemiBold"/>
        <a:ea typeface=""/>
        <a:cs typeface=""/>
      </a:majorFont>
      <a:minorFont>
        <a:latin typeface="Montserrat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1264</TotalTime>
  <Words>334</Words>
  <Application>Microsoft Office PowerPoint</Application>
  <PresentationFormat>Широкоэкранный</PresentationFormat>
  <Paragraphs>86</Paragraphs>
  <Slides>8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5" baseType="lpstr">
      <vt:lpstr>Montserrat SemiBold</vt:lpstr>
      <vt:lpstr>Arial Black</vt:lpstr>
      <vt:lpstr>Montserrat</vt:lpstr>
      <vt:lpstr>Wingdings</vt:lpstr>
      <vt:lpstr>Calibri</vt:lpstr>
      <vt:lpstr>Arial</vt:lpstr>
      <vt:lpstr>Тема Office</vt:lpstr>
      <vt:lpstr>«Геометрия Женского» – центр индивидуального пошива белья и обучения в Нижнем Новгороде</vt:lpstr>
      <vt:lpstr>Форма бизнеса</vt:lpstr>
      <vt:lpstr>Исследование рынка</vt:lpstr>
      <vt:lpstr>Маркетинг проекта</vt:lpstr>
      <vt:lpstr>Финансовый анализ текущей деятельности</vt:lpstr>
      <vt:lpstr>Статистика социальных сетей за 2025 год</vt:lpstr>
      <vt:lpstr>Структура финансовой модели на 2026 год</vt:lpstr>
      <vt:lpstr>Масштабирование проекта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Гончарова Дарья Вячеславовна</dc:creator>
  <cp:lastModifiedBy>HP</cp:lastModifiedBy>
  <cp:revision>91</cp:revision>
  <cp:lastPrinted>2025-09-23T21:16:44Z</cp:lastPrinted>
  <dcterms:created xsi:type="dcterms:W3CDTF">2023-10-23T11:06:22Z</dcterms:created>
  <dcterms:modified xsi:type="dcterms:W3CDTF">2026-03-08T18:27:42Z</dcterms:modified>
</cp:coreProperties>
</file>