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58" r:id="rId7"/>
    <p:sldId id="259" r:id="rId8"/>
    <p:sldId id="269" r:id="rId9"/>
    <p:sldId id="270" r:id="rId10"/>
    <p:sldId id="261" r:id="rId11"/>
    <p:sldId id="262" r:id="rId12"/>
    <p:sldId id="266" r:id="rId13"/>
    <p:sldId id="267" r:id="rId14"/>
    <p:sldId id="268" r:id="rId15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83f771aa04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83f771aa04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677a7a514_1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677a7a514_1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677a7a514_1_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677a7a514_1_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78458b044_1_8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78458b044_1_8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3f771aa04_0_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3f771aa04_0_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666b26115_0_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666b26115_0_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666b26115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666b26115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7334dd00c_0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7334dd00c_0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7a6b2968d_1_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7a6b2968d_1_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7a6b2968d_1_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87a6b2968d_1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66c36e941_0_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66c36e941_0_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666b26115_0_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666b26115_0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tags" Target="../tags/tag9.xml"/><Relationship Id="rId4" Type="http://schemas.openxmlformats.org/officeDocument/2006/relationships/image" Target="../media/image9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png"/><Relationship Id="rId5" Type="http://schemas.openxmlformats.org/officeDocument/2006/relationships/hyperlink" Target="https://webiomed.ru/blog/obzor-rossiiskikh-sistem-iskusstvennogo-intellekta-dlia-zdravookhraneniia/" TargetMode="External"/><Relationship Id="rId4" Type="http://schemas.openxmlformats.org/officeDocument/2006/relationships/hyperlink" Target="https://ira-labs.ru/#about-us" TargetMode="External"/><Relationship Id="rId3" Type="http://schemas.openxmlformats.org/officeDocument/2006/relationships/hyperlink" Target="https://celsus.ai/" TargetMode="External"/><Relationship Id="rId2" Type="http://schemas.openxmlformats.org/officeDocument/2006/relationships/hyperlink" Target="https://platform.thirdopinion.ai/" TargetMode="Externa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3.xml"/><Relationship Id="rId1" Type="http://schemas.openxmlformats.org/officeDocument/2006/relationships/hyperlink" Target="https://sbermed.a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412750" y="212090"/>
            <a:ext cx="8365490" cy="122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700" b="1"/>
              <a:t>«Разработка</a:t>
            </a:r>
            <a:r>
              <a:rPr lang="en-US" altLang="ru-RU" sz="1700" b="1"/>
              <a:t> </a:t>
            </a:r>
            <a:r>
              <a:rPr lang="en-US" altLang="en-US" sz="1700" b="1"/>
              <a:t>автоматизированного</a:t>
            </a:r>
            <a:r>
              <a:rPr lang="en-US" altLang="ru-RU" sz="1700" b="1"/>
              <a:t> </a:t>
            </a:r>
            <a:r>
              <a:rPr lang="en-US" altLang="en-US" sz="1700" b="1"/>
              <a:t>анализа</a:t>
            </a:r>
            <a:r>
              <a:rPr lang="en-US" altLang="ru-RU" sz="1700" b="1"/>
              <a:t> </a:t>
            </a:r>
            <a:r>
              <a:rPr lang="en-US" altLang="en-US" sz="1700" b="1"/>
              <a:t>данных</a:t>
            </a:r>
            <a:r>
              <a:rPr lang="en-US" altLang="ru-RU" sz="1700" b="1"/>
              <a:t> </a:t>
            </a:r>
            <a:r>
              <a:rPr lang="en-US" altLang="en-US" sz="1700" b="1"/>
              <a:t>ЭЭГ</a:t>
            </a:r>
            <a:r>
              <a:rPr lang="en-US" altLang="ru-RU" sz="1700" b="1"/>
              <a:t> </a:t>
            </a:r>
            <a:r>
              <a:rPr lang="en-US" altLang="en-US" sz="1700" b="1"/>
              <a:t>при</a:t>
            </a:r>
            <a:r>
              <a:rPr lang="en-US" altLang="ru-RU" sz="1700" b="1"/>
              <a:t> </a:t>
            </a:r>
            <a:r>
              <a:rPr lang="en-US" altLang="en-US" sz="1700" b="1"/>
              <a:t>эпилепсии</a:t>
            </a:r>
            <a:r>
              <a:rPr lang="en-US" altLang="ru-RU" sz="1700" b="1"/>
              <a:t> </a:t>
            </a:r>
            <a:r>
              <a:rPr lang="en-US" altLang="en-US" sz="1700" b="1"/>
              <a:t>с</a:t>
            </a:r>
            <a:r>
              <a:rPr lang="en-US" altLang="ru-RU" sz="1700" b="1"/>
              <a:t> </a:t>
            </a:r>
            <a:r>
              <a:rPr lang="en-US" altLang="en-US" sz="1700" b="1"/>
              <a:t>помощью</a:t>
            </a:r>
            <a:r>
              <a:rPr lang="en-US" altLang="ru-RU" sz="1700" b="1"/>
              <a:t> </a:t>
            </a:r>
            <a:r>
              <a:rPr lang="en-US" altLang="en-US" sz="1700" b="1"/>
              <a:t>искусственного</a:t>
            </a:r>
            <a:r>
              <a:rPr lang="en-US" altLang="ru-RU" sz="1700" b="1"/>
              <a:t> </a:t>
            </a:r>
            <a:r>
              <a:rPr lang="en-US" altLang="en-US" sz="1700" b="1"/>
              <a:t>интеллекта</a:t>
            </a:r>
            <a:r>
              <a:rPr lang="en-US" altLang="en-US" sz="1700" b="1"/>
              <a:t>»</a:t>
            </a:r>
            <a:endParaRPr lang="en-US" altLang="en-US"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/>
              <a:t>ННГУ им.Н.И. Лобачевского</a:t>
            </a:r>
            <a:endParaRPr lang="ru-RU" sz="1700" b="1"/>
          </a:p>
        </p:txBody>
      </p:sp>
      <p:pic>
        <p:nvPicPr>
          <p:cNvPr id="57" name="Google Shape;57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49600" y="1793125"/>
            <a:ext cx="4569751" cy="29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296535" y="1793240"/>
            <a:ext cx="3481705" cy="298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body" idx="1"/>
          </p:nvPr>
        </p:nvSpPr>
        <p:spPr>
          <a:xfrm>
            <a:off x="267233" y="4708488"/>
            <a:ext cx="2984700" cy="435000"/>
          </a:xfrm>
          <a:prstGeom prst="rect">
            <a:avLst/>
          </a:prstGeom>
        </p:spPr>
        <p:txBody>
          <a:bodyPr spcFirstLastPara="1" wrap="square" lIns="83125" tIns="83125" rIns="83125" bIns="83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90"/>
              </a:spcAft>
              <a:buSzPts val="852"/>
              <a:buNone/>
            </a:pPr>
            <a:r>
              <a:rPr lang="en-US" sz="1100">
                <a:solidFill>
                  <a:schemeClr val="dk1"/>
                </a:solidFill>
              </a:rPr>
              <a:t>Архитектура сегментирующей сети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30" name="Google Shape;130;p24" title="U-NetArch.pn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11900" y="2718050"/>
            <a:ext cx="3310681" cy="20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/>
          <p:nvPr/>
        </p:nvSpPr>
        <p:spPr>
          <a:xfrm>
            <a:off x="211900" y="1562300"/>
            <a:ext cx="1676400" cy="900000"/>
          </a:xfrm>
          <a:prstGeom prst="rect">
            <a:avLst/>
          </a:prstGeom>
          <a:solidFill>
            <a:schemeClr val="lt2"/>
          </a:solidFill>
          <a:ln w="86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25" tIns="83125" rIns="83125" bIns="83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/>
              <a:t>Предобработка</a:t>
            </a:r>
            <a:endParaRPr sz="1275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5"/>
              <a:t>(фильтр диапазона частот, нормализация)</a:t>
            </a:r>
            <a:endParaRPr sz="1075"/>
          </a:p>
        </p:txBody>
      </p:sp>
      <p:sp>
        <p:nvSpPr>
          <p:cNvPr id="132" name="Google Shape;132;p24"/>
          <p:cNvSpPr/>
          <p:nvPr/>
        </p:nvSpPr>
        <p:spPr>
          <a:xfrm>
            <a:off x="2418353" y="1562450"/>
            <a:ext cx="1671300" cy="900000"/>
          </a:xfrm>
          <a:prstGeom prst="rect">
            <a:avLst/>
          </a:prstGeom>
          <a:solidFill>
            <a:schemeClr val="lt2"/>
          </a:solidFill>
          <a:ln w="86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25" tIns="83125" rIns="83125" bIns="83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/>
              <a:t>Сегментирующая глубокая сеть</a:t>
            </a:r>
            <a:endParaRPr sz="1275" b="1"/>
          </a:p>
        </p:txBody>
      </p:sp>
      <p:sp>
        <p:nvSpPr>
          <p:cNvPr id="133" name="Google Shape;133;p24"/>
          <p:cNvSpPr/>
          <p:nvPr/>
        </p:nvSpPr>
        <p:spPr>
          <a:xfrm>
            <a:off x="6891400" y="1577112"/>
            <a:ext cx="1700700" cy="870300"/>
          </a:xfrm>
          <a:prstGeom prst="rect">
            <a:avLst/>
          </a:prstGeom>
          <a:solidFill>
            <a:schemeClr val="lt2"/>
          </a:solidFill>
          <a:ln w="86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25" tIns="83125" rIns="83125" bIns="83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/>
              <a:t>Подсчет характеристик</a:t>
            </a:r>
            <a:r>
              <a:rPr lang="en-US" sz="1275"/>
              <a:t> </a:t>
            </a:r>
            <a:r>
              <a:rPr lang="en-US" sz="1075"/>
              <a:t>(индекс, локализация)</a:t>
            </a:r>
            <a:endParaRPr sz="1075"/>
          </a:p>
        </p:txBody>
      </p:sp>
      <p:cxnSp>
        <p:nvCxnSpPr>
          <p:cNvPr id="134" name="Google Shape;134;p24"/>
          <p:cNvCxnSpPr>
            <a:stCxn id="131" idx="3"/>
          </p:cNvCxnSpPr>
          <p:nvPr/>
        </p:nvCxnSpPr>
        <p:spPr>
          <a:xfrm>
            <a:off x="1888300" y="2012300"/>
            <a:ext cx="508200" cy="4200"/>
          </a:xfrm>
          <a:prstGeom prst="straightConnector1">
            <a:avLst/>
          </a:prstGeom>
          <a:noFill/>
          <a:ln w="86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5;p24"/>
          <p:cNvSpPr/>
          <p:nvPr/>
        </p:nvSpPr>
        <p:spPr>
          <a:xfrm>
            <a:off x="4572000" y="1562450"/>
            <a:ext cx="1871100" cy="900000"/>
          </a:xfrm>
          <a:prstGeom prst="rect">
            <a:avLst/>
          </a:prstGeom>
          <a:solidFill>
            <a:schemeClr val="lt2"/>
          </a:solidFill>
          <a:ln w="86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25" tIns="83125" rIns="83125" bIns="83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/>
              <a:t>Постобработка </a:t>
            </a:r>
            <a:r>
              <a:rPr lang="en-US" sz="1075"/>
              <a:t>(</a:t>
            </a:r>
            <a:r>
              <a:rPr lang="en-US" sz="1075">
                <a:solidFill>
                  <a:srgbClr val="000000"/>
                </a:solidFill>
              </a:rPr>
              <a:t>слияние</a:t>
            </a:r>
            <a:r>
              <a:rPr lang="en-US" sz="1075"/>
              <a:t> сегментов с короткими промежутками, удаление слишком коротких сегментов)</a:t>
            </a:r>
            <a:endParaRPr sz="1075"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189375" y="2893225"/>
            <a:ext cx="1358775" cy="18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>
            <p:ph type="body" idx="1"/>
          </p:nvPr>
        </p:nvSpPr>
        <p:spPr>
          <a:xfrm>
            <a:off x="7035946" y="4708500"/>
            <a:ext cx="2139900" cy="282300"/>
          </a:xfrm>
          <a:prstGeom prst="rect">
            <a:avLst/>
          </a:prstGeom>
        </p:spPr>
        <p:txBody>
          <a:bodyPr spcFirstLastPara="1" wrap="square" lIns="83125" tIns="83125" rIns="83125" bIns="83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9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Пример сегментации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285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620" b="1"/>
              <a:t>Техническая часть проекта</a:t>
            </a:r>
            <a:endParaRPr sz="1620" b="1"/>
          </a:p>
        </p:txBody>
      </p:sp>
      <p:cxnSp>
        <p:nvCxnSpPr>
          <p:cNvPr id="139" name="Google Shape;139;p24"/>
          <p:cNvCxnSpPr/>
          <p:nvPr/>
        </p:nvCxnSpPr>
        <p:spPr>
          <a:xfrm>
            <a:off x="4093696" y="2012309"/>
            <a:ext cx="501900" cy="900"/>
          </a:xfrm>
          <a:prstGeom prst="straightConnector1">
            <a:avLst/>
          </a:prstGeom>
          <a:noFill/>
          <a:ln w="86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24"/>
          <p:cNvCxnSpPr/>
          <p:nvPr/>
        </p:nvCxnSpPr>
        <p:spPr>
          <a:xfrm>
            <a:off x="6451991" y="2014394"/>
            <a:ext cx="430500" cy="2100"/>
          </a:xfrm>
          <a:prstGeom prst="straightConnector1">
            <a:avLst/>
          </a:prstGeom>
          <a:noFill/>
          <a:ln w="86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" name="Google Shape;141;p24"/>
          <p:cNvSpPr txBox="1"/>
          <p:nvPr>
            <p:ph type="body" idx="1"/>
          </p:nvPr>
        </p:nvSpPr>
        <p:spPr>
          <a:xfrm>
            <a:off x="311700" y="502252"/>
            <a:ext cx="85206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Автоматическая сегментация паттернов эпилептиформной активности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3959900" y="3007175"/>
            <a:ext cx="27327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Сегментация, выполненная ИИ, проверяется врачами-эпилептологами и, при необходимости, корректируется. Новые размеченные файлы данных ЭЭГ добавляются в базу банных.</a:t>
            </a:r>
            <a:endParaRPr lang="en-US" sz="1300">
              <a:solidFill>
                <a:schemeClr val="dk1"/>
              </a:solidFill>
            </a:endParaRPr>
          </a:p>
        </p:txBody>
      </p:sp>
      <p:sp>
        <p:nvSpPr>
          <p:cNvPr id="143" name="Google Shape;143;p24"/>
          <p:cNvSpPr txBox="1"/>
          <p:nvPr>
            <p:ph type="body" idx="1"/>
          </p:nvPr>
        </p:nvSpPr>
        <p:spPr>
          <a:xfrm>
            <a:off x="211896" y="1165625"/>
            <a:ext cx="2139900" cy="282300"/>
          </a:xfrm>
          <a:prstGeom prst="rect">
            <a:avLst/>
          </a:prstGeom>
        </p:spPr>
        <p:txBody>
          <a:bodyPr spcFirstLastPara="1" wrap="square" lIns="83125" tIns="83125" rIns="83125" bIns="83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90"/>
              </a:spcAft>
              <a:buNone/>
            </a:pPr>
            <a:r>
              <a:rPr lang="en-US" sz="1250" b="1">
                <a:solidFill>
                  <a:schemeClr val="dk1"/>
                </a:solidFill>
              </a:rPr>
              <a:t>Пайплайн сегментации</a:t>
            </a:r>
            <a:endParaRPr sz="125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body" idx="1"/>
          </p:nvPr>
        </p:nvSpPr>
        <p:spPr>
          <a:xfrm>
            <a:off x="254825" y="1108200"/>
            <a:ext cx="3714000" cy="3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Методы определения </a:t>
            </a:r>
            <a:r>
              <a:rPr lang="en-US" sz="1300" b="1">
                <a:solidFill>
                  <a:schemeClr val="dk1"/>
                </a:solidFill>
              </a:rPr>
              <a:t>локализации и распространения</a:t>
            </a:r>
            <a:r>
              <a:rPr lang="en-US" sz="1300">
                <a:solidFill>
                  <a:schemeClr val="dk1"/>
                </a:solidFill>
              </a:rPr>
              <a:t> паттернов эпиактивности: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-US" sz="1300">
                <a:solidFill>
                  <a:schemeClr val="dk1"/>
                </a:solidFill>
              </a:rPr>
              <a:t>Статистический анализ ответов модели в отношении каждого рассматриваемого отведения.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-US" sz="1300">
                <a:solidFill>
                  <a:schemeClr val="dk1"/>
                </a:solidFill>
              </a:rPr>
              <a:t>Определение задержек между отведениями.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-US" sz="1300">
                <a:solidFill>
                  <a:schemeClr val="dk1"/>
                </a:solidFill>
              </a:rPr>
              <a:t>Подходы на основе архитектур глубокого обучения.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13726" y="2747102"/>
            <a:ext cx="3862676" cy="2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 title="Копия Диаграмма без названия-Страница — 3.drawio.pn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11699" y="3616525"/>
            <a:ext cx="4692526" cy="129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>
            <p:ph type="title"/>
          </p:nvPr>
        </p:nvSpPr>
        <p:spPr>
          <a:xfrm>
            <a:off x="25482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620" b="1"/>
              <a:t>Техническая часть</a:t>
            </a:r>
            <a:endParaRPr sz="1620" b="1"/>
          </a:p>
        </p:txBody>
      </p:sp>
      <p:sp>
        <p:nvSpPr>
          <p:cNvPr id="152" name="Google Shape;152;p25"/>
          <p:cNvSpPr txBox="1"/>
          <p:nvPr>
            <p:ph type="body" idx="1"/>
          </p:nvPr>
        </p:nvSpPr>
        <p:spPr>
          <a:xfrm>
            <a:off x="311700" y="465702"/>
            <a:ext cx="85206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2. </a:t>
            </a:r>
            <a:r>
              <a:rPr lang="en-US" sz="1600">
                <a:solidFill>
                  <a:schemeClr val="dk1"/>
                </a:solidFill>
              </a:rPr>
              <a:t>Анализ локализации паттернов эпилептиформной активности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03875" y="1293175"/>
            <a:ext cx="5072525" cy="12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00" y="79150"/>
            <a:ext cx="5897400" cy="572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620" b="1"/>
              <a:t>Опыт привлечения инвестиций, публикации</a:t>
            </a:r>
            <a:endParaRPr sz="1620" b="1"/>
          </a:p>
        </p:txBody>
      </p:sp>
      <p:sp>
        <p:nvSpPr>
          <p:cNvPr id="159" name="Google Shape;159;p26"/>
          <p:cNvSpPr txBox="1"/>
          <p:nvPr/>
        </p:nvSpPr>
        <p:spPr>
          <a:xfrm>
            <a:off x="306875" y="572700"/>
            <a:ext cx="8687100" cy="4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Предварительные исследования (НИР) выполнены в рамках проектов (грантов):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Госзадание Минобрнауки FSWR-2021-013 (2021-2023).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Госзадание Минобрнауки FSWR-2024-0005 (2024-2026).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Исследовательский Центр в сфере Искусственного интеллекта (Соглашение 000000D730324P540002, Грант No 70-2023-001320 от 27 декабря 2023) (2024-2025).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Основные публикации команды по тематике: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 i="1">
                <a:solidFill>
                  <a:schemeClr val="dk1"/>
                </a:solidFill>
              </a:rPr>
              <a:t>Gromov NV, Lebedeva AV, Sharkov AA, Grebenyukova AD, Malkov AE, Gerasimova S.A., Smirnov L.A., Levanova TA, Pisarchik AN.</a:t>
            </a:r>
            <a:r>
              <a:rPr lang="en-US" sz="1000">
                <a:solidFill>
                  <a:schemeClr val="dk1"/>
                </a:solidFill>
              </a:rPr>
              <a:t> </a:t>
            </a:r>
            <a:r>
              <a:rPr lang="en-US" sz="1000" b="1">
                <a:solidFill>
                  <a:schemeClr val="dk1"/>
                </a:solidFill>
              </a:rPr>
              <a:t>Automated Sleep Spindle Analysis in Epilepsy EEG Using Deep Learning.</a:t>
            </a:r>
            <a:r>
              <a:rPr lang="en-US" sz="1000">
                <a:solidFill>
                  <a:schemeClr val="dk1"/>
                </a:solidFill>
              </a:rPr>
              <a:t> Technologies. 2025 (Submitted).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>
                <a:solidFill>
                  <a:schemeClr val="dk1"/>
                </a:solidFill>
              </a:rPr>
              <a:t>M</a:t>
            </a:r>
            <a:r>
              <a:rPr lang="en-US" sz="1000" i="1">
                <a:solidFill>
                  <a:schemeClr val="dk1"/>
                </a:solidFill>
              </a:rPr>
              <a:t>alkov AE, Lebedeva AV, Gerasimova SA, Levanova TA, Smirnov LA, Sharkov AA, Pisarchik AN. </a:t>
            </a:r>
            <a:r>
              <a:rPr lang="en-US" sz="1000" b="1">
                <a:solidFill>
                  <a:schemeClr val="dk1"/>
                </a:solidFill>
              </a:rPr>
              <a:t>Multiparametric Machine Learning for Predicting Epileptic Hyperexcitability from Interitcal EEG Background Activity.</a:t>
            </a:r>
            <a:r>
              <a:rPr lang="en-US" sz="1000">
                <a:solidFill>
                  <a:schemeClr val="dk1"/>
                </a:solidFill>
              </a:rPr>
              <a:t> Communications in Nonlinear Science and Numerical Simulation. 2025 Aug 13:109210.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 i="1">
                <a:solidFill>
                  <a:schemeClr val="dk1"/>
                </a:solidFill>
              </a:rPr>
              <a:t>Osipova E, Bychkov I, Filatova A, Borovikov A, Sharkov A, Sharkova S, Saushev D, Lozier E, Tabakov V, Skoblov M. </a:t>
            </a:r>
            <a:r>
              <a:rPr lang="en-US" sz="1000" b="1">
                <a:solidFill>
                  <a:schemeClr val="dk1"/>
                </a:solidFill>
              </a:rPr>
              <a:t>Splicing variants in DEPDC5‐related epilepsies: From functional characterization to correction.</a:t>
            </a:r>
            <a:r>
              <a:rPr lang="en-US" sz="1000">
                <a:solidFill>
                  <a:schemeClr val="dk1"/>
                </a:solidFill>
              </a:rPr>
              <a:t> Epilepsia. 2025 Jun 24.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 i="1">
                <a:solidFill>
                  <a:schemeClr val="dk1"/>
                </a:solidFill>
              </a:rPr>
              <a:t>Sharkov A, Belousova E, Volkova A, Vassilevski A, Dadali E. </a:t>
            </a:r>
            <a:r>
              <a:rPr lang="en-US" sz="1000" b="1">
                <a:solidFill>
                  <a:schemeClr val="dk1"/>
                </a:solidFill>
              </a:rPr>
              <a:t>Clinical and genetic characteristics of early onset developmental and epileptic encephalopathies.</a:t>
            </a:r>
            <a:r>
              <a:rPr lang="en-US" sz="1000">
                <a:solidFill>
                  <a:schemeClr val="dk1"/>
                </a:solidFill>
              </a:rPr>
              <a:t> In EPILEPSIA 2023 Nov 1 (Vol. 64, pp. 381-381). 111 RIVER ST, HOBOKEN 07030-5774, NJ USA: WILEY.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 i="1">
                <a:solidFill>
                  <a:schemeClr val="dk1"/>
                </a:solidFill>
              </a:rPr>
              <a:t>Dmitrenko DV, Sharkov AА, Domoratskaya EА, Usoltseva AА, Volkov IV, Pyankov DV. </a:t>
            </a:r>
            <a:r>
              <a:rPr lang="en-US" sz="1000" b="1">
                <a:solidFill>
                  <a:schemeClr val="dk1"/>
                </a:solidFill>
              </a:rPr>
              <a:t>Variable clinic-EEG trajectories in male patients with PCDH19 clustering epilepsy.</a:t>
            </a:r>
            <a:r>
              <a:rPr lang="en-US" sz="1000">
                <a:solidFill>
                  <a:schemeClr val="dk1"/>
                </a:solidFill>
              </a:rPr>
              <a:t> Epilepsy and paroxysmal conditions. 2023 Sep 27;15(3):260-74.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 i="1">
                <a:solidFill>
                  <a:schemeClr val="dk1"/>
                </a:solidFill>
              </a:rPr>
              <a:t>Volkova A, Sharkov A, Okuneva I, Gorchkhanova Z, Belousova E. </a:t>
            </a:r>
            <a:r>
              <a:rPr lang="en-US" sz="1000" b="1">
                <a:solidFill>
                  <a:schemeClr val="dk1"/>
                </a:solidFill>
              </a:rPr>
              <a:t>Inter-rater agreement and sleep spindles assessment in developmental and/or epileptic encephalopathy with spike-wave activation in sleep</a:t>
            </a:r>
            <a:r>
              <a:rPr lang="en-US" sz="1000">
                <a:solidFill>
                  <a:schemeClr val="dk1"/>
                </a:solidFill>
              </a:rPr>
              <a:t>. In </a:t>
            </a:r>
            <a:r>
              <a:rPr lang="en-US" sz="1000">
                <a:solidFill>
                  <a:schemeClr val="dk1"/>
                </a:solidFill>
              </a:rPr>
              <a:t>J</a:t>
            </a:r>
            <a:r>
              <a:rPr lang="en-US" sz="1000">
                <a:solidFill>
                  <a:schemeClr val="dk1"/>
                </a:solidFill>
              </a:rPr>
              <a:t>OURNAL OF SLEEP RESEARCH 2022 Oct 1 (Vol. 31). 111 RIVER ST, HOBOKEN 07030-5774, NJ USA: WILEY.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body" idx="1"/>
          </p:nvPr>
        </p:nvSpPr>
        <p:spPr>
          <a:xfrm>
            <a:off x="218400" y="249925"/>
            <a:ext cx="8707200" cy="27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Разработка уникальной технологии автоматического анализа индекса  и латерализация очага эпилептиформной активности в записях ЭЭГ  пациентов с эпилепсией при использовании технологий искусственного интеллекта для разработки системы принятия врачебного решения. Разработка данной технологии необходима клиническим врачам для быстрой и корректной постановки точного диагноза и своевременной терапии.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200">
                <a:solidFill>
                  <a:schemeClr val="dk1"/>
                </a:solidFill>
              </a:rPr>
              <a:t>Конечным продуктом данного проекта будет являться программное обеспечение медицинского назначения - интеллектуального инструмента автоматического анализа и расчета критически важных диагностических критериев в записях ЭЭГ для врачей-неврологов, эпилептологов, врачей функциональной диагностики и нейрофизиологов.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1"/>
          <a:srcRect l="2865" t="26284" r="64861" b="29217"/>
          <a:stretch>
            <a:fillRect/>
          </a:stretch>
        </p:blipFill>
        <p:spPr>
          <a:xfrm>
            <a:off x="385075" y="2762538"/>
            <a:ext cx="1500419" cy="14708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" name="Google Shape;65;p15"/>
          <p:cNvSpPr/>
          <p:nvPr/>
        </p:nvSpPr>
        <p:spPr>
          <a:xfrm>
            <a:off x="2105525" y="3194799"/>
            <a:ext cx="454500" cy="3567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15"/>
          <p:cNvSpPr txBox="1"/>
          <p:nvPr/>
        </p:nvSpPr>
        <p:spPr>
          <a:xfrm>
            <a:off x="2912513" y="2762550"/>
            <a:ext cx="2050500" cy="1390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ПО “Epi AI”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5237628" y="3279449"/>
            <a:ext cx="454500" cy="3567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15"/>
          <p:cNvSpPr txBox="1"/>
          <p:nvPr/>
        </p:nvSpPr>
        <p:spPr>
          <a:xfrm>
            <a:off x="5840600" y="2589578"/>
            <a:ext cx="3084900" cy="204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017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 Быстрая диагностика “эпилептического” или “неэпилептического” мозга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9017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 Сокращение расходов на постановку диагноза и терапию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9017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  Масштабируемая технология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240375" y="222150"/>
            <a:ext cx="4387800" cy="48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Актуальность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Разработка интеллектуального метода анализа</a:t>
            </a:r>
            <a:r>
              <a:rPr lang="en-US" sz="1200"/>
              <a:t> </a:t>
            </a:r>
            <a:r>
              <a:rPr lang="en-US" sz="1200"/>
              <a:t>эпилептиформной активности в записях </a:t>
            </a:r>
            <a:r>
              <a:rPr lang="en-US" sz="1200" b="1"/>
              <a:t>ЭЭГ</a:t>
            </a:r>
            <a:r>
              <a:rPr lang="en-US" sz="1200"/>
              <a:t> </a:t>
            </a:r>
            <a:r>
              <a:rPr lang="en-US" sz="1200" b="1"/>
              <a:t>для повышения эффективности лечения эпилепсии</a:t>
            </a:r>
            <a:r>
              <a:rPr lang="en-US" sz="1200"/>
              <a:t>. В настоящее время расчет критически важных параметров эпилептиформной активности производится врачами вручную, что создает проблемы субъективности и приводит к ошибками в диагностике. Это приводит к неправильным выводам и замедляет время постановки верного диагноза и соответственно назначению терапии при эпилепсии.</a:t>
            </a:r>
            <a:endParaRPr sz="12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Проект позволит созда</a:t>
            </a:r>
            <a:r>
              <a:rPr lang="ru-RU" altLang="en-US" sz="1200"/>
              <a:t>ть</a:t>
            </a:r>
            <a:r>
              <a:rPr lang="en-US" sz="1200"/>
              <a:t> систему автоматического анализа критически важных параметров эпилептиформной активности в записях ЭЭГ, а также позволит создать систему прогноза (автоматическое выявление предикторов развития заболевания и исходов лечения для тяжелых форм эпилепсии и энцефалопатий). Разработанная система оптимизации диагностики и терапии улучшит качество жизни пациентов и сократит затраты на лечение на территории Российской Федерации.</a:t>
            </a:r>
            <a:endParaRPr sz="1400"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1"/>
          <a:srcRect l="2865" t="19416" b="10106"/>
          <a:stretch>
            <a:fillRect/>
          </a:stretch>
        </p:blipFill>
        <p:spPr>
          <a:xfrm>
            <a:off x="4824375" y="404700"/>
            <a:ext cx="4078101" cy="2103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6" name="Google Shape;86;p18"/>
          <p:cNvSpPr txBox="1"/>
          <p:nvPr/>
        </p:nvSpPr>
        <p:spPr>
          <a:xfrm>
            <a:off x="6330850" y="2802600"/>
            <a:ext cx="953700" cy="508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</a:rPr>
              <a:t>AI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5257750" y="3748450"/>
            <a:ext cx="3380700" cy="819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Разработка отечественного ПО </a:t>
            </a:r>
            <a:r>
              <a:rPr lang="ru-RU" altLang="en-US" sz="1800">
                <a:solidFill>
                  <a:schemeClr val="dk1"/>
                </a:solidFill>
              </a:rPr>
              <a:t>медицинского назначения</a:t>
            </a:r>
            <a:endParaRPr lang="ru-RU" altLang="en-US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212725" y="-5080"/>
            <a:ext cx="8766175" cy="4604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0" b="1"/>
              <a:t>Состав команды</a:t>
            </a:r>
            <a:endParaRPr sz="172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300" b="1">
                <a:sym typeface="+mn-ea"/>
              </a:rPr>
            </a:br>
            <a:r>
              <a:rPr lang="ru-RU" altLang="en-US" sz="1300" b="1">
                <a:sym typeface="+mn-ea"/>
              </a:rPr>
              <a:t>1. </a:t>
            </a:r>
            <a:r>
              <a:rPr lang="en-US" sz="1300" b="1">
                <a:sym typeface="+mn-ea"/>
              </a:rPr>
              <a:t>Смирнов Лев Александрович</a:t>
            </a:r>
            <a:r>
              <a:rPr lang="ru-RU" altLang="en-US" sz="1300" b="1">
                <a:sym typeface="+mn-ea"/>
              </a:rPr>
              <a:t> (руководитель проекта)</a:t>
            </a:r>
            <a:r>
              <a:rPr lang="en-US" sz="1300">
                <a:sym typeface="+mn-ea"/>
              </a:rPr>
              <a:t>, к.ф.-м.н., Зав. НИЛ «ИИ и обработки больших массивов данных” ИИТММ ННГУ</a:t>
            </a:r>
            <a:r>
              <a:rPr lang="ru-RU" altLang="en-US" sz="1300">
                <a:sym typeface="+mn-ea"/>
              </a:rPr>
              <a:t> им. Н.И. Лобачевского</a:t>
            </a:r>
            <a:r>
              <a:rPr lang="en-US" sz="1300">
                <a:sym typeface="+mn-ea"/>
              </a:rPr>
              <a:t>. Специалист в области технологий искусственного интеллекта и нелинейной динамики, автор более 70 публикаций, в том числе в рецензируемых изданиях первого квартиля.</a:t>
            </a:r>
            <a:r>
              <a:rPr lang="ru-RU" altLang="en-US" sz="1300">
                <a:sym typeface="+mn-ea"/>
              </a:rPr>
              <a:t> Лауреат межународной университетской премии в области искусственного интеллекта «Гравитация» за 2025 г. в составе команды за разработку отечественной базы данных размеченных эпилептиформных графоэлементов в ЭЭГ.</a:t>
            </a:r>
            <a:br>
              <a:rPr lang="en-US" sz="1300">
                <a:sym typeface="+mn-ea"/>
              </a:rPr>
            </a:br>
            <a:br>
              <a:rPr lang="en-US" sz="1300">
                <a:sym typeface="+mn-ea"/>
              </a:rPr>
            </a:br>
            <a:r>
              <a:rPr lang="ru-RU" altLang="en-US" sz="1300" b="1"/>
              <a:t>2. </a:t>
            </a:r>
            <a:r>
              <a:rPr lang="en-US" sz="1300" b="1"/>
              <a:t>Лебедева Альбина Владимировна</a:t>
            </a:r>
            <a:r>
              <a:rPr lang="ru-RU" altLang="en-US" sz="1300" b="1"/>
              <a:t> (соруководитель проект)</a:t>
            </a:r>
            <a:r>
              <a:rPr lang="en-US" sz="1300"/>
              <a:t>, к.б.н., </a:t>
            </a:r>
            <a:r>
              <a:rPr lang="en-US" sz="1300">
                <a:sym typeface="+mn-ea"/>
              </a:rPr>
              <a:t>доцент кафедры нейротехнологий ИББМ </a:t>
            </a:r>
            <a:r>
              <a:rPr lang="ru-RU" altLang="en-US" sz="1300">
                <a:sym typeface="+mn-ea"/>
              </a:rPr>
              <a:t>, </a:t>
            </a:r>
            <a:r>
              <a:rPr lang="en-US" sz="1300"/>
              <a:t>старший научный сотрудник НИЛ «ИИ и обработки больших массивов данных» ИИТММ</a:t>
            </a:r>
            <a:r>
              <a:rPr lang="ru-RU" altLang="en-US" sz="1300"/>
              <a:t> </a:t>
            </a:r>
            <a:r>
              <a:rPr lang="en-US" sz="1300">
                <a:sym typeface="+mn-ea"/>
              </a:rPr>
              <a:t>ННГУ</a:t>
            </a:r>
            <a:r>
              <a:rPr lang="ru-RU" altLang="en-US" sz="1300">
                <a:sym typeface="+mn-ea"/>
              </a:rPr>
              <a:t> им. Н.И. Лобачевского</a:t>
            </a:r>
            <a:r>
              <a:rPr lang="en-US" sz="1300"/>
              <a:t>. </a:t>
            </a:r>
            <a:r>
              <a:rPr lang="ru-RU" altLang="en-US" sz="1300"/>
              <a:t>Специалист в области нейрофизиологии. Л</a:t>
            </a:r>
            <a:r>
              <a:rPr lang="en-US" sz="1300"/>
              <a:t>ауреат премии “Колба” 2024 г. за значимые достижения женщин в области науки и технологий, автор более 60 публикаций, в том числе в рецензируемых изданиях первого квартиля.</a:t>
            </a:r>
            <a:r>
              <a:rPr lang="ru-RU" altLang="en-US" sz="1300"/>
              <a:t> </a:t>
            </a:r>
            <a:r>
              <a:rPr lang="ru-RU" altLang="en-US" sz="1300">
                <a:sym typeface="+mn-ea"/>
              </a:rPr>
              <a:t>Лауреат межународной университетской премии в области искусственного интеллекта «Гравитация» за 2025 г. в составе команды за разработку отечественной базы данных размеченных эпилептиформных графоэлементов в ЭЭГ.</a:t>
            </a:r>
            <a:br>
              <a:rPr lang="en-US" sz="1300">
                <a:sym typeface="+mn-ea"/>
              </a:rPr>
            </a:br>
            <a:br>
              <a:rPr lang="en-US" sz="1300"/>
            </a:br>
            <a:r>
              <a:rPr lang="ru-RU" altLang="en-US" sz="1300" b="1"/>
              <a:t>3. </a:t>
            </a:r>
            <a:r>
              <a:rPr lang="en-US" sz="1300" b="1"/>
              <a:t>Леванова Татьяна Александровна</a:t>
            </a:r>
            <a:r>
              <a:rPr lang="en-US" sz="1300"/>
              <a:t>, к.ф.-м.н., </a:t>
            </a:r>
            <a:r>
              <a:rPr lang="en-US" sz="1300">
                <a:sym typeface="+mn-ea"/>
              </a:rPr>
              <a:t>доцент кафедры</a:t>
            </a:r>
            <a:r>
              <a:rPr lang="ru-RU" altLang="en-US" sz="1300">
                <a:sym typeface="+mn-ea"/>
              </a:rPr>
              <a:t> теории управления и динамики систем, </a:t>
            </a:r>
            <a:r>
              <a:rPr lang="en-US" sz="1300"/>
              <a:t>старший научный сотрудник НИЛ «ИИ и обработки больших массивов данных»</a:t>
            </a:r>
            <a:r>
              <a:rPr lang="ru-RU" altLang="en-US" sz="1300"/>
              <a:t> ИИТММ </a:t>
            </a:r>
            <a:r>
              <a:rPr lang="en-US" sz="1300">
                <a:sym typeface="+mn-ea"/>
              </a:rPr>
              <a:t>ННГУ</a:t>
            </a:r>
            <a:r>
              <a:rPr lang="ru-RU" altLang="en-US" sz="1300">
                <a:sym typeface="+mn-ea"/>
              </a:rPr>
              <a:t> им. Н.И. Лобачевского</a:t>
            </a:r>
            <a:r>
              <a:rPr lang="en-US" sz="1300">
                <a:sym typeface="+mn-ea"/>
              </a:rPr>
              <a:t>.</a:t>
            </a:r>
            <a:r>
              <a:rPr lang="ru-RU" altLang="en-US" sz="1300">
                <a:sym typeface="+mn-ea"/>
              </a:rPr>
              <a:t> </a:t>
            </a:r>
            <a:r>
              <a:rPr lang="en-US" sz="1300"/>
              <a:t>Специалист в области технологий искусственного интеллекта и нелинейной динамики, автор более 60 публикаций, в том числе в рецензируемых изданиях первого квартиля.</a:t>
            </a:r>
            <a:r>
              <a:rPr lang="ru-RU" altLang="en-US" sz="1300"/>
              <a:t> </a:t>
            </a:r>
            <a:r>
              <a:rPr lang="ru-RU" altLang="en-US" sz="1300">
                <a:sym typeface="+mn-ea"/>
              </a:rPr>
              <a:t>Лауреат межународной университетской премии в области искусственного интеллекта «Гравитация» за 2025 г. в составе команды за разработку отечественной базы данных размеченных эпилептиформных графоэлементов в ЭЭГ.</a:t>
            </a:r>
            <a:br>
              <a:rPr lang="en-US" sz="1300">
                <a:sym typeface="+mn-ea"/>
              </a:rPr>
            </a:br>
            <a:br>
              <a:rPr lang="en-US" sz="1300"/>
            </a:br>
            <a:r>
              <a:rPr lang="ru-RU" altLang="en-US" sz="1300" b="1">
                <a:sym typeface="+mn-ea"/>
              </a:rPr>
              <a:t>4. </a:t>
            </a:r>
            <a:r>
              <a:rPr lang="en-US" sz="1300" b="1">
                <a:sym typeface="+mn-ea"/>
              </a:rPr>
              <a:t>Громов Николай Валерьевич</a:t>
            </a:r>
            <a:r>
              <a:rPr lang="en-US" sz="1300">
                <a:sym typeface="+mn-ea"/>
              </a:rPr>
              <a:t>, младший научный сотрудник НИЛ «ИИ и обработки больших массивов данных» ИИТММ </a:t>
            </a:r>
            <a:r>
              <a:rPr lang="en-US" sz="1300">
                <a:sym typeface="+mn-ea"/>
              </a:rPr>
              <a:t>ННГУ</a:t>
            </a:r>
            <a:r>
              <a:rPr lang="ru-RU" altLang="en-US" sz="1300">
                <a:sym typeface="+mn-ea"/>
              </a:rPr>
              <a:t> им. Н.И. Лобачевского</a:t>
            </a:r>
            <a:r>
              <a:rPr lang="en-US" sz="1300">
                <a:sym typeface="+mn-ea"/>
              </a:rPr>
              <a:t>. Специалист в области технологий искусственного интеллекта, автор публикаций в рецензируемых изданиях первого квартиля, автор </a:t>
            </a:r>
            <a:r>
              <a:rPr lang="ru-RU" altLang="en-US" sz="1300">
                <a:sym typeface="+mn-ea"/>
              </a:rPr>
              <a:t>8</a:t>
            </a:r>
            <a:r>
              <a:rPr lang="en-US" sz="1300">
                <a:sym typeface="+mn-ea"/>
              </a:rPr>
              <a:t> результатов интеллектуальной деятельности</a:t>
            </a:r>
            <a:r>
              <a:rPr lang="ru-RU" altLang="en-US" sz="1300">
                <a:sym typeface="+mn-ea"/>
              </a:rPr>
              <a:t>. </a:t>
            </a:r>
            <a:r>
              <a:rPr lang="ru-RU" altLang="en-US" sz="1300">
                <a:sym typeface="+mn-ea"/>
              </a:rPr>
              <a:t>Лауреат межународной университетской премии в области искусственного интеллекта «Гравитация» за 2025 г. в составе команды за разработку отечественной базы данных размеченных эпилептиформных графоэлементов в ЭЭГ.</a:t>
            </a:r>
            <a:br>
              <a:rPr lang="en-US" sz="1300">
                <a:sym typeface="+mn-ea"/>
              </a:rPr>
            </a:br>
            <a:br>
              <a:rPr lang="en-US" sz="1300">
                <a:sym typeface="+mn-ea"/>
              </a:rPr>
            </a:br>
            <a:endParaRPr sz="166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58140" y="375920"/>
            <a:ext cx="8662035" cy="4234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0" b="1"/>
              <a:t>Состав команды</a:t>
            </a:r>
            <a:endParaRPr sz="172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300" b="1">
                <a:sym typeface="+mn-ea"/>
              </a:rPr>
              <a:t>5. Мальков Антон Евгеньевич</a:t>
            </a:r>
            <a:r>
              <a:rPr lang="en-US" sz="1300">
                <a:sym typeface="+mn-ea"/>
              </a:rPr>
              <a:t>, </a:t>
            </a:r>
            <a:r>
              <a:rPr lang="ru-RU" altLang="en-US" sz="1300">
                <a:sym typeface="+mn-ea"/>
              </a:rPr>
              <a:t>к.б.н., ведущий </a:t>
            </a:r>
            <a:r>
              <a:rPr lang="en-US" sz="1300">
                <a:sym typeface="+mn-ea"/>
              </a:rPr>
              <a:t>научный сотрудник</a:t>
            </a:r>
            <a:r>
              <a:rPr lang="ru-RU" altLang="en-US" sz="1300">
                <a:sym typeface="+mn-ea"/>
              </a:rPr>
              <a:t> лаборатории системной организации нейронов ИТЭБ РАН, г. Пущино, </a:t>
            </a:r>
            <a:r>
              <a:rPr lang="en-US" sz="1300">
                <a:sym typeface="+mn-ea"/>
              </a:rPr>
              <a:t>старший научный сотрудник НИЛ «ИИ и обработки больших массивов данных» ИИТММ</a:t>
            </a:r>
            <a:r>
              <a:rPr lang="ru-RU" altLang="en-US" sz="1300">
                <a:sym typeface="+mn-ea"/>
              </a:rPr>
              <a:t> </a:t>
            </a:r>
            <a:r>
              <a:rPr lang="en-US" sz="1300">
                <a:sym typeface="+mn-ea"/>
              </a:rPr>
              <a:t>ННГУ</a:t>
            </a:r>
            <a:r>
              <a:rPr lang="ru-RU" altLang="en-US" sz="1300">
                <a:sym typeface="+mn-ea"/>
              </a:rPr>
              <a:t> им. Н.И. Лобачевского</a:t>
            </a:r>
            <a:r>
              <a:rPr lang="en-US" sz="1300">
                <a:sym typeface="+mn-ea"/>
              </a:rPr>
              <a:t>.</a:t>
            </a:r>
            <a:r>
              <a:rPr lang="ru-RU" altLang="en-US" sz="1300">
                <a:sym typeface="+mn-ea"/>
              </a:rPr>
              <a:t> Специалист в области нейрофизиологии. Лауреат Премии Губернатора Московской области для молодых ученых за 2016 г. Автор более 80 </a:t>
            </a:r>
            <a:r>
              <a:rPr lang="en-US" sz="1300">
                <a:sym typeface="+mn-ea"/>
              </a:rPr>
              <a:t>в том числе в рецензируемых изданиях первого квартиля.</a:t>
            </a:r>
            <a:r>
              <a:rPr lang="ru-RU" altLang="en-US" sz="1300">
                <a:sym typeface="+mn-ea"/>
              </a:rPr>
              <a:t> </a:t>
            </a:r>
            <a:br>
              <a:rPr lang="ru-RU" altLang="en-US" sz="1300" b="1">
                <a:sym typeface="+mn-ea"/>
              </a:rPr>
            </a:br>
            <a:br>
              <a:rPr lang="en-US" sz="1300" b="1">
                <a:sym typeface="+mn-ea"/>
              </a:rPr>
            </a:br>
            <a:r>
              <a:rPr lang="ru-RU" altLang="en-US" sz="1300" b="1">
                <a:sym typeface="+mn-ea"/>
              </a:rPr>
              <a:t>6. </a:t>
            </a:r>
            <a:r>
              <a:rPr lang="en-US" sz="1300" b="1">
                <a:sym typeface="+mn-ea"/>
              </a:rPr>
              <a:t>Шарков Артем Алексеевич</a:t>
            </a:r>
            <a:r>
              <a:rPr lang="en-US" sz="1300">
                <a:sym typeface="+mn-ea"/>
              </a:rPr>
              <a:t>, научный сотрудник НИКИ педиатрии им. ак. Ю.Е. Вельтищева ГБОУ ВПО РНИМУ им. Н.И.Пирогова Минздрава России, рук</a:t>
            </a:r>
            <a:r>
              <a:rPr lang="ru-RU" altLang="en-US" sz="1300">
                <a:sym typeface="+mn-ea"/>
              </a:rPr>
              <a:t>оводитель</a:t>
            </a:r>
            <a:r>
              <a:rPr lang="en-US" sz="1300">
                <a:sym typeface="+mn-ea"/>
              </a:rPr>
              <a:t> неврологического направления и отдела ВЭМ МГЦ Геномед, врач-эпилептолог, г. Москва, </a:t>
            </a:r>
            <a:r>
              <a:rPr lang="ru-RU" altLang="en-US" sz="1300">
                <a:sym typeface="+mn-ea"/>
              </a:rPr>
              <a:t>научный сотрудник </a:t>
            </a:r>
            <a:r>
              <a:rPr lang="en-US" sz="1300">
                <a:sym typeface="+mn-ea"/>
              </a:rPr>
              <a:t>НИЛ “ИИ и обработки больших массивов данных” ННГУ им. Н.И.Лобачевского , г. Нижний Новгород.  Автор более 50 публикаций, в том числе в ведущих рецензируемых изданиях.</a:t>
            </a:r>
            <a:r>
              <a:rPr lang="ru-RU" altLang="en-US" sz="1300">
                <a:sym typeface="+mn-ea"/>
              </a:rPr>
              <a:t> </a:t>
            </a:r>
            <a:r>
              <a:rPr lang="ru-RU" altLang="en-US" sz="1300">
                <a:sym typeface="+mn-ea"/>
              </a:rPr>
              <a:t>Лауреат межународной университетской премии в области искусственного интеллекта «Гравитация» за 2025 г. в составе команды (руководитель проекта) за разработку отечественной базы данных размеченных эпилептиформных графоэлементов в ЭЭГ.</a:t>
            </a:r>
            <a:br>
              <a:rPr lang="en-US" sz="1300">
                <a:sym typeface="+mn-ea"/>
              </a:rPr>
            </a:b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300"/>
              <a:t>7</a:t>
            </a:r>
            <a:r>
              <a:rPr lang="en-US" sz="1300"/>
              <a:t>. </a:t>
            </a:r>
            <a:r>
              <a:rPr lang="en-US" sz="1300" b="1"/>
              <a:t>Гребенюкова Анна Дмитриевна</a:t>
            </a:r>
            <a:r>
              <a:rPr lang="en-US" sz="1300"/>
              <a:t>, врач </a:t>
            </a:r>
            <a:r>
              <a:rPr lang="en-US" altLang="en-US" sz="1300"/>
              <a:t>функциональной</a:t>
            </a:r>
            <a:r>
              <a:rPr lang="en-US" altLang="ru-RU" sz="1300"/>
              <a:t> </a:t>
            </a:r>
            <a:r>
              <a:rPr lang="en-US" altLang="en-US" sz="1300"/>
              <a:t>диагностики</a:t>
            </a:r>
            <a:r>
              <a:rPr lang="en-US" altLang="ru-RU" sz="1300"/>
              <a:t> </a:t>
            </a:r>
            <a:r>
              <a:rPr lang="en-US" altLang="en-US" sz="1300"/>
              <a:t>кабинетов</a:t>
            </a:r>
            <a:r>
              <a:rPr lang="en-US" altLang="ru-RU" sz="1300"/>
              <a:t> </a:t>
            </a:r>
            <a:r>
              <a:rPr lang="en-US" altLang="en-US" sz="1300"/>
              <a:t>функциональной</a:t>
            </a:r>
            <a:r>
              <a:rPr lang="en-US" altLang="ru-RU" sz="1300"/>
              <a:t> </a:t>
            </a:r>
            <a:r>
              <a:rPr lang="en-US" altLang="en-US" sz="1300"/>
              <a:t>диагностики</a:t>
            </a:r>
            <a:r>
              <a:rPr lang="en-US" altLang="ru-RU" sz="1300"/>
              <a:t> </a:t>
            </a:r>
            <a:r>
              <a:rPr lang="en-US" altLang="en-US" sz="1300"/>
              <a:t>«</a:t>
            </a:r>
            <a:r>
              <a:rPr lang="en-US" altLang="en-US" sz="1300"/>
              <a:t>Федеральный</a:t>
            </a:r>
            <a:r>
              <a:rPr lang="en-US" altLang="ru-RU" sz="1300"/>
              <a:t> </a:t>
            </a:r>
            <a:r>
              <a:rPr lang="en-US" altLang="en-US" sz="1300"/>
              <a:t>центр</a:t>
            </a:r>
            <a:r>
              <a:rPr lang="en-US" altLang="ru-RU" sz="1300"/>
              <a:t> </a:t>
            </a:r>
            <a:r>
              <a:rPr lang="en-US" altLang="en-US" sz="1300"/>
              <a:t>мозга</a:t>
            </a:r>
            <a:r>
              <a:rPr lang="en-US" altLang="ru-RU" sz="1300"/>
              <a:t> </a:t>
            </a:r>
            <a:r>
              <a:rPr lang="en-US" altLang="en-US" sz="1300"/>
              <a:t>и</a:t>
            </a:r>
            <a:r>
              <a:rPr lang="en-US" altLang="ru-RU" sz="1300"/>
              <a:t> </a:t>
            </a:r>
            <a:r>
              <a:rPr lang="en-US" altLang="en-US" sz="1300"/>
              <a:t>нейротехнологий</a:t>
            </a:r>
            <a:r>
              <a:rPr lang="en-US" altLang="en-US" sz="1300"/>
              <a:t>»</a:t>
            </a:r>
            <a:r>
              <a:rPr lang="en-US" altLang="ru-RU" sz="1300"/>
              <a:t> </a:t>
            </a:r>
            <a:r>
              <a:rPr lang="en-US" altLang="en-US" sz="1300"/>
              <a:t>федерального</a:t>
            </a:r>
            <a:r>
              <a:rPr lang="en-US" altLang="ru-RU" sz="1300"/>
              <a:t> </a:t>
            </a:r>
            <a:r>
              <a:rPr lang="en-US" altLang="en-US" sz="1300"/>
              <a:t>медико</a:t>
            </a:r>
            <a:r>
              <a:rPr lang="en-US" altLang="ru-RU" sz="1300"/>
              <a:t>-</a:t>
            </a:r>
            <a:r>
              <a:rPr lang="en-US" altLang="en-US" sz="1300"/>
              <a:t>биологического</a:t>
            </a:r>
            <a:r>
              <a:rPr lang="en-US" altLang="ru-RU" sz="1300"/>
              <a:t> </a:t>
            </a:r>
            <a:r>
              <a:rPr lang="en-US" altLang="en-US" sz="1300"/>
              <a:t>агентства</a:t>
            </a:r>
            <a:r>
              <a:rPr lang="ru-RU" altLang="en-US" sz="1300"/>
              <a:t> г. Москва, младший </a:t>
            </a:r>
            <a:r>
              <a:rPr lang="ru-RU" altLang="en-US" sz="1300">
                <a:sym typeface="+mn-ea"/>
              </a:rPr>
              <a:t>научный сотрудник </a:t>
            </a:r>
            <a:r>
              <a:rPr lang="en-US" sz="1300">
                <a:sym typeface="+mn-ea"/>
              </a:rPr>
              <a:t>НИЛ “ИИ и обработки больших массивов данных” ННГУ им. Н.И.Лобачевского , г. Нижний Новгород.</a:t>
            </a:r>
            <a:r>
              <a:rPr lang="ru-RU" altLang="en-US" sz="1300">
                <a:sym typeface="+mn-ea"/>
              </a:rPr>
              <a:t> Лауреат межународной университетской премии в области искусственного интеллекта «Гравитация» за 2025 г. в составе команды за разработку отечественной базы данных размеченных эпилептиформных графоэлементов в ЭЭГ.</a:t>
            </a:r>
            <a:br>
              <a:rPr lang="en-US" sz="1300">
                <a:sym typeface="+mn-ea"/>
              </a:rPr>
            </a:br>
            <a:endParaRPr lang="en-US" altLang="en-US" sz="13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/>
        </p:nvSpPr>
        <p:spPr>
          <a:xfrm>
            <a:off x="290150" y="1670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</a:rPr>
              <a:t>Фото</a:t>
            </a:r>
            <a:r>
              <a:rPr lang="en-US" sz="1500" b="1">
                <a:solidFill>
                  <a:schemeClr val="dk1"/>
                </a:solidFill>
              </a:rPr>
              <a:t> команды</a:t>
            </a:r>
            <a:endParaRPr lang="en-US" sz="1500" b="1">
              <a:solidFill>
                <a:schemeClr val="dk1"/>
              </a:solidFill>
            </a:endParaRPr>
          </a:p>
        </p:txBody>
      </p:sp>
      <p:pic>
        <p:nvPicPr>
          <p:cNvPr id="165" name="Google Shape;165;p27"/>
          <p:cNvPicPr preferRelativeResize="0"/>
          <p:nvPr>
            <p:custDataLst>
              <p:tags r:id="rId1"/>
            </p:custDataLst>
          </p:nvPr>
        </p:nvPicPr>
        <p:blipFill rotWithShape="1">
          <a:blip r:embed="rId2"/>
          <a:srcRect t="10362"/>
          <a:stretch>
            <a:fillRect/>
          </a:stretch>
        </p:blipFill>
        <p:spPr>
          <a:xfrm>
            <a:off x="2272620" y="1118740"/>
            <a:ext cx="2125001" cy="2472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>
            <p:custDataLst>
              <p:tags r:id="rId3"/>
            </p:custDataLst>
          </p:nvPr>
        </p:nvSpPr>
        <p:spPr>
          <a:xfrm>
            <a:off x="2362235" y="3678360"/>
            <a:ext cx="2053800" cy="52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Лебедева А.В., 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100" b="1">
                <a:solidFill>
                  <a:schemeClr val="dk1"/>
                </a:solidFill>
              </a:rPr>
              <a:t>со</a:t>
            </a:r>
            <a:r>
              <a:rPr lang="en-US" sz="1100" b="1">
                <a:solidFill>
                  <a:schemeClr val="dk1"/>
                </a:solidFill>
              </a:rPr>
              <a:t>руководитель </a:t>
            </a:r>
            <a:r>
              <a:rPr lang="ru-RU" altLang="en-US" sz="1100" b="1">
                <a:solidFill>
                  <a:schemeClr val="dk1"/>
                </a:solidFill>
              </a:rPr>
              <a:t>проекта</a:t>
            </a:r>
            <a:endParaRPr lang="ru-RU" altLang="en-US" sz="1100" b="1">
              <a:solidFill>
                <a:schemeClr val="dk1"/>
              </a:solidFill>
            </a:endParaRPr>
          </a:p>
        </p:txBody>
      </p:sp>
      <p:pic>
        <p:nvPicPr>
          <p:cNvPr id="169" name="Google Shape;169;p27"/>
          <p:cNvPicPr preferRelativeResize="0"/>
          <p:nvPr>
            <p:custDataLst>
              <p:tags r:id="rId4"/>
            </p:custDataLst>
          </p:nvPr>
        </p:nvPicPr>
        <p:blipFill rotWithShape="1">
          <a:blip r:embed="rId5"/>
          <a:srcRect b="28377"/>
          <a:stretch>
            <a:fillRect/>
          </a:stretch>
        </p:blipFill>
        <p:spPr>
          <a:xfrm>
            <a:off x="4772785" y="1119125"/>
            <a:ext cx="2008500" cy="24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>
            <p:custDataLst>
              <p:tags r:id="rId6"/>
            </p:custDataLst>
          </p:nvPr>
        </p:nvSpPr>
        <p:spPr>
          <a:xfrm>
            <a:off x="4718282" y="3678413"/>
            <a:ext cx="22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Леванова Т.А.</a:t>
            </a:r>
            <a:r>
              <a:rPr lang="en-US" sz="1100" b="1">
                <a:solidFill>
                  <a:schemeClr val="dk1"/>
                </a:solidFill>
              </a:rPr>
              <a:t>, основной исполнитель проекта</a:t>
            </a:r>
            <a:endParaRPr sz="1000"/>
          </a:p>
        </p:txBody>
      </p:sp>
      <p:pic>
        <p:nvPicPr>
          <p:cNvPr id="171" name="Google Shape;171;p27"/>
          <p:cNvPicPr preferRelativeResize="0"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8800" y="1118836"/>
            <a:ext cx="1807350" cy="24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>
            <p:custDataLst>
              <p:tags r:id="rId9"/>
            </p:custDataLst>
          </p:nvPr>
        </p:nvSpPr>
        <p:spPr>
          <a:xfrm>
            <a:off x="165834" y="3635860"/>
            <a:ext cx="2196300" cy="52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Смирнов Л.А.</a:t>
            </a:r>
            <a:r>
              <a:rPr lang="en-US" sz="1100" b="1">
                <a:solidFill>
                  <a:schemeClr val="dk1"/>
                </a:solidFill>
              </a:rPr>
              <a:t>, 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100" b="1">
                <a:solidFill>
                  <a:schemeClr val="dk1"/>
                </a:solidFill>
              </a:rPr>
              <a:t>рукводитель проекта</a:t>
            </a:r>
            <a:endParaRPr lang="ru-RU" altLang="en-US" sz="1100" b="1">
              <a:solidFill>
                <a:schemeClr val="dk1"/>
              </a:solidFill>
            </a:endParaRPr>
          </a:p>
        </p:txBody>
      </p:sp>
      <p:grpSp>
        <p:nvGrpSpPr>
          <p:cNvPr id="178" name="Google Shape;178;p28"/>
          <p:cNvGrpSpPr/>
          <p:nvPr/>
        </p:nvGrpSpPr>
        <p:grpSpPr>
          <a:xfrm>
            <a:off x="6914515" y="1118869"/>
            <a:ext cx="1964690" cy="3055730"/>
            <a:chOff x="1790341" y="2831965"/>
            <a:chExt cx="2053800" cy="2483876"/>
          </a:xfrm>
        </p:grpSpPr>
        <p:pic>
          <p:nvPicPr>
            <p:cNvPr id="185" name="Google Shape;185;p28"/>
            <p:cNvPicPr preferRelativeResize="0"/>
            <p:nvPr/>
          </p:nvPicPr>
          <p:blipFill>
            <a:blip r:embed="rId10"/>
            <a:stretch>
              <a:fillRect/>
            </a:stretch>
          </p:blipFill>
          <p:spPr>
            <a:xfrm>
              <a:off x="2010723" y="2831965"/>
              <a:ext cx="1828771" cy="20274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8"/>
            <p:cNvSpPr txBox="1"/>
            <p:nvPr/>
          </p:nvSpPr>
          <p:spPr>
            <a:xfrm>
              <a:off x="1790341" y="4893102"/>
              <a:ext cx="2053800" cy="422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</a:rPr>
                <a:t>Громов Н.В.</a:t>
              </a:r>
              <a:r>
                <a:rPr lang="ru-RU" altLang="en-US" sz="1100" b="1">
                  <a:solidFill>
                    <a:schemeClr val="dk1"/>
                  </a:solidFill>
                </a:rPr>
                <a:t>, исполнитель проекта</a:t>
              </a:r>
              <a:endParaRPr lang="ru-RU" altLang="en-US" sz="1100" b="1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/>
        </p:nvSpPr>
        <p:spPr>
          <a:xfrm>
            <a:off x="422035" y="1670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</a:rPr>
              <a:t>Фото команды</a:t>
            </a:r>
            <a:endParaRPr lang="en-US" sz="1500" b="1">
              <a:solidFill>
                <a:schemeClr val="dk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789930" y="729054"/>
            <a:ext cx="2459355" cy="3161095"/>
            <a:chOff x="7799" y="4552"/>
            <a:chExt cx="3234" cy="3691"/>
          </a:xfrm>
        </p:grpSpPr>
        <p:pic>
          <p:nvPicPr>
            <p:cNvPr id="187" name="Google Shape;187;p28"/>
            <p:cNvPicPr preferRelativeResize="0"/>
            <p:nvPr/>
          </p:nvPicPr>
          <p:blipFill rotWithShape="1">
            <a:blip r:embed="rId1"/>
            <a:srcRect l="6595" r="24770"/>
            <a:stretch>
              <a:fillRect/>
            </a:stretch>
          </p:blipFill>
          <p:spPr>
            <a:xfrm>
              <a:off x="7867" y="4552"/>
              <a:ext cx="2972" cy="2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8"/>
            <p:cNvSpPr txBox="1"/>
            <p:nvPr/>
          </p:nvSpPr>
          <p:spPr>
            <a:xfrm>
              <a:off x="7799" y="7636"/>
              <a:ext cx="3234" cy="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</a:rPr>
                <a:t>Гребенюкова А.Д.</a:t>
              </a:r>
              <a:r>
                <a:rPr lang="ru-RU" altLang="en-US" sz="1100" b="1">
                  <a:solidFill>
                    <a:schemeClr val="dk1"/>
                  </a:solidFill>
                </a:rPr>
                <a:t>, </a:t>
              </a:r>
              <a:endParaRPr lang="ru-RU" altLang="en-US" sz="1100" b="1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en-US" sz="1100" b="1">
                  <a:solidFill>
                    <a:schemeClr val="dk1"/>
                  </a:solidFill>
                </a:rPr>
                <a:t>исполнитель проекта</a:t>
              </a:r>
              <a:endParaRPr lang="ru-RU" altLang="en-US" sz="11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5" name="Группа 4"/>
          <p:cNvGrpSpPr/>
          <p:nvPr>
            <p:custDataLst>
              <p:tags r:id="rId2"/>
            </p:custDataLst>
          </p:nvPr>
        </p:nvGrpSpPr>
        <p:grpSpPr>
          <a:xfrm>
            <a:off x="3080385" y="677545"/>
            <a:ext cx="2320290" cy="3129915"/>
            <a:chOff x="10545" y="1823"/>
            <a:chExt cx="3654" cy="4929"/>
          </a:xfrm>
        </p:grpSpPr>
        <p:pic>
          <p:nvPicPr>
            <p:cNvPr id="167" name="Google Shape;167;p27"/>
            <p:cNvPicPr preferRelativeResize="0"/>
            <p:nvPr>
              <p:custDataLst>
                <p:tags r:id="rId3"/>
              </p:custDataLst>
            </p:nvPr>
          </p:nvPicPr>
          <p:blipFill rotWithShape="1">
            <a:blip r:embed="rId4"/>
            <a:srcRect l="7005" r="10967"/>
            <a:stretch>
              <a:fillRect/>
            </a:stretch>
          </p:blipFill>
          <p:spPr>
            <a:xfrm>
              <a:off x="10545" y="1823"/>
              <a:ext cx="3346" cy="3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7"/>
            <p:cNvSpPr txBox="1"/>
            <p:nvPr>
              <p:custDataLst>
                <p:tags r:id="rId5"/>
              </p:custDataLst>
            </p:nvPr>
          </p:nvSpPr>
          <p:spPr>
            <a:xfrm>
              <a:off x="10679" y="5928"/>
              <a:ext cx="3520" cy="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</a:rPr>
                <a:t>Шарков А.А.</a:t>
              </a:r>
              <a:r>
                <a:rPr lang="en-US" sz="1100" b="1">
                  <a:solidFill>
                    <a:schemeClr val="dk1"/>
                  </a:solidFill>
                </a:rPr>
                <a:t>, основной </a:t>
              </a:r>
              <a:r>
                <a:rPr lang="en-US" sz="1100" b="1">
                  <a:solidFill>
                    <a:schemeClr val="dk1"/>
                  </a:solidFill>
                </a:rPr>
                <a:t>исполнитель</a:t>
              </a:r>
              <a:r>
                <a:rPr lang="en-US" sz="1100" b="1">
                  <a:solidFill>
                    <a:schemeClr val="dk1"/>
                  </a:solidFill>
                </a:rPr>
                <a:t> проекта</a:t>
              </a:r>
              <a:endParaRPr sz="1000"/>
            </a:p>
          </p:txBody>
        </p:sp>
      </p:grpSp>
      <p:pic>
        <p:nvPicPr>
          <p:cNvPr id="3" name="Изображение 2"/>
          <p:cNvPicPr/>
          <p:nvPr/>
        </p:nvPicPr>
        <p:blipFill>
          <a:blip r:embed="rId6"/>
          <a:stretch>
            <a:fillRect/>
          </a:stretch>
        </p:blipFill>
        <p:spPr>
          <a:xfrm>
            <a:off x="370840" y="677545"/>
            <a:ext cx="2277110" cy="2479040"/>
          </a:xfrm>
          <a:prstGeom prst="rect">
            <a:avLst/>
          </a:prstGeom>
        </p:spPr>
      </p:pic>
      <p:sp>
        <p:nvSpPr>
          <p:cNvPr id="4" name="Google Shape;168;p27"/>
          <p:cNvSpPr txBox="1"/>
          <p:nvPr>
            <p:custDataLst>
              <p:tags r:id="rId7"/>
            </p:custDataLst>
          </p:nvPr>
        </p:nvSpPr>
        <p:spPr>
          <a:xfrm>
            <a:off x="412750" y="3366770"/>
            <a:ext cx="2235200" cy="52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100" b="1">
                <a:solidFill>
                  <a:schemeClr val="dk1"/>
                </a:solidFill>
              </a:rPr>
              <a:t>Мальков А.А.</a:t>
            </a:r>
            <a:r>
              <a:rPr lang="en-US" sz="1100" b="1">
                <a:solidFill>
                  <a:schemeClr val="dk1"/>
                </a:solidFill>
              </a:rPr>
              <a:t>, основной </a:t>
            </a:r>
            <a:r>
              <a:rPr lang="en-US" sz="1100" b="1">
                <a:solidFill>
                  <a:schemeClr val="dk1"/>
                </a:solidFill>
              </a:rPr>
              <a:t>исполнитель</a:t>
            </a:r>
            <a:r>
              <a:rPr lang="en-US" sz="1100" b="1">
                <a:solidFill>
                  <a:schemeClr val="dk1"/>
                </a:solidFill>
              </a:rPr>
              <a:t> проекта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229000" y="75647"/>
            <a:ext cx="8565600" cy="115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</a:rPr>
              <a:t>Уникальность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200">
                <a:solidFill>
                  <a:schemeClr val="dk1"/>
                </a:solidFill>
              </a:rPr>
              <a:t>А</a:t>
            </a:r>
            <a:r>
              <a:rPr lang="en-US" sz="1200">
                <a:solidFill>
                  <a:schemeClr val="dk1"/>
                </a:solidFill>
              </a:rPr>
              <a:t>втоматическ</a:t>
            </a:r>
            <a:r>
              <a:rPr lang="ru-RU" altLang="en-US" sz="1200">
                <a:solidFill>
                  <a:schemeClr val="dk1"/>
                </a:solidFill>
              </a:rPr>
              <a:t>ая</a:t>
            </a:r>
            <a:r>
              <a:rPr lang="en-US" sz="1200">
                <a:solidFill>
                  <a:schemeClr val="dk1"/>
                </a:solidFill>
              </a:rPr>
              <a:t> систем</a:t>
            </a:r>
            <a:r>
              <a:rPr lang="ru-RU" altLang="en-US" sz="1200">
                <a:solidFill>
                  <a:schemeClr val="dk1"/>
                </a:solidFill>
              </a:rPr>
              <a:t>а</a:t>
            </a:r>
            <a:r>
              <a:rPr lang="en-US" sz="1200">
                <a:solidFill>
                  <a:schemeClr val="dk1"/>
                </a:solidFill>
              </a:rPr>
              <a:t> анализа ЭЭГ на базе технологий искусственного интеллекта с учетом индивидуальных профилей эпилептиформных графоэлементов и их локализации от большого количества пациентов для быстрой качественной постановки диагноза и своевременной терапии.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59999" y="1366163"/>
            <a:ext cx="8612050" cy="36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284950" y="177600"/>
            <a:ext cx="48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120" b="1"/>
              <a:t>Основные AI продукты в сфере медицины на территории РФ</a:t>
            </a:r>
            <a:endParaRPr sz="2120" b="1"/>
          </a:p>
        </p:txBody>
      </p:sp>
      <p:sp>
        <p:nvSpPr>
          <p:cNvPr id="99" name="Google Shape;99;p20"/>
          <p:cNvSpPr txBox="1"/>
          <p:nvPr/>
        </p:nvSpPr>
        <p:spPr>
          <a:xfrm>
            <a:off x="340525" y="1123150"/>
            <a:ext cx="51702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Искусственный интеллект для здравоохранения</a:t>
            </a:r>
            <a:endParaRPr lang="en-US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“СберМедИИ” (</a:t>
            </a:r>
            <a:r>
              <a:rPr lang="en-US" u="sng">
                <a:solidFill>
                  <a:schemeClr val="hlink"/>
                </a:solidFill>
                <a:hlinkClick r:id="rId1"/>
              </a:rPr>
              <a:t>https://sbermed.ai/</a:t>
            </a:r>
            <a:r>
              <a:rPr lang="en-US"/>
              <a:t>)</a:t>
            </a:r>
            <a:endParaRPr lang="en-US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Платформа “Третье Мнение” (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https://platform.thirdopinion.ai/</a:t>
            </a:r>
            <a:r>
              <a:rPr lang="en-US"/>
              <a:t>)</a:t>
            </a:r>
            <a:endParaRPr lang="en-US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Celsus (AI платформа для анализа медицинских изображений)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https://celsus.ai/</a:t>
            </a:r>
            <a:r>
              <a:rPr lang="en-US"/>
              <a:t>)</a:t>
            </a:r>
            <a:endParaRPr lang="en-US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IRA Labs Искусственный интеллект в помощь врачу-рентгенологу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https://ira-labs.ru/#about-us</a:t>
            </a:r>
            <a:r>
              <a:rPr lang="en-US"/>
              <a:t>)</a:t>
            </a:r>
            <a:endParaRPr lang="en-US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и многие другие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https://webiomed.ru/blog/obzor-rossiiskikh-sistem-iskusstvennogo-intellekta-dlia-zdravookhraneniia/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НО, подобных нашему цифровому продукту по анализу данных ЭЭГ на территории РФ нет. </a:t>
            </a:r>
            <a:endParaRPr sz="1200" b="1"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4800"/>
              </a:spcAft>
              <a:buNone/>
            </a:p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386650" y="248925"/>
            <a:ext cx="3002249" cy="16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7"/>
          <a:srcRect l="10559" t="29565" r="6556" b="9960"/>
          <a:stretch>
            <a:fillRect/>
          </a:stretch>
        </p:blipFill>
        <p:spPr>
          <a:xfrm>
            <a:off x="5715800" y="1834300"/>
            <a:ext cx="3333924" cy="12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506650" y="3177875"/>
            <a:ext cx="27622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 title="ARI labs.JPG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6634775" y="4239050"/>
            <a:ext cx="2148575" cy="5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00.74173228346456,&quot;left&quot;:12.603149606299212,&quot;top&quot;:88.08976377952757,&quot;width&quot;:714.016220472441}"/>
</p:tagLst>
</file>

<file path=ppt/tags/tag10.xml><?xml version="1.0" encoding="utf-8"?>
<p:tagLst xmlns:p="http://schemas.openxmlformats.org/presentationml/2006/main">
  <p:tag name="KSO_WM_DIAGRAM_VIRTUALLY_FRAME" val="{&quot;height&quot;:300.74173228346456,&quot;left&quot;:12.603149606299212,&quot;top&quot;:88.08976377952757,&quot;width&quot;:714.016220472441}"/>
</p:tagLst>
</file>

<file path=ppt/tags/tag2.xml><?xml version="1.0" encoding="utf-8"?>
<p:tagLst xmlns:p="http://schemas.openxmlformats.org/presentationml/2006/main">
  <p:tag name="KSO_WM_DIAGRAM_VIRTUALLY_FRAME" val="{&quot;height&quot;:300.74173228346456,&quot;left&quot;:12.603149606299212,&quot;top&quot;:88.08976377952757,&quot;width&quot;:714.016220472441}"/>
</p:tagLst>
</file>

<file path=ppt/tags/tag3.xml><?xml version="1.0" encoding="utf-8"?>
<p:tagLst xmlns:p="http://schemas.openxmlformats.org/presentationml/2006/main">
  <p:tag name="KSO_WM_DIAGRAM_VIRTUALLY_FRAME" val="{&quot;height&quot;:300.74173228346456,&quot;left&quot;:12.603149606299212,&quot;top&quot;:88.08976377952757,&quot;width&quot;:714.016220472441}"/>
</p:tagLst>
</file>

<file path=ppt/tags/tag4.xml><?xml version="1.0" encoding="utf-8"?>
<p:tagLst xmlns:p="http://schemas.openxmlformats.org/presentationml/2006/main">
  <p:tag name="KSO_WM_DIAGRAM_VIRTUALLY_FRAME" val="{&quot;height&quot;:300.74173228346456,&quot;left&quot;:12.603149606299212,&quot;top&quot;:88.08976377952757,&quot;width&quot;:714.016220472441}"/>
</p:tagLst>
</file>

<file path=ppt/tags/tag5.xml><?xml version="1.0" encoding="utf-8"?>
<p:tagLst xmlns:p="http://schemas.openxmlformats.org/presentationml/2006/main">
  <p:tag name="KSO_WM_DIAGRAM_VIRTUALLY_FRAME" val="{&quot;height&quot;:300.74173228346456,&quot;left&quot;:12.603149606299212,&quot;top&quot;:88.08976377952757,&quot;width&quot;:714.016220472441}"/>
</p:tagLst>
</file>

<file path=ppt/tags/tag6.xml><?xml version="1.0" encoding="utf-8"?>
<p:tagLst xmlns:p="http://schemas.openxmlformats.org/presentationml/2006/main">
  <p:tag name="KSO_WM_DIAGRAM_VIRTUALLY_FRAME" val="{&quot;height&quot;:300.74173228346456,&quot;left&quot;:12.603149606299212,&quot;top&quot;:88.08976377952757,&quot;width&quot;:714.016220472441}"/>
</p:tagLst>
</file>

<file path=ppt/tags/tag7.xml><?xml version="1.0" encoding="utf-8"?>
<p:tagLst xmlns:p="http://schemas.openxmlformats.org/presentationml/2006/main">
  <p:tag name="KSO_WM_DIAGRAM_VIRTUALLY_FRAME" val="{&quot;height&quot;:300.74173228346456,&quot;left&quot;:12.603149606299212,&quot;top&quot;:88.08976377952757,&quot;width&quot;:714.016220472441}"/>
</p:tagLst>
</file>

<file path=ppt/tags/tag8.xml><?xml version="1.0" encoding="utf-8"?>
<p:tagLst xmlns:p="http://schemas.openxmlformats.org/presentationml/2006/main">
  <p:tag name="KSO_WM_DIAGRAM_VIRTUALLY_FRAME" val="{&quot;height&quot;:300.74173228346456,&quot;left&quot;:12.603149606299212,&quot;top&quot;:88.08976377952757,&quot;width&quot;:714.016220472441}"/>
</p:tagLst>
</file>

<file path=ppt/tags/tag9.xml><?xml version="1.0" encoding="utf-8"?>
<p:tagLst xmlns:p="http://schemas.openxmlformats.org/presentationml/2006/main">
  <p:tag name="KSO_WM_DIAGRAM_VIRTUALLY_FRAME" val="{&quot;height&quot;:300.74173228346456,&quot;left&quot;:12.603149606299212,&quot;top&quot;:88.08976377952757,&quot;width&quot;:714.016220472441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9740</Words>
  <Application>WPS Presentation</Application>
  <PresentationFormat/>
  <Paragraphs>127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Arial</vt:lpstr>
      <vt:lpstr>Times New Roman</vt:lpstr>
      <vt:lpstr>Microsoft YaHei</vt:lpstr>
      <vt:lpstr>Arial Unicode MS</vt:lpstr>
      <vt:lpstr>Simple Light</vt:lpstr>
      <vt:lpstr>PowerPoint 演示文稿</vt:lpstr>
      <vt:lpstr>PowerPoint 演示文稿</vt:lpstr>
      <vt:lpstr>Проект позволит создавать систему автоматического анализа критически важных параметров эпилептиформной активности в записях ЭЭГ, а также позволит создать систему прогноза (автоматическое выявление предикторов развития заболевания и исходов лечения для тяжелых форм эпилепсии и энцефалопатий). Разработанная система оптимизации диагностики и терапии улучшит качество жизни пациентов и сократит затраты на лечение на территории Российской Федерации.</vt:lpstr>
      <vt:lpstr> 1. Смирнов Лев Александрович (руководитель проекта), к.ф.-м.н., Зав. НИЛ «ИИ и обработки больших массивов данных” ИИТММ ННГУ им. Н.И. Лобачевского. Специалист в области технологий искусственного интеллекта и нелинейной динамики, автор более 70 публикаций, в том числе в рецензируемых изданиях первого квартиля. Лауреат межународной университетской премии в области искусственного интеллекта «Гравитация» за 2025 г. в составе команды за разработку отечественной базы данных размеченных эпилептиформных графоэлементов в ЭЭГ.  2. Лебедева Альбина Владимировна (соруководитель проект), к.б.н., доцент кафедры нейротехнологий ИББМ , старший научный сотрудник НИЛ «ИИ и обработки больших массивов данных» ИИТММ ННГУ им. Н.И. Лобачевского. Специалист в области нейрофизиологии. Лауреат премии “Колба” 2024 г. за значимые достижения женщин в области науки и технологий, автор более 60 публикаций, в том числе в рецензируемых изданиях первого квартиля. Лауреат межународной университетской премии в области искусственного интеллекта «Гравитация» за 2025 г. в составе команды за разработку отечественной базы данных размеченных эпилептиформных графоэлементов в ЭЭГ.  3. Леванова Татьяна Александровна, к.ф.-м.н., доцент кафедры теории управления и динамики систем, старший научный сотрудник НИЛ «ИИ и обработки больших массивов данных» ИИТММ ННГУ им. Н.И. Лобачевского. Специалист в области технологий искусственного интеллекта и нелинейной динамики, автор более 60 публикаций, в том числе в рецензируемых изданиях первого квартиля. Лауреат межународной университетской премии в области искусственного интеллекта «Гравитация» за 2025 г. в составе команды за разработку отечественной базы данных размеченных эпилептиформных графоэлементов в ЭЭГ.  4. Громов Николай Валерьевич, младший научный сотрудник НИЛ «ИИ и обработки больших массивов данных» ИИТММ ННГУ им. Н.И. Лобачевского. Специалист в области технологий искусственного интеллекта, автор публикаций в рецензируемых изданиях первого квартиля, автор 8 результатов интеллектуальной деятельности. Лауреат межународной университетской премии в области искусственного интеллекта «Гравитация» за 2025 г. в составе команды за разработку отечественной базы данных размеченных эпилептиформных графоэлементов в ЭЭГ.  </vt:lpstr>
      <vt:lpstr>7. Гребенюкова Анна Дмитриевна, врач функциональной диагностики кабинетов функциональной диагностики «Федеральный центр мозга и нейротехнологий» федерального медико-биологического агентства г. Москва, младший научный сотрудник НИЛ “ИИ и обработки больших массивов данных” ННГУ им. Н.И.Лобачевского , г. Нижний Новгород. Лауреат межународной университетской премии в области искусственного интеллекта «Гравитация» за 2025 г. в составе команды за разработку отечественной базы данных размеченных эпилептиформных графоэлементов в ЭЭГ. </vt:lpstr>
      <vt:lpstr>PowerPoint 演示文稿</vt:lpstr>
      <vt:lpstr>PowerPoint 演示文稿</vt:lpstr>
      <vt:lpstr>PowerPoint 演示文稿</vt:lpstr>
      <vt:lpstr>Основные AI продукты в сфере медицины на территории РФ</vt:lpstr>
      <vt:lpstr>Техническая часть проекта</vt:lpstr>
      <vt:lpstr>Техническая часть</vt:lpstr>
      <vt:lpstr>Опыт привлечения инвестиций, публикации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Albina</cp:lastModifiedBy>
  <cp:revision>5</cp:revision>
  <dcterms:created xsi:type="dcterms:W3CDTF">2026-02-19T08:17:00Z</dcterms:created>
  <dcterms:modified xsi:type="dcterms:W3CDTF">2026-03-04T12:52:36Z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F40D018D6A1C429993BD155347558A4D_13</vt:lpwstr>
  </property>
  <property fmtid="{D5CDD505-2E9C-101B-9397-08002B2CF9AE}" pid="3" name="KSOProductBuildVer">
    <vt:lpwstr>1049-12.2.0.23196</vt:lpwstr>
  </property>
</Properties>
</file>