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3694"/>
    <a:srgbClr val="A72E87"/>
    <a:srgbClr val="863458"/>
    <a:srgbClr val="651C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405"/>
  </p:normalViewPr>
  <p:slideViewPr>
    <p:cSldViewPr snapToGrid="0" snapToObjects="1" showGuides="1">
      <p:cViewPr varScale="1">
        <p:scale>
          <a:sx n="117" d="100"/>
          <a:sy n="117" d="100"/>
        </p:scale>
        <p:origin x="-31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13CA14-0783-0442-8B43-1865A88129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D07D968-37EC-FE40-AB46-32C59BD11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11B1C4-A9AA-9042-9A10-D8A21B428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11.04.2025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CD9571-5E7F-E745-AEB9-7CA9B155D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23E4D91-4232-2E40-B542-61599FA52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13099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58B3C3-C578-844B-AF87-F297E696D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04A91F7-A599-FB43-A586-0CC751004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A71F158-2512-A44D-A26D-54697C16E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11.04.2025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B64F998-4F9B-804A-9F02-0F4D60108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971966B-9D23-6848-99CB-AB9C01AB6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29233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E08C84E-89E4-D749-BF5D-C7AFF866AA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9841363-9323-674F-A3CA-6D2AAEE611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14CFA2A-828B-5843-93AB-C4BBF9132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11.04.2025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1FEFA42-7CDF-C24D-8B70-B191A9AEC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555325E-D7E8-9F48-B2BF-11C3640A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2137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2563C7-BF04-9541-A3BA-1EC3155ED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8F8868E-D979-C241-9B7B-847DB9EFB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CD3B753-0970-BA49-8E1F-69739D451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11.04.2025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971C29A-35D4-764F-8EF5-3B1CB7A4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95C276-872E-5C43-B7CF-2AD1F9D38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66470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BDDB34-A444-AC47-803F-5C0D2E85D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07685CE-926B-ED47-BE9E-FA65006D4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8E7A14B-C39F-6845-B507-E6C27D1AE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11.04.2025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A28461A-2CA5-9C43-BE32-7E938C3CD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C139A6B-82D4-FA40-9BF2-3B5522C1D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59332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0215C8-2F70-BA4E-AFC1-2D345E50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4EC1E8B-2AA2-DF40-A096-0F20FFA597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B520B7B-023C-F549-8C1D-ABE1A60C5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3D3FBAD-B739-3849-AE3A-878D05538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11.04.2025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1D44275-9D2F-D540-98C7-790CF9E40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DD65E1B-BDC3-5E40-B884-047D1EED5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6910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EA4140-6F29-874E-83AA-5CBE2EB5C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01479D2-391E-3D47-9236-19E384C6B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A87586E-75BA-BA45-8BC4-920EABE2A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1EF321A-AC70-EF49-8FCC-46AA238979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4A2D6C3-FD50-B64A-9FBE-62BB4E0DAF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2462348-8F70-B14D-BE99-0C70F9FB2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11.04.2025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08A1FC1-9FD6-2546-BF32-F542B8245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687ADF1-7043-3943-9B86-91A5BFAAE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98242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322561-48E8-EE44-B6C8-58030750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6EF9D8E-5CD9-FC4F-B6F4-C020B57E4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11.04.2025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1C9FEC1-62B9-824C-822A-7AF12162A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D9528D4-1EA2-B548-9AD9-1B7F8428E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8682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05A742A-4AF4-2543-813D-9C714AC9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11.04.2025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1921CE1-9D2B-2843-8523-1F03F6B82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DB24975-66A2-2B48-A7C4-BD60AEBFC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25301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692AEC-4239-8546-8CD5-EA687E733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2761AE6-5F80-AA4C-9CB5-5F3A8FC8C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2ABE359-5A99-DD4C-B0D3-25A48DB1C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7EB49FA-C8A1-2948-A5F0-3FC5D3054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11.04.2025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6418EFC-7344-1549-8D73-BEF777EBA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7730B34-6B03-2C4D-9648-5B35E449C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80756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CBFACA-111A-D74A-AD16-129F183A4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9E9030E-57F6-1141-BCB4-E951A80B43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1E6E3DE-83F5-6541-8F19-ED9CDCBD3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3AA7955-355C-0145-B0AA-A67AC9CBD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11.04.2025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26279E2-40E0-E74A-9196-0CFD2D07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C684C6A-B901-5F4D-B2DF-14E4FBA1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9454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C00B775-6F2A-A24E-B50A-4A3DE0E5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6ED5A98-EC46-7644-8DA8-92AFCEC35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29DDACC-C11C-8C47-8E0D-C4036CB53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EFBB3-7FA6-3D49-B851-9472CC50247F}" type="datetimeFigureOut">
              <a:rPr lang="x-none" smtClean="0"/>
              <a:t>11.04.2025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B33BE82-33C8-7C44-81AF-AE353C01D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FE79654-7902-ED4A-8D7C-93B21514F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1852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s201cheb.rchuv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k.com/superazbuka_sporta?from=groups" TargetMode="External"/><Relationship Id="rId4" Type="http://schemas.openxmlformats.org/officeDocument/2006/relationships/hyperlink" Target="https://vk.com/ds201cheb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wall-214528222_7315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k.com/wall-82350976_8325" TargetMode="External"/><Relationship Id="rId4" Type="http://schemas.openxmlformats.org/officeDocument/2006/relationships/hyperlink" Target="https://vk.com/wall-214528222_734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BC2C3183-3BA4-DC45-A563-EB07D8457435}"/>
              </a:ext>
            </a:extLst>
          </p:cNvPr>
          <p:cNvSpPr/>
          <p:nvPr/>
        </p:nvSpPr>
        <p:spPr>
          <a:xfrm>
            <a:off x="441434" y="1145628"/>
            <a:ext cx="11319642" cy="5370786"/>
          </a:xfrm>
          <a:prstGeom prst="roundRect">
            <a:avLst>
              <a:gd name="adj" fmla="val 5904"/>
            </a:avLst>
          </a:prstGeom>
          <a:solidFill>
            <a:srgbClr val="A72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B475A95-DB94-754D-B3E8-90058E167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2933" y="113255"/>
            <a:ext cx="1661510" cy="8642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B63974C-299F-3A42-928D-66554BBDC41B}"/>
              </a:ext>
            </a:extLst>
          </p:cNvPr>
          <p:cNvSpPr txBox="1"/>
          <p:nvPr/>
        </p:nvSpPr>
        <p:spPr>
          <a:xfrm>
            <a:off x="767255" y="1848585"/>
            <a:ext cx="59791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Всероссийский конкурсный отбор проектов </a:t>
            </a: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«Женщины за здоровое общество»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A9B813D-2B66-114A-A35A-8916837DF786}"/>
              </a:ext>
            </a:extLst>
          </p:cNvPr>
          <p:cNvSpPr txBox="1"/>
          <p:nvPr/>
        </p:nvSpPr>
        <p:spPr>
          <a:xfrm>
            <a:off x="767254" y="2921934"/>
            <a:ext cx="9348296" cy="848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700"/>
              </a:lnSpc>
            </a:pPr>
            <a:r>
              <a:rPr lang="ru-RU" sz="5400" dirty="0" smtClean="0">
                <a:solidFill>
                  <a:schemeClr val="bg1"/>
                </a:solidFill>
                <a:latin typeface="Playfair Display" pitchFamily="2" charset="-52"/>
              </a:rPr>
              <a:t>Здоровье. Перезагрузка</a:t>
            </a:r>
            <a:endParaRPr lang="ru-RU" sz="4800" dirty="0">
              <a:solidFill>
                <a:schemeClr val="bg1"/>
              </a:solidFill>
              <a:latin typeface="Playfair Display" pitchFamily="2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09C0A55-CA0E-4A40-B358-6A83C9303414}"/>
              </a:ext>
            </a:extLst>
          </p:cNvPr>
          <p:cNvSpPr txBox="1"/>
          <p:nvPr/>
        </p:nvSpPr>
        <p:spPr>
          <a:xfrm>
            <a:off x="767255" y="5488042"/>
            <a:ext cx="109281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Руководитель команды: </a:t>
            </a:r>
            <a:r>
              <a:rPr lang="ru-RU" sz="2000" dirty="0" smtClean="0">
                <a:solidFill>
                  <a:schemeClr val="bg1"/>
                </a:solidFill>
              </a:rPr>
              <a:t>Никитина Ирина Михайловна, заведующий МАДОУ «Детский сад № 201»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 г. Чебоксары, Россия, Чувашия, г. Чебоксары</a:t>
            </a: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8E84038-B740-F244-89E0-809A1E3F117D}"/>
              </a:ext>
            </a:extLst>
          </p:cNvPr>
          <p:cNvSpPr txBox="1"/>
          <p:nvPr/>
        </p:nvSpPr>
        <p:spPr>
          <a:xfrm>
            <a:off x="767255" y="4254180"/>
            <a:ext cx="63764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Playfair Display" pitchFamily="2" charset="-52"/>
              </a:rPr>
              <a:t>Номинация: Здоровый образ жизни</a:t>
            </a:r>
            <a:endParaRPr lang="ru-RU" sz="3200" dirty="0">
              <a:solidFill>
                <a:schemeClr val="bg1"/>
              </a:solidFill>
              <a:latin typeface="Playfair Display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96248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A3B4EC6-9801-A646-9E70-2AE8325B5C6E}"/>
              </a:ext>
            </a:extLst>
          </p:cNvPr>
          <p:cNvSpPr txBox="1"/>
          <p:nvPr/>
        </p:nvSpPr>
        <p:spPr>
          <a:xfrm>
            <a:off x="599090" y="588577"/>
            <a:ext cx="5553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Каналы продвижения проекта</a:t>
            </a:r>
          </a:p>
        </p:txBody>
      </p:sp>
      <p:sp>
        <p:nvSpPr>
          <p:cNvPr id="8" name="Прямоугольник: скругленные углы 19">
            <a:extLst>
              <a:ext uri="{FF2B5EF4-FFF2-40B4-BE49-F238E27FC236}">
                <a16:creationId xmlns="" xmlns:a16="http://schemas.microsoft.com/office/drawing/2014/main" id="{DC3B501B-B269-614F-917B-772DB15CA874}"/>
              </a:ext>
            </a:extLst>
          </p:cNvPr>
          <p:cNvSpPr/>
          <p:nvPr/>
        </p:nvSpPr>
        <p:spPr>
          <a:xfrm>
            <a:off x="599091" y="1952331"/>
            <a:ext cx="2538746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dirty="0" smtClean="0"/>
              <a:t>Официальный сайт</a:t>
            </a:r>
            <a:endParaRPr lang="ru-RU" dirty="0"/>
          </a:p>
        </p:txBody>
      </p:sp>
      <p:sp>
        <p:nvSpPr>
          <p:cNvPr id="9" name="Прямоугольник: скругленные углы 20">
            <a:extLst>
              <a:ext uri="{FF2B5EF4-FFF2-40B4-BE49-F238E27FC236}">
                <a16:creationId xmlns="" xmlns:a16="http://schemas.microsoft.com/office/drawing/2014/main" id="{7C7832D9-CBDF-B945-8F10-B649688DA286}"/>
              </a:ext>
            </a:extLst>
          </p:cNvPr>
          <p:cNvSpPr/>
          <p:nvPr/>
        </p:nvSpPr>
        <p:spPr>
          <a:xfrm>
            <a:off x="3265289" y="1952331"/>
            <a:ext cx="8327620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en-US" dirty="0">
                <a:hlinkClick r:id="rId3"/>
              </a:rPr>
              <a:t>https://ds201cheb.rchuv.ru</a:t>
            </a:r>
            <a:r>
              <a:rPr lang="en-US" dirty="0" smtClean="0">
                <a:hlinkClick r:id="rId3"/>
              </a:rPr>
              <a:t>/</a:t>
            </a:r>
            <a:r>
              <a:rPr lang="ru-RU" dirty="0" smtClean="0"/>
              <a:t> : новости, объявления, информация о мероприятиях</a:t>
            </a:r>
            <a:endParaRPr lang="ru-RU" dirty="0"/>
          </a:p>
        </p:txBody>
      </p:sp>
      <p:sp>
        <p:nvSpPr>
          <p:cNvPr id="10" name="Прямоугольник: скругленные углы 21">
            <a:extLst>
              <a:ext uri="{FF2B5EF4-FFF2-40B4-BE49-F238E27FC236}">
                <a16:creationId xmlns="" xmlns:a16="http://schemas.microsoft.com/office/drawing/2014/main" id="{80EBE8EA-8E2C-004C-ABBC-D37E06429DD1}"/>
              </a:ext>
            </a:extLst>
          </p:cNvPr>
          <p:cNvSpPr/>
          <p:nvPr/>
        </p:nvSpPr>
        <p:spPr>
          <a:xfrm>
            <a:off x="599091" y="3392745"/>
            <a:ext cx="2538746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dirty="0" err="1" smtClean="0"/>
              <a:t>Госпаблик</a:t>
            </a:r>
            <a:endParaRPr lang="ru-RU" dirty="0" smtClean="0"/>
          </a:p>
          <a:p>
            <a:r>
              <a:rPr lang="ru-RU" dirty="0"/>
              <a:t>Сообщество Азбука спорта_201</a:t>
            </a:r>
          </a:p>
          <a:p>
            <a:endParaRPr lang="ru-RU" dirty="0"/>
          </a:p>
        </p:txBody>
      </p:sp>
      <p:sp>
        <p:nvSpPr>
          <p:cNvPr id="11" name="Прямоугольник: скругленные углы 22">
            <a:extLst>
              <a:ext uri="{FF2B5EF4-FFF2-40B4-BE49-F238E27FC236}">
                <a16:creationId xmlns="" xmlns:a16="http://schemas.microsoft.com/office/drawing/2014/main" id="{475633CC-A75F-0848-98FF-DB9865A7CF51}"/>
              </a:ext>
            </a:extLst>
          </p:cNvPr>
          <p:cNvSpPr/>
          <p:nvPr/>
        </p:nvSpPr>
        <p:spPr>
          <a:xfrm>
            <a:off x="3265289" y="3392745"/>
            <a:ext cx="8327620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vk.com/ds201cheb</a:t>
            </a:r>
            <a:endParaRPr lang="ru-RU" dirty="0" smtClean="0"/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vk.com/superazbuka_sporta?from=groups</a:t>
            </a:r>
            <a:endParaRPr lang="ru-RU" dirty="0" smtClean="0"/>
          </a:p>
          <a:p>
            <a:r>
              <a:rPr lang="ru-RU" dirty="0" smtClean="0"/>
              <a:t>посты – анонсы, новости</a:t>
            </a:r>
            <a:r>
              <a:rPr lang="ru-RU" dirty="0"/>
              <a:t>, объявления, информация о </a:t>
            </a:r>
            <a:r>
              <a:rPr lang="ru-RU" dirty="0" smtClean="0"/>
              <a:t>мероприятиях, полезные советы на темы здоровья</a:t>
            </a:r>
            <a:endParaRPr lang="ru-RU" dirty="0"/>
          </a:p>
        </p:txBody>
      </p:sp>
      <p:sp>
        <p:nvSpPr>
          <p:cNvPr id="12" name="Прямоугольник: скругленные углы 25">
            <a:extLst>
              <a:ext uri="{FF2B5EF4-FFF2-40B4-BE49-F238E27FC236}">
                <a16:creationId xmlns="" xmlns:a16="http://schemas.microsoft.com/office/drawing/2014/main" id="{63CFB881-8CB1-C745-BF4E-362C9249D0BD}"/>
              </a:ext>
            </a:extLst>
          </p:cNvPr>
          <p:cNvSpPr/>
          <p:nvPr/>
        </p:nvSpPr>
        <p:spPr>
          <a:xfrm>
            <a:off x="599091" y="4833159"/>
            <a:ext cx="2538746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dirty="0" smtClean="0"/>
              <a:t>Памятки , буклеты, </a:t>
            </a:r>
            <a:r>
              <a:rPr lang="ru-RU" dirty="0" err="1" smtClean="0"/>
              <a:t>флаеры</a:t>
            </a:r>
            <a:r>
              <a:rPr lang="ru-RU" dirty="0" smtClean="0"/>
              <a:t>, анкеты</a:t>
            </a:r>
            <a:endParaRPr lang="ru-RU" dirty="0"/>
          </a:p>
        </p:txBody>
      </p:sp>
      <p:sp>
        <p:nvSpPr>
          <p:cNvPr id="13" name="Прямоугольник: скругленные углы 26">
            <a:extLst>
              <a:ext uri="{FF2B5EF4-FFF2-40B4-BE49-F238E27FC236}">
                <a16:creationId xmlns="" xmlns:a16="http://schemas.microsoft.com/office/drawing/2014/main" id="{10F1AE2E-6180-1A4D-92DD-CE5FFD87B989}"/>
              </a:ext>
            </a:extLst>
          </p:cNvPr>
          <p:cNvSpPr/>
          <p:nvPr/>
        </p:nvSpPr>
        <p:spPr>
          <a:xfrm>
            <a:off x="3265289" y="4833159"/>
            <a:ext cx="8327620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 smtClean="0"/>
              <a:t>Информация о мероприятиях, технологиях оздоровления, приглашения ,  </a:t>
            </a:r>
          </a:p>
          <a:p>
            <a:r>
              <a:rPr lang="ru-RU" dirty="0" smtClean="0"/>
              <a:t>Обратная </a:t>
            </a:r>
            <a:r>
              <a:rPr lang="ru-RU" dirty="0" smtClean="0"/>
              <a:t>связь- анкеты, опросы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2513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71F3F78-4164-C442-B1F3-0D24135B3721}"/>
              </a:ext>
            </a:extLst>
          </p:cNvPr>
          <p:cNvSpPr txBox="1"/>
          <p:nvPr/>
        </p:nvSpPr>
        <p:spPr>
          <a:xfrm>
            <a:off x="599090" y="588577"/>
            <a:ext cx="162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Ресурсы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DEE874E-3323-BF4D-9B75-DF953D69A747}"/>
              </a:ext>
            </a:extLst>
          </p:cNvPr>
          <p:cNvSpPr txBox="1"/>
          <p:nvPr/>
        </p:nvSpPr>
        <p:spPr>
          <a:xfrm>
            <a:off x="622273" y="1952331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B9D04A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2B1303B-4984-EF43-9CF9-35A1F375DD81}"/>
              </a:ext>
            </a:extLst>
          </p:cNvPr>
          <p:cNvSpPr txBox="1"/>
          <p:nvPr/>
        </p:nvSpPr>
        <p:spPr>
          <a:xfrm>
            <a:off x="599090" y="3258533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B9D04A"/>
                </a:solidFill>
                <a:latin typeface="Dita Sweet" panose="02000503090000020004" pitchFamily="50" charset="0"/>
              </a:rPr>
              <a:t>2.</a:t>
            </a:r>
            <a:endParaRPr lang="ru-RU" sz="5400" dirty="0">
              <a:solidFill>
                <a:srgbClr val="B9D04A"/>
              </a:solidFill>
              <a:latin typeface="Dita Sweet" panose="02000503090000020004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2F2C625-2AC4-0B4D-B712-C83866954A68}"/>
              </a:ext>
            </a:extLst>
          </p:cNvPr>
          <p:cNvSpPr txBox="1"/>
          <p:nvPr/>
        </p:nvSpPr>
        <p:spPr>
          <a:xfrm>
            <a:off x="616024" y="4645832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3.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CFBDE54-120F-D048-86E3-8F4AFF1F5D24}"/>
              </a:ext>
            </a:extLst>
          </p:cNvPr>
          <p:cNvSpPr txBox="1"/>
          <p:nvPr/>
        </p:nvSpPr>
        <p:spPr>
          <a:xfrm>
            <a:off x="1325021" y="1966489"/>
            <a:ext cx="3541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кадровые </a:t>
            </a:r>
            <a:r>
              <a:rPr lang="ru-RU" dirty="0"/>
              <a:t>ресурсы: </a:t>
            </a:r>
            <a:r>
              <a:rPr lang="ru-RU" dirty="0" smtClean="0"/>
              <a:t> </a:t>
            </a:r>
            <a:r>
              <a:rPr lang="ru-RU" dirty="0"/>
              <a:t>6 инструкторов по физической культуре, 3 педагога-психолога,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8E612C6-676E-3449-8945-F356D1293AB0}"/>
              </a:ext>
            </a:extLst>
          </p:cNvPr>
          <p:cNvSpPr txBox="1"/>
          <p:nvPr/>
        </p:nvSpPr>
        <p:spPr>
          <a:xfrm>
            <a:off x="1503436" y="5009080"/>
            <a:ext cx="3541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материально-технические</a:t>
            </a:r>
            <a:r>
              <a:rPr lang="ru-RU" dirty="0"/>
              <a:t>: </a:t>
            </a:r>
            <a:r>
              <a:rPr lang="ru-RU" dirty="0" smtClean="0"/>
              <a:t>спортзал, площадка, оборудование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446D28A-C696-C14B-ADEF-559FBD28C51A}"/>
              </a:ext>
            </a:extLst>
          </p:cNvPr>
          <p:cNvSpPr txBox="1"/>
          <p:nvPr/>
        </p:nvSpPr>
        <p:spPr>
          <a:xfrm>
            <a:off x="1509875" y="3457267"/>
            <a:ext cx="35415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природные ресурсы: благоустроенная территория, уголок леса с беседкой, аллеи и парки рядом с учреждением в городе.</a:t>
            </a:r>
          </a:p>
          <a:p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16C6BCC-4033-BA49-82B0-5C88AD80D52D}"/>
              </a:ext>
            </a:extLst>
          </p:cNvPr>
          <p:cNvSpPr txBox="1"/>
          <p:nvPr/>
        </p:nvSpPr>
        <p:spPr>
          <a:xfrm>
            <a:off x="5407233" y="1952331"/>
            <a:ext cx="6687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4.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A4FA4F9-94E1-1144-8DE5-0D8925FF38C7}"/>
              </a:ext>
            </a:extLst>
          </p:cNvPr>
          <p:cNvSpPr txBox="1"/>
          <p:nvPr/>
        </p:nvSpPr>
        <p:spPr>
          <a:xfrm>
            <a:off x="5430144" y="3258533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5.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3EE10B5-5C98-214B-B668-E30FA4D791A5}"/>
              </a:ext>
            </a:extLst>
          </p:cNvPr>
          <p:cNvSpPr txBox="1"/>
          <p:nvPr/>
        </p:nvSpPr>
        <p:spPr>
          <a:xfrm>
            <a:off x="5447078" y="4645832"/>
            <a:ext cx="7040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6</a:t>
            </a:r>
            <a:r>
              <a:rPr lang="ru-RU" sz="5400" dirty="0" smtClean="0">
                <a:solidFill>
                  <a:srgbClr val="B9D04A"/>
                </a:solidFill>
                <a:latin typeface="Dita Sweet" panose="02000503090000020004" pitchFamily="50" charset="0"/>
              </a:rPr>
              <a:t>.</a:t>
            </a:r>
            <a:endParaRPr lang="ru-RU" sz="5400" dirty="0">
              <a:solidFill>
                <a:srgbClr val="B9D04A"/>
              </a:solidFill>
              <a:latin typeface="Dita Sweet" panose="02000503090000020004" pitchFamily="50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3BBEFB7-12E9-3A4E-9AA1-6E4D32AD633C}"/>
              </a:ext>
            </a:extLst>
          </p:cNvPr>
          <p:cNvSpPr txBox="1"/>
          <p:nvPr/>
        </p:nvSpPr>
        <p:spPr>
          <a:xfrm>
            <a:off x="6151117" y="2099909"/>
            <a:ext cx="3665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социальное окружение: спортивные сооружения  в микрорайоне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5D5F436-7DDA-D64A-A811-BF722EC6DE01}"/>
              </a:ext>
            </a:extLst>
          </p:cNvPr>
          <p:cNvSpPr txBox="1"/>
          <p:nvPr/>
        </p:nvSpPr>
        <p:spPr>
          <a:xfrm>
            <a:off x="6180270" y="3416446"/>
            <a:ext cx="35415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информационные ресурсы: </a:t>
            </a:r>
            <a:r>
              <a:rPr lang="ru-RU" dirty="0" smtClean="0"/>
              <a:t>  сайт ДОУ 201, </a:t>
            </a:r>
            <a:r>
              <a:rPr lang="ru-RU" dirty="0" err="1"/>
              <a:t>госпаблик</a:t>
            </a:r>
            <a:r>
              <a:rPr lang="ru-RU" dirty="0"/>
              <a:t>, сообщество ДОУ Азбука спорта 201, </a:t>
            </a:r>
            <a:r>
              <a:rPr lang="ru-RU" dirty="0" smtClean="0"/>
              <a:t> </a:t>
            </a:r>
            <a:r>
              <a:rPr lang="ru-RU" dirty="0"/>
              <a:t>буклеты, </a:t>
            </a:r>
            <a:r>
              <a:rPr lang="ru-RU" dirty="0" smtClean="0"/>
              <a:t>памятки </a:t>
            </a:r>
            <a:r>
              <a:rPr lang="ru-RU" dirty="0"/>
              <a:t>и т.п. </a:t>
            </a: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274413" y="5009080"/>
            <a:ext cx="2729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внебюджетные </a:t>
            </a:r>
            <a:r>
              <a:rPr lang="ru-RU" dirty="0" smtClean="0"/>
              <a:t>средства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6292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1C12802-D0DB-8349-B613-80C69CA111E6}"/>
              </a:ext>
            </a:extLst>
          </p:cNvPr>
          <p:cNvSpPr txBox="1"/>
          <p:nvPr/>
        </p:nvSpPr>
        <p:spPr>
          <a:xfrm>
            <a:off x="599090" y="588577"/>
            <a:ext cx="3196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Команда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79F225B-1883-E84F-B9DB-07AEBBF112D4}"/>
              </a:ext>
            </a:extLst>
          </p:cNvPr>
          <p:cNvSpPr txBox="1"/>
          <p:nvPr/>
        </p:nvSpPr>
        <p:spPr>
          <a:xfrm>
            <a:off x="599089" y="1162209"/>
            <a:ext cx="110378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Представляется информация о</a:t>
            </a:r>
          </a:p>
          <a:p>
            <a:pPr marL="342900" indent="-342900">
              <a:buAutoNum type="arabicParenR"/>
            </a:pPr>
            <a:r>
              <a:rPr lang="ru-RU" sz="1400" dirty="0"/>
              <a:t>Руководителе проекта: ФИО полностью, должность в </a:t>
            </a:r>
            <a:r>
              <a:rPr lang="ru-RU" sz="1400" dirty="0" err="1"/>
              <a:t>юр.лице</a:t>
            </a:r>
            <a:r>
              <a:rPr lang="ru-RU" sz="1400" dirty="0"/>
              <a:t> (если применимо), страна, регион, город, населенный пункт, где проживает, год рождения, фото, интересы, успешные аналогичные проекты (при наличии, обязательно с указанием ссылки в сети интернет или соцсетях)</a:t>
            </a:r>
          </a:p>
          <a:p>
            <a:pPr marL="342900" indent="-342900">
              <a:buFontTx/>
              <a:buAutoNum type="arabicParenR"/>
            </a:pPr>
            <a:r>
              <a:rPr lang="ru-RU" sz="1400" dirty="0"/>
              <a:t>Ключевых членов команды (до 3х): ФИО полностью, должность в </a:t>
            </a:r>
            <a:r>
              <a:rPr lang="ru-RU" sz="1400" dirty="0" err="1"/>
              <a:t>юр.лице</a:t>
            </a:r>
            <a:r>
              <a:rPr lang="ru-RU" sz="1400" dirty="0"/>
              <a:t> (если применимо), страна, регион, город, населенный пункт, где проживает, год рождения, фото – по каждому члену команды </a:t>
            </a:r>
          </a:p>
        </p:txBody>
      </p:sp>
      <p:sp>
        <p:nvSpPr>
          <p:cNvPr id="8" name="Овал 2">
            <a:extLst>
              <a:ext uri="{FF2B5EF4-FFF2-40B4-BE49-F238E27FC236}">
                <a16:creationId xmlns="" xmlns:a16="http://schemas.microsoft.com/office/drawing/2014/main" id="{542E1A9A-5B69-4C48-93D1-12245F700B90}"/>
              </a:ext>
            </a:extLst>
          </p:cNvPr>
          <p:cNvSpPr/>
          <p:nvPr/>
        </p:nvSpPr>
        <p:spPr>
          <a:xfrm>
            <a:off x="599090" y="3109150"/>
            <a:ext cx="1384995" cy="138499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Вставить фото</a:t>
            </a:r>
          </a:p>
        </p:txBody>
      </p:sp>
      <p:sp>
        <p:nvSpPr>
          <p:cNvPr id="9" name="Овал 25">
            <a:extLst>
              <a:ext uri="{FF2B5EF4-FFF2-40B4-BE49-F238E27FC236}">
                <a16:creationId xmlns="" xmlns:a16="http://schemas.microsoft.com/office/drawing/2014/main" id="{36C56E9E-1EE5-AF41-8154-A19F2CEB6114}"/>
              </a:ext>
            </a:extLst>
          </p:cNvPr>
          <p:cNvSpPr/>
          <p:nvPr/>
        </p:nvSpPr>
        <p:spPr>
          <a:xfrm>
            <a:off x="599090" y="4730259"/>
            <a:ext cx="1384995" cy="138499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Вставить фото</a:t>
            </a:r>
          </a:p>
        </p:txBody>
      </p:sp>
      <p:sp>
        <p:nvSpPr>
          <p:cNvPr id="10" name="Овал 28">
            <a:extLst>
              <a:ext uri="{FF2B5EF4-FFF2-40B4-BE49-F238E27FC236}">
                <a16:creationId xmlns="" xmlns:a16="http://schemas.microsoft.com/office/drawing/2014/main" id="{6F5EF453-8BA8-5248-948E-4677620C92AA}"/>
              </a:ext>
            </a:extLst>
          </p:cNvPr>
          <p:cNvSpPr/>
          <p:nvPr/>
        </p:nvSpPr>
        <p:spPr>
          <a:xfrm>
            <a:off x="6423417" y="3088345"/>
            <a:ext cx="1384995" cy="138499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Вставить фото</a:t>
            </a:r>
          </a:p>
        </p:txBody>
      </p:sp>
      <p:sp>
        <p:nvSpPr>
          <p:cNvPr id="11" name="Овал 44">
            <a:extLst>
              <a:ext uri="{FF2B5EF4-FFF2-40B4-BE49-F238E27FC236}">
                <a16:creationId xmlns="" xmlns:a16="http://schemas.microsoft.com/office/drawing/2014/main" id="{0B6F7701-9B13-7B4F-9324-61FA8FD05061}"/>
              </a:ext>
            </a:extLst>
          </p:cNvPr>
          <p:cNvSpPr/>
          <p:nvPr/>
        </p:nvSpPr>
        <p:spPr>
          <a:xfrm>
            <a:off x="6423417" y="4730259"/>
            <a:ext cx="1384995" cy="138499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Вставить фото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03E1AB8-A27C-0540-B40E-DDBEBC322F07}"/>
              </a:ext>
            </a:extLst>
          </p:cNvPr>
          <p:cNvSpPr txBox="1"/>
          <p:nvPr/>
        </p:nvSpPr>
        <p:spPr>
          <a:xfrm>
            <a:off x="2223025" y="3129821"/>
            <a:ext cx="408092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Никитина Ирина Михайловна, заведующий МАДОУ «Детский сад № 201» г. Чебоксары, </a:t>
            </a:r>
          </a:p>
          <a:p>
            <a:r>
              <a:rPr lang="ru-RU" sz="1400" dirty="0" smtClean="0"/>
              <a:t>Россия, Чувашия, Чебоксары, 1972 г.,  </a:t>
            </a:r>
          </a:p>
          <a:p>
            <a:r>
              <a:rPr lang="ru-RU" sz="1400" dirty="0" smtClean="0"/>
              <a:t>интересы, путешествия</a:t>
            </a:r>
          </a:p>
          <a:p>
            <a:endParaRPr lang="ru-RU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EE9F1C1-09E7-8348-AB0E-43361AEC3573}"/>
              </a:ext>
            </a:extLst>
          </p:cNvPr>
          <p:cNvSpPr txBox="1"/>
          <p:nvPr/>
        </p:nvSpPr>
        <p:spPr>
          <a:xfrm>
            <a:off x="2223025" y="4817076"/>
            <a:ext cx="40809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Дергунова </a:t>
            </a:r>
            <a:r>
              <a:rPr lang="ru-RU" sz="1400" dirty="0"/>
              <a:t>Ирина Ильинична, Чебоксары, Россия, Чувашия, Чебоксары, </a:t>
            </a:r>
            <a:r>
              <a:rPr lang="ru-RU" sz="1400" dirty="0" smtClean="0"/>
              <a:t>1966 </a:t>
            </a:r>
            <a:r>
              <a:rPr lang="ru-RU" sz="1400" dirty="0"/>
              <a:t>г.,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ru-RU" sz="1400" dirty="0" smtClean="0"/>
              <a:t>интересы- путешествия, чтение</a:t>
            </a:r>
            <a:endParaRPr lang="ru-RU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9D5AE49-FCC8-D949-836F-A74AD3355702}"/>
              </a:ext>
            </a:extLst>
          </p:cNvPr>
          <p:cNvSpPr txBox="1"/>
          <p:nvPr/>
        </p:nvSpPr>
        <p:spPr>
          <a:xfrm>
            <a:off x="8114727" y="3126847"/>
            <a:ext cx="3426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Федорова Екатерина Валерьевна, инструктор по физкультуре </a:t>
            </a:r>
          </a:p>
          <a:p>
            <a:r>
              <a:rPr lang="ru-RU" sz="1400" dirty="0" smtClean="0"/>
              <a:t>Россия</a:t>
            </a:r>
            <a:r>
              <a:rPr lang="ru-RU" sz="1400" dirty="0"/>
              <a:t>, Чувашия, Чебоксары, </a:t>
            </a:r>
            <a:r>
              <a:rPr lang="ru-RU" sz="1400" dirty="0" smtClean="0"/>
              <a:t>1991</a:t>
            </a:r>
          </a:p>
          <a:p>
            <a:r>
              <a:rPr lang="ru-RU" sz="1400" dirty="0" smtClean="0"/>
              <a:t>Интересы -фитнес, активный отдых</a:t>
            </a:r>
            <a:endParaRPr lang="ru-RU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986B73B-7217-4A43-8A68-5F8E11397A44}"/>
              </a:ext>
            </a:extLst>
          </p:cNvPr>
          <p:cNvSpPr txBox="1"/>
          <p:nvPr/>
        </p:nvSpPr>
        <p:spPr>
          <a:xfrm>
            <a:off x="8114727" y="4807261"/>
            <a:ext cx="3426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Одинцова Светлана Валерьевна, инструктор по физкультуре</a:t>
            </a:r>
          </a:p>
          <a:p>
            <a:r>
              <a:rPr lang="ru-RU" sz="1400" dirty="0"/>
              <a:t>Россия, Чувашия, Чебоксары, </a:t>
            </a:r>
            <a:r>
              <a:rPr lang="ru-RU" sz="1400" dirty="0" smtClean="0"/>
              <a:t>1971 </a:t>
            </a:r>
            <a:r>
              <a:rPr lang="ru-RU" sz="1400" dirty="0"/>
              <a:t>г</a:t>
            </a:r>
            <a:r>
              <a:rPr lang="ru-RU" sz="1400" dirty="0" smtClean="0"/>
              <a:t>., </a:t>
            </a:r>
          </a:p>
          <a:p>
            <a:r>
              <a:rPr lang="ru-RU" sz="1400" dirty="0" smtClean="0"/>
              <a:t>Интересы- плавание, рыбалка</a:t>
            </a:r>
            <a:endParaRPr lang="ru-RU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3A5C35F-2BAF-3D4B-ACCF-DC530FD2EB68}"/>
              </a:ext>
            </a:extLst>
          </p:cNvPr>
          <p:cNvSpPr txBox="1"/>
          <p:nvPr/>
        </p:nvSpPr>
        <p:spPr>
          <a:xfrm>
            <a:off x="584549" y="2590983"/>
            <a:ext cx="3038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A72E88"/>
                </a:solidFill>
                <a:latin typeface="Playfair Display SemiBold" pitchFamily="2" charset="-52"/>
              </a:rPr>
              <a:t>Руководители проекта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A8F5C6B-9DA1-054C-BDF6-066529B98D57}"/>
              </a:ext>
            </a:extLst>
          </p:cNvPr>
          <p:cNvSpPr txBox="1"/>
          <p:nvPr/>
        </p:nvSpPr>
        <p:spPr>
          <a:xfrm>
            <a:off x="6364656" y="2585320"/>
            <a:ext cx="3533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B9D04A"/>
                </a:solidFill>
                <a:latin typeface="Playfair Display SemiBold" pitchFamily="2" charset="-52"/>
              </a:rPr>
              <a:t>Ключевые члены команды</a:t>
            </a:r>
          </a:p>
        </p:txBody>
      </p:sp>
      <p:pic>
        <p:nvPicPr>
          <p:cNvPr id="1026" name="Picture 2" descr="C:\Users\User\Desktop\фото я\i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47" y="3073879"/>
            <a:ext cx="1167680" cy="143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фото я\KslEo2KbLAY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5" b="18532"/>
          <a:stretch/>
        </p:blipFill>
        <p:spPr bwMode="auto">
          <a:xfrm>
            <a:off x="599090" y="4730258"/>
            <a:ext cx="1185689" cy="147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sun9-20.userapi.com/impg/Yr3itFXSJZg2vzcW7HaaUMFvQH30ZG0M1AipEA/lI3KLeOAqVA.jpg?size=2560x1978&amp;quality=95&amp;sign=f5a7e37a01e75382ef58686a25aa256e&amp;type=albu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12" t="16925" r="10403" b="6981"/>
          <a:stretch/>
        </p:blipFill>
        <p:spPr bwMode="auto">
          <a:xfrm>
            <a:off x="6555087" y="3111951"/>
            <a:ext cx="1355861" cy="147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026" y="4839460"/>
            <a:ext cx="1205386" cy="1362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1785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0FA4AC9-FA2A-F546-B98E-179AC30F4925}"/>
              </a:ext>
            </a:extLst>
          </p:cNvPr>
          <p:cNvSpPr txBox="1"/>
          <p:nvPr/>
        </p:nvSpPr>
        <p:spPr>
          <a:xfrm>
            <a:off x="599090" y="588577"/>
            <a:ext cx="7510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>
                <a:solidFill>
                  <a:srgbClr val="A72E88"/>
                </a:solidFill>
                <a:latin typeface="Playfair Display SemiBold" pitchFamily="2" charset="-52"/>
              </a:rPr>
              <a:t>Проблематизация</a:t>
            </a:r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. Актуальность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B46D322-CBE5-544C-9576-5AB63A8F2DAD}"/>
              </a:ext>
            </a:extLst>
          </p:cNvPr>
          <p:cNvSpPr txBox="1"/>
          <p:nvPr/>
        </p:nvSpPr>
        <p:spPr>
          <a:xfrm>
            <a:off x="809296" y="6230804"/>
            <a:ext cx="10731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A72E88"/>
                </a:solidFill>
                <a:latin typeface="Playfair Display SemiBold" pitchFamily="2" charset="-52"/>
              </a:rPr>
              <a:t>Реализация проекта будет происходит в ДОУ 201 </a:t>
            </a:r>
            <a:r>
              <a:rPr lang="ru-RU" sz="2000" dirty="0" err="1" smtClean="0">
                <a:solidFill>
                  <a:srgbClr val="A72E88"/>
                </a:solidFill>
                <a:latin typeface="Playfair Display SemiBold" pitchFamily="2" charset="-52"/>
              </a:rPr>
              <a:t>г.Чебоксары</a:t>
            </a:r>
            <a:endParaRPr lang="ru-RU" sz="2000" dirty="0">
              <a:solidFill>
                <a:srgbClr val="A72E88"/>
              </a:solidFill>
              <a:latin typeface="Playfair Display SemiBold" pitchFamily="2" charset="-52"/>
            </a:endParaRPr>
          </a:p>
          <a:p>
            <a:endParaRPr lang="ru-RU" sz="2000" dirty="0"/>
          </a:p>
        </p:txBody>
      </p:sp>
      <p:sp>
        <p:nvSpPr>
          <p:cNvPr id="8" name="Прямоугольник: скругленные углы 5">
            <a:extLst>
              <a:ext uri="{FF2B5EF4-FFF2-40B4-BE49-F238E27FC236}">
                <a16:creationId xmlns="" xmlns:a16="http://schemas.microsoft.com/office/drawing/2014/main" id="{9F6E69A9-5301-7B4E-92FA-1F8457768E3C}"/>
              </a:ext>
            </a:extLst>
          </p:cNvPr>
          <p:cNvSpPr/>
          <p:nvPr/>
        </p:nvSpPr>
        <p:spPr>
          <a:xfrm>
            <a:off x="599090" y="1691517"/>
            <a:ext cx="10731062" cy="4325562"/>
          </a:xfrm>
          <a:prstGeom prst="roundRect">
            <a:avLst>
              <a:gd name="adj" fmla="val 6704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D910EEE-BC29-304B-9E47-CEEC63703760}"/>
              </a:ext>
            </a:extLst>
          </p:cNvPr>
          <p:cNvSpPr txBox="1"/>
          <p:nvPr/>
        </p:nvSpPr>
        <p:spPr>
          <a:xfrm>
            <a:off x="1702268" y="2113574"/>
            <a:ext cx="9295656" cy="92333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Педагоги системы дошкольного образования зачастую работают в напряженном темпе, с учетом переполненности групп( до 35 детей) и нехватки кадров (вакансии воспитателей 10% от штата)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89DE830-45A8-874C-AFAB-3F5290048970}"/>
              </a:ext>
            </a:extLst>
          </p:cNvPr>
          <p:cNvSpPr txBox="1"/>
          <p:nvPr/>
        </p:nvSpPr>
        <p:spPr>
          <a:xfrm>
            <a:off x="1761690" y="3175330"/>
            <a:ext cx="9295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98 % воспитателей –женщины, и после рабочего дня   еще и  занимаются детьми, ведут  домашнее хозяйство и не имеют времени заняться здоровьем, посещать спортивные клубы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E56765F-582D-8346-8EDF-C67D0745B7AB}"/>
              </a:ext>
            </a:extLst>
          </p:cNvPr>
          <p:cNvSpPr txBox="1"/>
          <p:nvPr/>
        </p:nvSpPr>
        <p:spPr>
          <a:xfrm>
            <a:off x="1770752" y="4126556"/>
            <a:ext cx="9295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</a:t>
            </a:r>
            <a:r>
              <a:rPr lang="ru-RU" dirty="0" smtClean="0">
                <a:solidFill>
                  <a:schemeClr val="bg1"/>
                </a:solidFill>
              </a:rPr>
              <a:t>едагог </a:t>
            </a:r>
            <a:r>
              <a:rPr lang="ru-RU" dirty="0">
                <a:solidFill>
                  <a:schemeClr val="bg1"/>
                </a:solidFill>
              </a:rPr>
              <a:t>обязан эффективно работать, обеспечивая качество образования и быть в ресурсе, уметь быстро </a:t>
            </a:r>
            <a:r>
              <a:rPr lang="ru-RU" dirty="0" smtClean="0">
                <a:solidFill>
                  <a:schemeClr val="bg1"/>
                </a:solidFill>
              </a:rPr>
              <a:t>восстанавливаться. Но,  </a:t>
            </a:r>
            <a:r>
              <a:rPr lang="ru-RU" dirty="0">
                <a:solidFill>
                  <a:schemeClr val="bg1"/>
                </a:solidFill>
              </a:rPr>
              <a:t>50 % педагогов имеют профессиональное выгорание. </a:t>
            </a:r>
          </a:p>
          <a:p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3C306F3-43A5-3A4C-BCD8-D0207E3A747A}"/>
              </a:ext>
            </a:extLst>
          </p:cNvPr>
          <p:cNvSpPr txBox="1"/>
          <p:nvPr/>
        </p:nvSpPr>
        <p:spPr>
          <a:xfrm>
            <a:off x="936912" y="2113574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7CF2911-A4F6-6F4B-94D7-5D790B8B48F4}"/>
              </a:ext>
            </a:extLst>
          </p:cNvPr>
          <p:cNvSpPr txBox="1"/>
          <p:nvPr/>
        </p:nvSpPr>
        <p:spPr>
          <a:xfrm>
            <a:off x="1023120" y="3103416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60AB43A-6FF0-EC46-A91F-70C0BBFB8398}"/>
              </a:ext>
            </a:extLst>
          </p:cNvPr>
          <p:cNvSpPr txBox="1"/>
          <p:nvPr/>
        </p:nvSpPr>
        <p:spPr>
          <a:xfrm>
            <a:off x="1029667" y="4026746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3.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3C306F3-43A5-3A4C-BCD8-D0207E3A747A}"/>
              </a:ext>
            </a:extLst>
          </p:cNvPr>
          <p:cNvSpPr txBox="1"/>
          <p:nvPr/>
        </p:nvSpPr>
        <p:spPr>
          <a:xfrm>
            <a:off x="1117267" y="4950076"/>
            <a:ext cx="10214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4</a:t>
            </a:r>
            <a:r>
              <a:rPr lang="ru-RU" sz="5400" dirty="0" smtClean="0">
                <a:solidFill>
                  <a:schemeClr val="bg1"/>
                </a:solidFill>
                <a:latin typeface="Dita Sweet" panose="02000503090000020004" pitchFamily="50" charset="0"/>
              </a:rPr>
              <a:t>.</a:t>
            </a:r>
            <a:endParaRPr lang="ru-RU" sz="5400" dirty="0">
              <a:solidFill>
                <a:schemeClr val="bg1"/>
              </a:solidFill>
              <a:latin typeface="Dita Sweet" panose="02000503090000020004" pitchFamily="50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E56765F-582D-8346-8EDF-C67D0745B7AB}"/>
              </a:ext>
            </a:extLst>
          </p:cNvPr>
          <p:cNvSpPr txBox="1"/>
          <p:nvPr/>
        </p:nvSpPr>
        <p:spPr>
          <a:xfrm>
            <a:off x="2034496" y="5160699"/>
            <a:ext cx="9295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При этом, образование и воспитание детей- важнейшая государственная задача в рамках нацпроектов и роль педагога  очень высока</a:t>
            </a:r>
          </a:p>
        </p:txBody>
      </p:sp>
    </p:spTree>
    <p:extLst>
      <p:ext uri="{BB962C8B-B14F-4D97-AF65-F5344CB8AC3E}">
        <p14:creationId xmlns:p14="http://schemas.microsoft.com/office/powerpoint/2010/main" val="305355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0BFE4FB-DBD4-3046-8961-57C86C99613F}"/>
              </a:ext>
            </a:extLst>
          </p:cNvPr>
          <p:cNvSpPr txBox="1"/>
          <p:nvPr/>
        </p:nvSpPr>
        <p:spPr>
          <a:xfrm>
            <a:off x="599090" y="588577"/>
            <a:ext cx="3568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Целевая аудитория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A3FE0D1-C6A5-C04E-AEFC-D4902E28A74D}"/>
              </a:ext>
            </a:extLst>
          </p:cNvPr>
          <p:cNvSpPr txBox="1"/>
          <p:nvPr/>
        </p:nvSpPr>
        <p:spPr>
          <a:xfrm>
            <a:off x="599090" y="1545021"/>
            <a:ext cx="91245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Все в детском саду 161 сотрудник</a:t>
            </a:r>
          </a:p>
          <a:p>
            <a:r>
              <a:rPr lang="ru-RU" sz="2000" dirty="0" smtClean="0"/>
              <a:t>73  педагога   </a:t>
            </a:r>
            <a:r>
              <a:rPr lang="ru-RU" sz="2000" dirty="0"/>
              <a:t>детского </a:t>
            </a:r>
            <a:r>
              <a:rPr lang="ru-RU" sz="2000" dirty="0" smtClean="0"/>
              <a:t>сада ( воспитатели и </a:t>
            </a:r>
            <a:r>
              <a:rPr lang="ru-RU" sz="2000" dirty="0" err="1" smtClean="0"/>
              <a:t>специлисты</a:t>
            </a:r>
            <a:r>
              <a:rPr lang="ru-RU" sz="2000" dirty="0" smtClean="0"/>
              <a:t>):</a:t>
            </a:r>
            <a:endParaRPr lang="ru-RU" sz="2000" dirty="0"/>
          </a:p>
          <a:p>
            <a:r>
              <a:rPr lang="ru-RU" sz="2000" dirty="0"/>
              <a:t>из них: </a:t>
            </a:r>
            <a:endParaRPr lang="ru-RU" sz="2000" dirty="0" smtClean="0"/>
          </a:p>
          <a:p>
            <a:r>
              <a:rPr lang="ru-RU" sz="2000" dirty="0" smtClean="0"/>
              <a:t> -98 % женщины </a:t>
            </a:r>
            <a:endParaRPr lang="ru-RU" sz="2000" dirty="0"/>
          </a:p>
          <a:p>
            <a:r>
              <a:rPr lang="ru-RU" sz="2000" dirty="0"/>
              <a:t>- 35% в возрасте до 30 лет</a:t>
            </a:r>
          </a:p>
          <a:p>
            <a:r>
              <a:rPr lang="ru-RU" sz="2000" dirty="0"/>
              <a:t>- 15% в возрасте от 55 лет</a:t>
            </a:r>
          </a:p>
          <a:p>
            <a:r>
              <a:rPr lang="ru-RU" sz="2000" dirty="0"/>
              <a:t>- 3 сотрудника, имеющие инвалидность </a:t>
            </a:r>
          </a:p>
          <a:p>
            <a:r>
              <a:rPr lang="ru-RU" sz="2000" dirty="0" smtClean="0"/>
              <a:t>-22  педагога, </a:t>
            </a:r>
            <a:r>
              <a:rPr lang="ru-RU" sz="2000" dirty="0"/>
              <a:t>работающие с детьми с ОВЗ и/или </a:t>
            </a:r>
            <a:r>
              <a:rPr lang="ru-RU" sz="2000" dirty="0" smtClean="0"/>
              <a:t>инвалидностью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72 % педагогов имеют высшее образование</a:t>
            </a:r>
          </a:p>
          <a:p>
            <a:r>
              <a:rPr lang="ru-RU" sz="2000" dirty="0" smtClean="0"/>
              <a:t>28% педагогов имеют среднее специальное образование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32522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8FD9C88-5035-B741-9EF2-4D25C8FCEB64}"/>
              </a:ext>
            </a:extLst>
          </p:cNvPr>
          <p:cNvSpPr txBox="1"/>
          <p:nvPr/>
        </p:nvSpPr>
        <p:spPr>
          <a:xfrm>
            <a:off x="599090" y="588577"/>
            <a:ext cx="62504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Стадия проекта. Зрелость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49E9D96-F053-B14C-97B3-0191C1B7F1A9}"/>
              </a:ext>
            </a:extLst>
          </p:cNvPr>
          <p:cNvSpPr txBox="1"/>
          <p:nvPr/>
        </p:nvSpPr>
        <p:spPr>
          <a:xfrm>
            <a:off x="1039528" y="1918069"/>
            <a:ext cx="1029062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000" dirty="0" smtClean="0"/>
              <a:t>Активный </a:t>
            </a:r>
            <a:r>
              <a:rPr lang="ru-RU" sz="2000" dirty="0"/>
              <a:t>проект </a:t>
            </a:r>
            <a:endParaRPr lang="ru-RU" sz="2000" dirty="0" smtClean="0"/>
          </a:p>
          <a:p>
            <a:pPr>
              <a:spcBef>
                <a:spcPts val="1200"/>
              </a:spcBef>
            </a:pPr>
            <a:r>
              <a:rPr lang="ru-RU" sz="2000" dirty="0" smtClean="0"/>
              <a:t>продумана </a:t>
            </a:r>
            <a:r>
              <a:rPr lang="ru-RU" sz="2000" dirty="0"/>
              <a:t>архитектура проекта </a:t>
            </a:r>
            <a:r>
              <a:rPr lang="ru-RU" sz="2000" dirty="0" smtClean="0"/>
              <a:t>– этапы проекта, сроки проекта 2024-2025 год</a:t>
            </a:r>
          </a:p>
          <a:p>
            <a:pPr>
              <a:spcBef>
                <a:spcPts val="1200"/>
              </a:spcBef>
            </a:pPr>
            <a:r>
              <a:rPr lang="ru-RU" sz="2000" dirty="0" smtClean="0"/>
              <a:t>собрана команда</a:t>
            </a:r>
          </a:p>
          <a:p>
            <a:pPr>
              <a:spcBef>
                <a:spcPts val="1200"/>
              </a:spcBef>
            </a:pPr>
            <a:r>
              <a:rPr lang="ru-RU" sz="2000" dirty="0" smtClean="0"/>
              <a:t> ресурсы- имеется задел: кадровые, материально-технические, финансовые, кейс практик, социальные партнеры,</a:t>
            </a:r>
          </a:p>
          <a:p>
            <a:pPr>
              <a:spcBef>
                <a:spcPts val="1200"/>
              </a:spcBef>
            </a:pPr>
            <a:r>
              <a:rPr lang="ru-RU" sz="2000" dirty="0" smtClean="0"/>
              <a:t>источники </a:t>
            </a:r>
            <a:r>
              <a:rPr lang="ru-RU" sz="2000" dirty="0"/>
              <a:t>продвижения </a:t>
            </a:r>
            <a:r>
              <a:rPr lang="ru-RU" sz="2000" dirty="0" smtClean="0"/>
              <a:t>проекта- официальный сайт, </a:t>
            </a:r>
            <a:r>
              <a:rPr lang="ru-RU" sz="2000" dirty="0" err="1" smtClean="0"/>
              <a:t>госпаблик</a:t>
            </a:r>
            <a:r>
              <a:rPr lang="ru-RU" sz="2000" dirty="0" smtClean="0"/>
              <a:t> , сообщество «Азбука спорта 201»</a:t>
            </a:r>
          </a:p>
          <a:p>
            <a:pPr>
              <a:spcBef>
                <a:spcPts val="1200"/>
              </a:spcBef>
            </a:pPr>
            <a:r>
              <a:rPr lang="ru-RU" sz="2000" dirty="0" smtClean="0"/>
              <a:t>реализация продолжается с сентября 2024 по август 2025</a:t>
            </a:r>
            <a:endParaRPr lang="ru-RU" sz="2000" dirty="0"/>
          </a:p>
        </p:txBody>
      </p:sp>
      <p:sp>
        <p:nvSpPr>
          <p:cNvPr id="8" name="Овал 2">
            <a:extLst>
              <a:ext uri="{FF2B5EF4-FFF2-40B4-BE49-F238E27FC236}">
                <a16:creationId xmlns="" xmlns:a16="http://schemas.microsoft.com/office/drawing/2014/main" id="{A17177B6-1C68-8E47-9657-8BC211F975BA}"/>
              </a:ext>
            </a:extLst>
          </p:cNvPr>
          <p:cNvSpPr/>
          <p:nvPr/>
        </p:nvSpPr>
        <p:spPr>
          <a:xfrm>
            <a:off x="707844" y="1983217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778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4D0987B-83B4-AA46-BFCD-AB6618EC16FA}"/>
              </a:ext>
            </a:extLst>
          </p:cNvPr>
          <p:cNvSpPr txBox="1"/>
          <p:nvPr/>
        </p:nvSpPr>
        <p:spPr>
          <a:xfrm>
            <a:off x="599090" y="588577"/>
            <a:ext cx="7226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Миссия проекта. Цели и задачи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D9C69FB-0247-0B45-B74E-CC7C827B27CE}"/>
              </a:ext>
            </a:extLst>
          </p:cNvPr>
          <p:cNvSpPr txBox="1"/>
          <p:nvPr/>
        </p:nvSpPr>
        <p:spPr>
          <a:xfrm>
            <a:off x="599090" y="1301123"/>
            <a:ext cx="11078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Миссия проекта</a:t>
            </a:r>
            <a:r>
              <a:rPr lang="ru-RU" sz="1400" dirty="0" smtClean="0"/>
              <a:t>: </a:t>
            </a:r>
            <a:r>
              <a:rPr lang="ru-RU" sz="2000" dirty="0" smtClean="0"/>
              <a:t>коллектив педагогов, которые владеют компетенциями в сфере оздоровления и ЗОЖ , владеют навыками </a:t>
            </a:r>
            <a:r>
              <a:rPr lang="ru-RU" sz="2000" dirty="0" err="1" smtClean="0"/>
              <a:t>саморегуляции</a:t>
            </a:r>
            <a:r>
              <a:rPr lang="ru-RU" sz="2000" dirty="0" smtClean="0"/>
              <a:t> и восстановления, работают творчески и плодотворно</a:t>
            </a:r>
            <a:endParaRPr lang="ru-RU" sz="2000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278B6A2-483B-5041-9AAB-37FF081A67F6}"/>
              </a:ext>
            </a:extLst>
          </p:cNvPr>
          <p:cNvSpPr txBox="1"/>
          <p:nvPr/>
        </p:nvSpPr>
        <p:spPr>
          <a:xfrm>
            <a:off x="787531" y="3199152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A72E88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A72E88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1ED018C-C8C8-FC47-9904-8EE67C111AE9}"/>
              </a:ext>
            </a:extLst>
          </p:cNvPr>
          <p:cNvSpPr txBox="1"/>
          <p:nvPr/>
        </p:nvSpPr>
        <p:spPr>
          <a:xfrm>
            <a:off x="764348" y="4004909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A72E88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D3663EC-3DC1-1547-9D13-5F13AA9CB760}"/>
              </a:ext>
            </a:extLst>
          </p:cNvPr>
          <p:cNvSpPr txBox="1"/>
          <p:nvPr/>
        </p:nvSpPr>
        <p:spPr>
          <a:xfrm>
            <a:off x="781282" y="4849361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A72E88"/>
                </a:solidFill>
                <a:latin typeface="Dita Sweet" panose="02000503090000020004" pitchFamily="50" charset="0"/>
              </a:rPr>
              <a:t>3.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03A1142-CF42-E546-891A-29A412372602}"/>
              </a:ext>
            </a:extLst>
          </p:cNvPr>
          <p:cNvSpPr txBox="1"/>
          <p:nvPr/>
        </p:nvSpPr>
        <p:spPr>
          <a:xfrm>
            <a:off x="5540246" y="3175265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B9D04A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7C7FB12-663E-BB45-B0AE-A412BADB16B3}"/>
              </a:ext>
            </a:extLst>
          </p:cNvPr>
          <p:cNvSpPr txBox="1"/>
          <p:nvPr/>
        </p:nvSpPr>
        <p:spPr>
          <a:xfrm>
            <a:off x="5545980" y="4098595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6AF7BDC-95D7-3642-91FF-A8B00E650BBC}"/>
              </a:ext>
            </a:extLst>
          </p:cNvPr>
          <p:cNvSpPr txBox="1"/>
          <p:nvPr/>
        </p:nvSpPr>
        <p:spPr>
          <a:xfrm>
            <a:off x="5579400" y="4991777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3.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BA06FC8-20DC-1442-B6F9-1D752E470FFA}"/>
              </a:ext>
            </a:extLst>
          </p:cNvPr>
          <p:cNvSpPr txBox="1"/>
          <p:nvPr/>
        </p:nvSpPr>
        <p:spPr>
          <a:xfrm>
            <a:off x="764348" y="2011444"/>
            <a:ext cx="2677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Playfair Display SemiBold" pitchFamily="2" charset="-52"/>
              </a:rPr>
              <a:t>Цели и задачи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EAEF22A-80F6-934F-814E-7A34502A8484}"/>
              </a:ext>
            </a:extLst>
          </p:cNvPr>
          <p:cNvSpPr txBox="1"/>
          <p:nvPr/>
        </p:nvSpPr>
        <p:spPr>
          <a:xfrm>
            <a:off x="1585325" y="3280721"/>
            <a:ext cx="3541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дружный </a:t>
            </a:r>
            <a:r>
              <a:rPr lang="ru-RU" dirty="0"/>
              <a:t>и сплоченный </a:t>
            </a:r>
            <a:r>
              <a:rPr lang="ru-RU" dirty="0" smtClean="0"/>
              <a:t> </a:t>
            </a:r>
            <a:r>
              <a:rPr lang="ru-RU" dirty="0"/>
              <a:t>коллектив, мотивированный на здоровый образ жизни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BA45BA0-D4B1-6C43-A815-242F5EBF451D}"/>
              </a:ext>
            </a:extLst>
          </p:cNvPr>
          <p:cNvSpPr txBox="1"/>
          <p:nvPr/>
        </p:nvSpPr>
        <p:spPr>
          <a:xfrm>
            <a:off x="1585324" y="4221542"/>
            <a:ext cx="3541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Условия для эффективной работы </a:t>
            </a:r>
            <a:r>
              <a:rPr lang="ru-RU" dirty="0"/>
              <a:t>и  высокое качество </a:t>
            </a:r>
            <a:r>
              <a:rPr lang="ru-RU" dirty="0" smtClean="0"/>
              <a:t>образования и воспитания детей</a:t>
            </a:r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A02AC18-941A-574F-8D29-652E047DEC2E}"/>
              </a:ext>
            </a:extLst>
          </p:cNvPr>
          <p:cNvSpPr txBox="1"/>
          <p:nvPr/>
        </p:nvSpPr>
        <p:spPr>
          <a:xfrm>
            <a:off x="1482414" y="5144872"/>
            <a:ext cx="3541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педагоги, владеющие </a:t>
            </a:r>
            <a:r>
              <a:rPr lang="ru-RU" dirty="0"/>
              <a:t>компетенциями в сохранении и укреплении собственного здоровья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EC083BC-A197-F644-8276-D16BE958C6FF}"/>
              </a:ext>
            </a:extLst>
          </p:cNvPr>
          <p:cNvSpPr txBox="1"/>
          <p:nvPr/>
        </p:nvSpPr>
        <p:spPr>
          <a:xfrm>
            <a:off x="6531430" y="5144872"/>
            <a:ext cx="52659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Внедрение технологий здоровья, физкультурных </a:t>
            </a:r>
            <a:r>
              <a:rPr lang="ru-RU" dirty="0"/>
              <a:t>мероприятий, направленных на оздоровление </a:t>
            </a:r>
            <a:r>
              <a:rPr lang="ru-RU" dirty="0" smtClean="0"/>
              <a:t>сотрудников и активный отдых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410696" y="3313830"/>
            <a:ext cx="55074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Внедрение технологий работы в команде, приобщение к ЗОЖ, проведение </a:t>
            </a:r>
            <a:r>
              <a:rPr lang="ru-RU" dirty="0"/>
              <a:t>тренингов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515239" y="4204051"/>
            <a:ext cx="50242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Приобретение материалов и оборудования, формы для сотрудников.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8707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4690254-2E86-BE45-BDF3-C531AFA98911}"/>
              </a:ext>
            </a:extLst>
          </p:cNvPr>
          <p:cNvSpPr txBox="1"/>
          <p:nvPr/>
        </p:nvSpPr>
        <p:spPr>
          <a:xfrm>
            <a:off x="599090" y="408963"/>
            <a:ext cx="25314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Суть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137FA73-FDF5-4545-9A83-B81C56B1FB7A}"/>
              </a:ext>
            </a:extLst>
          </p:cNvPr>
          <p:cNvSpPr txBox="1"/>
          <p:nvPr/>
        </p:nvSpPr>
        <p:spPr>
          <a:xfrm>
            <a:off x="599090" y="1009774"/>
            <a:ext cx="107310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Мероприятия проекта проводятся в детском саду- в тихий час, или после работы,  в выходные дни. Все занятия -доступные </a:t>
            </a:r>
            <a:r>
              <a:rPr lang="ru-RU" sz="2000" dirty="0"/>
              <a:t>для сотрудников вне зависимости от возраста и здоровья,  физической подготовки и наличия ресурса времени</a:t>
            </a:r>
            <a:r>
              <a:rPr lang="ru-RU" sz="2000" dirty="0" smtClean="0"/>
              <a:t>.</a:t>
            </a:r>
            <a:r>
              <a:rPr lang="ru-RU" sz="2000" dirty="0"/>
              <a:t> </a:t>
            </a:r>
            <a:endParaRPr lang="ru-RU" sz="2000" dirty="0" smtClean="0"/>
          </a:p>
          <a:p>
            <a:r>
              <a:rPr lang="ru-RU" sz="2000" dirty="0" smtClean="0"/>
              <a:t>Каждое </a:t>
            </a:r>
            <a:r>
              <a:rPr lang="ru-RU" sz="2000" dirty="0"/>
              <a:t>из занятий проводится 1 раз в месяц,, всего 4 занятия по одному из </a:t>
            </a:r>
            <a:r>
              <a:rPr lang="ru-RU" sz="2000" dirty="0" smtClean="0"/>
              <a:t>направлений: </a:t>
            </a:r>
            <a:endParaRPr lang="ru-RU" sz="2000" dirty="0"/>
          </a:p>
        </p:txBody>
      </p:sp>
      <p:sp>
        <p:nvSpPr>
          <p:cNvPr id="8" name="Прямоугольник: скругленные углы 11">
            <a:extLst>
              <a:ext uri="{FF2B5EF4-FFF2-40B4-BE49-F238E27FC236}">
                <a16:creationId xmlns="" xmlns:a16="http://schemas.microsoft.com/office/drawing/2014/main" id="{A94B22EA-478D-ED42-A6D1-AF33314DED96}"/>
              </a:ext>
            </a:extLst>
          </p:cNvPr>
          <p:cNvSpPr/>
          <p:nvPr/>
        </p:nvSpPr>
        <p:spPr>
          <a:xfrm>
            <a:off x="1259807" y="2490147"/>
            <a:ext cx="9658564" cy="100835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1. Секреты женского здоровья: физкультминутка для профилактики утомления, зарядка для глаз, самомассаж, релаксация в Соляной комнате,  танцевальные упражнения и др.</a:t>
            </a:r>
          </a:p>
        </p:txBody>
      </p:sp>
      <p:sp>
        <p:nvSpPr>
          <p:cNvPr id="9" name="Прямоугольник: скругленные углы 15">
            <a:extLst>
              <a:ext uri="{FF2B5EF4-FFF2-40B4-BE49-F238E27FC236}">
                <a16:creationId xmlns="" xmlns:a16="http://schemas.microsoft.com/office/drawing/2014/main" id="{BEB46AAA-30A5-DB41-83AD-72BC9CB91D2F}"/>
              </a:ext>
            </a:extLst>
          </p:cNvPr>
          <p:cNvSpPr/>
          <p:nvPr/>
        </p:nvSpPr>
        <p:spPr>
          <a:xfrm>
            <a:off x="1252896" y="3607964"/>
            <a:ext cx="9658564" cy="94770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2.Азбука </a:t>
            </a:r>
            <a:r>
              <a:rPr lang="ru-RU" dirty="0"/>
              <a:t>спорта- это  физические упражнения и доступный спорт в </a:t>
            </a:r>
            <a:r>
              <a:rPr lang="ru-RU" dirty="0" smtClean="0"/>
              <a:t>спортивном зале </a:t>
            </a:r>
            <a:r>
              <a:rPr lang="ru-RU" dirty="0"/>
              <a:t>и на свежем </a:t>
            </a:r>
            <a:r>
              <a:rPr lang="ru-RU" dirty="0" smtClean="0"/>
              <a:t>воздухе( площадки с покрытием в ДОУ)  .</a:t>
            </a:r>
            <a:endParaRPr lang="ru-RU" dirty="0"/>
          </a:p>
        </p:txBody>
      </p:sp>
      <p:sp>
        <p:nvSpPr>
          <p:cNvPr id="10" name="Прямоугольник: скругленные углы 16">
            <a:extLst>
              <a:ext uri="{FF2B5EF4-FFF2-40B4-BE49-F238E27FC236}">
                <a16:creationId xmlns="" xmlns:a16="http://schemas.microsoft.com/office/drawing/2014/main" id="{67F45B01-050D-CE47-83F2-B1A6474A87AF}"/>
              </a:ext>
            </a:extLst>
          </p:cNvPr>
          <p:cNvSpPr/>
          <p:nvPr/>
        </p:nvSpPr>
        <p:spPr>
          <a:xfrm>
            <a:off x="1255403" y="4653643"/>
            <a:ext cx="9658564" cy="1015272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3. Гармония </a:t>
            </a:r>
            <a:r>
              <a:rPr lang="ru-RU" dirty="0"/>
              <a:t>души - тренинги здоровья, совместное творчество, арт-терапия( </a:t>
            </a:r>
            <a:r>
              <a:rPr lang="ru-RU" dirty="0" err="1"/>
              <a:t>глинотерапия</a:t>
            </a:r>
            <a:r>
              <a:rPr lang="ru-RU" dirty="0"/>
              <a:t>, песочная терапия, коммуникативные игры и др.)</a:t>
            </a:r>
          </a:p>
        </p:txBody>
      </p:sp>
      <p:sp>
        <p:nvSpPr>
          <p:cNvPr id="11" name="Прямоугольник: скругленные углы 16">
            <a:extLst>
              <a:ext uri="{FF2B5EF4-FFF2-40B4-BE49-F238E27FC236}">
                <a16:creationId xmlns="" xmlns:a16="http://schemas.microsoft.com/office/drawing/2014/main" id="{67F45B01-050D-CE47-83F2-B1A6474A87AF}"/>
              </a:ext>
            </a:extLst>
          </p:cNvPr>
          <p:cNvSpPr/>
          <p:nvPr/>
        </p:nvSpPr>
        <p:spPr>
          <a:xfrm>
            <a:off x="1324433" y="5729473"/>
            <a:ext cx="9658564" cy="793791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3. </a:t>
            </a:r>
            <a:r>
              <a:rPr lang="ru-RU" dirty="0"/>
              <a:t>Активный отдых- посещение спортивных залов, бассейнов,  пешие прогулки, экскурсии, участие в массовых </a:t>
            </a:r>
            <a:r>
              <a:rPr lang="ru-RU" dirty="0" smtClean="0"/>
              <a:t>мероприятиях (День здоровья, </a:t>
            </a:r>
            <a:r>
              <a:rPr lang="ru-RU" dirty="0" err="1" smtClean="0"/>
              <a:t>флешмоб</a:t>
            </a:r>
            <a:r>
              <a:rPr lang="ru-RU" dirty="0" smtClean="0"/>
              <a:t> и т.п.).</a:t>
            </a:r>
            <a:endParaRPr lang="ru-RU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0397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8E5D33E-8624-9F40-B0DC-F3E78C924CAB}"/>
              </a:ext>
            </a:extLst>
          </p:cNvPr>
          <p:cNvSpPr txBox="1"/>
          <p:nvPr/>
        </p:nvSpPr>
        <p:spPr>
          <a:xfrm>
            <a:off x="599090" y="588577"/>
            <a:ext cx="34323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Механика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9A60232-FEBC-9240-8017-B07BA7245877}"/>
              </a:ext>
            </a:extLst>
          </p:cNvPr>
          <p:cNvSpPr txBox="1"/>
          <p:nvPr/>
        </p:nvSpPr>
        <p:spPr>
          <a:xfrm>
            <a:off x="599090" y="1311852"/>
            <a:ext cx="10731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A23694"/>
                </a:solidFill>
              </a:rPr>
              <a:t>Образование. Перезагрузка</a:t>
            </a:r>
            <a:endParaRPr lang="ru-RU" sz="3600" b="1" dirty="0">
              <a:solidFill>
                <a:srgbClr val="A23694"/>
              </a:solidFill>
            </a:endParaRPr>
          </a:p>
        </p:txBody>
      </p:sp>
      <p:sp>
        <p:nvSpPr>
          <p:cNvPr id="8" name="Прямоугольник: скругленные углы 6">
            <a:extLst>
              <a:ext uri="{FF2B5EF4-FFF2-40B4-BE49-F238E27FC236}">
                <a16:creationId xmlns="" xmlns:a16="http://schemas.microsoft.com/office/drawing/2014/main" id="{89879918-B16C-1F4D-A71E-A636346F56B4}"/>
              </a:ext>
            </a:extLst>
          </p:cNvPr>
          <p:cNvSpPr/>
          <p:nvPr/>
        </p:nvSpPr>
        <p:spPr>
          <a:xfrm>
            <a:off x="599089" y="2475552"/>
            <a:ext cx="4845269" cy="179164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Формирование </a:t>
            </a:r>
            <a:r>
              <a:rPr lang="ru-RU" dirty="0" smtClean="0"/>
              <a:t>команды проекта</a:t>
            </a:r>
            <a:endParaRPr lang="ru-RU" dirty="0"/>
          </a:p>
          <a:p>
            <a:r>
              <a:rPr lang="ru-RU" dirty="0"/>
              <a:t>Сбор исходных </a:t>
            </a:r>
            <a:r>
              <a:rPr lang="ru-RU" dirty="0" smtClean="0"/>
              <a:t>данных, анализ ресурсов, целевой группы</a:t>
            </a:r>
          </a:p>
          <a:p>
            <a:r>
              <a:rPr lang="ru-RU" dirty="0"/>
              <a:t>Обсуждение и поиск путей </a:t>
            </a:r>
            <a:r>
              <a:rPr lang="ru-RU" dirty="0" smtClean="0"/>
              <a:t>решения</a:t>
            </a:r>
          </a:p>
          <a:p>
            <a:r>
              <a:rPr lang="ru-RU" dirty="0" smtClean="0"/>
              <a:t>Постановка целей и задач, разработка программы </a:t>
            </a:r>
          </a:p>
        </p:txBody>
      </p:sp>
      <p:sp>
        <p:nvSpPr>
          <p:cNvPr id="9" name="Прямоугольник: скругленные углы 7">
            <a:extLst>
              <a:ext uri="{FF2B5EF4-FFF2-40B4-BE49-F238E27FC236}">
                <a16:creationId xmlns="" xmlns:a16="http://schemas.microsoft.com/office/drawing/2014/main" id="{C99722BC-85BA-A140-9E9E-71C5F0D0B7CC}"/>
              </a:ext>
            </a:extLst>
          </p:cNvPr>
          <p:cNvSpPr/>
          <p:nvPr/>
        </p:nvSpPr>
        <p:spPr>
          <a:xfrm>
            <a:off x="5559973" y="2475552"/>
            <a:ext cx="6032938" cy="179164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Инструменты:</a:t>
            </a:r>
          </a:p>
          <a:p>
            <a:r>
              <a:rPr lang="ru-RU" dirty="0"/>
              <a:t>1. Мониторинг </a:t>
            </a:r>
            <a:r>
              <a:rPr lang="ru-RU" dirty="0" smtClean="0"/>
              <a:t> сотрудников( целевая группа)</a:t>
            </a:r>
            <a:endParaRPr lang="ru-RU" dirty="0"/>
          </a:p>
          <a:p>
            <a:r>
              <a:rPr lang="ru-RU" dirty="0" smtClean="0"/>
              <a:t>2. Поиск технологий оздоровления</a:t>
            </a:r>
            <a:endParaRPr lang="ru-RU" dirty="0"/>
          </a:p>
          <a:p>
            <a:r>
              <a:rPr lang="ru-RU" dirty="0"/>
              <a:t>3</a:t>
            </a:r>
            <a:r>
              <a:rPr lang="ru-RU" dirty="0" smtClean="0"/>
              <a:t>. Информирование о проекте</a:t>
            </a:r>
            <a:endParaRPr lang="ru-RU" dirty="0"/>
          </a:p>
          <a:p>
            <a:r>
              <a:rPr lang="ru-RU" dirty="0" smtClean="0"/>
              <a:t>4</a:t>
            </a:r>
            <a:r>
              <a:rPr lang="ru-RU" dirty="0" smtClean="0"/>
              <a:t>.Планирование мероприятий</a:t>
            </a:r>
          </a:p>
          <a:p>
            <a:r>
              <a:rPr lang="ru-RU" dirty="0" smtClean="0"/>
              <a:t>5. Оценка результатов</a:t>
            </a:r>
            <a:endParaRPr lang="ru-RU" dirty="0"/>
          </a:p>
        </p:txBody>
      </p:sp>
      <p:sp>
        <p:nvSpPr>
          <p:cNvPr id="10" name="Прямоугольник: скругленные углы 8">
            <a:extLst>
              <a:ext uri="{FF2B5EF4-FFF2-40B4-BE49-F238E27FC236}">
                <a16:creationId xmlns="" xmlns:a16="http://schemas.microsoft.com/office/drawing/2014/main" id="{2FEE36DE-3F0A-2C4F-8F97-DC06DFD1A9D9}"/>
              </a:ext>
            </a:extLst>
          </p:cNvPr>
          <p:cNvSpPr/>
          <p:nvPr/>
        </p:nvSpPr>
        <p:spPr>
          <a:xfrm>
            <a:off x="599090" y="4398057"/>
            <a:ext cx="10993820" cy="179164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Последовательность:</a:t>
            </a:r>
          </a:p>
          <a:p>
            <a:r>
              <a:rPr lang="ru-RU" dirty="0" smtClean="0"/>
              <a:t>1.Подготовительный этап: анализ, планирование, создание условий, подготовка мероприятий</a:t>
            </a:r>
            <a:endParaRPr lang="ru-RU" dirty="0"/>
          </a:p>
          <a:p>
            <a:r>
              <a:rPr lang="ru-RU" dirty="0" smtClean="0"/>
              <a:t>2.Основной этап: реализация проекта</a:t>
            </a:r>
            <a:endParaRPr lang="ru-RU" dirty="0"/>
          </a:p>
          <a:p>
            <a:r>
              <a:rPr lang="ru-RU" dirty="0"/>
              <a:t>3</a:t>
            </a:r>
            <a:r>
              <a:rPr lang="ru-RU" dirty="0" smtClean="0"/>
              <a:t>. Заключительный этап: оценка и мониторинг проекта, презентация общественности, рефлексия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2858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02DB4CB-73D1-2148-924A-D3D1A20C3243}"/>
              </a:ext>
            </a:extLst>
          </p:cNvPr>
          <p:cNvSpPr txBox="1"/>
          <p:nvPr/>
        </p:nvSpPr>
        <p:spPr>
          <a:xfrm>
            <a:off x="599090" y="588577"/>
            <a:ext cx="5606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Основные результаты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6012B77-6744-9940-BDBF-145020A371EA}"/>
              </a:ext>
            </a:extLst>
          </p:cNvPr>
          <p:cNvSpPr txBox="1"/>
          <p:nvPr/>
        </p:nvSpPr>
        <p:spPr>
          <a:xfrm>
            <a:off x="599090" y="1311852"/>
            <a:ext cx="10731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Указывается до 5 основных результатов проекта, которые будут достигнуты в 2024 году </a:t>
            </a:r>
            <a:br>
              <a:rPr lang="ru-RU" sz="2000" dirty="0"/>
            </a:br>
            <a:r>
              <a:rPr lang="ru-RU" sz="2000" dirty="0"/>
              <a:t>и в последующем периоде</a:t>
            </a:r>
          </a:p>
        </p:txBody>
      </p:sp>
      <p:sp>
        <p:nvSpPr>
          <p:cNvPr id="8" name="Овал 9">
            <a:extLst>
              <a:ext uri="{FF2B5EF4-FFF2-40B4-BE49-F238E27FC236}">
                <a16:creationId xmlns="" xmlns:a16="http://schemas.microsoft.com/office/drawing/2014/main" id="{95A6727E-4E54-5049-AD3F-7E4D733BE664}"/>
              </a:ext>
            </a:extLst>
          </p:cNvPr>
          <p:cNvSpPr/>
          <p:nvPr/>
        </p:nvSpPr>
        <p:spPr>
          <a:xfrm>
            <a:off x="707844" y="2296600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10">
            <a:extLst>
              <a:ext uri="{FF2B5EF4-FFF2-40B4-BE49-F238E27FC236}">
                <a16:creationId xmlns="" xmlns:a16="http://schemas.microsoft.com/office/drawing/2014/main" id="{F97F9C59-89C4-ED46-BC9F-0D3E4EABDB46}"/>
              </a:ext>
            </a:extLst>
          </p:cNvPr>
          <p:cNvSpPr/>
          <p:nvPr/>
        </p:nvSpPr>
        <p:spPr>
          <a:xfrm>
            <a:off x="707844" y="2937184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11">
            <a:extLst>
              <a:ext uri="{FF2B5EF4-FFF2-40B4-BE49-F238E27FC236}">
                <a16:creationId xmlns="" xmlns:a16="http://schemas.microsoft.com/office/drawing/2014/main" id="{0B50C7FF-C535-C04C-BB21-B8312DB0B06A}"/>
              </a:ext>
            </a:extLst>
          </p:cNvPr>
          <p:cNvSpPr/>
          <p:nvPr/>
        </p:nvSpPr>
        <p:spPr>
          <a:xfrm>
            <a:off x="707844" y="3555730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2">
            <a:extLst>
              <a:ext uri="{FF2B5EF4-FFF2-40B4-BE49-F238E27FC236}">
                <a16:creationId xmlns="" xmlns:a16="http://schemas.microsoft.com/office/drawing/2014/main" id="{1A11A1F6-0531-364A-AD8A-E589334E16B2}"/>
              </a:ext>
            </a:extLst>
          </p:cNvPr>
          <p:cNvSpPr/>
          <p:nvPr/>
        </p:nvSpPr>
        <p:spPr>
          <a:xfrm>
            <a:off x="707844" y="4174327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3">
            <a:extLst>
              <a:ext uri="{FF2B5EF4-FFF2-40B4-BE49-F238E27FC236}">
                <a16:creationId xmlns="" xmlns:a16="http://schemas.microsoft.com/office/drawing/2014/main" id="{D73557A0-38A9-CB4B-B14C-F1430907911C}"/>
              </a:ext>
            </a:extLst>
          </p:cNvPr>
          <p:cNvSpPr/>
          <p:nvPr/>
        </p:nvSpPr>
        <p:spPr>
          <a:xfrm>
            <a:off x="707844" y="4799034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8678E1D-1ED6-9A49-824B-A22693BFE844}"/>
              </a:ext>
            </a:extLst>
          </p:cNvPr>
          <p:cNvSpPr txBox="1"/>
          <p:nvPr/>
        </p:nvSpPr>
        <p:spPr>
          <a:xfrm>
            <a:off x="1096871" y="2219793"/>
            <a:ext cx="10324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Разработана корпоративная программа «Здоровье. Перезагрузка»</a:t>
            </a:r>
            <a:endParaRPr lang="ru-RU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DC87659-64EE-F442-B024-A538C907FAFE}"/>
              </a:ext>
            </a:extLst>
          </p:cNvPr>
          <p:cNvSpPr txBox="1"/>
          <p:nvPr/>
        </p:nvSpPr>
        <p:spPr>
          <a:xfrm>
            <a:off x="1096871" y="2844500"/>
            <a:ext cx="10324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Проведено за 6 месяцев 24 мероприятия: тренировки, </a:t>
            </a:r>
            <a:r>
              <a:rPr lang="ru-RU" sz="2000" dirty="0" err="1" smtClean="0"/>
              <a:t>флешмобы</a:t>
            </a:r>
            <a:r>
              <a:rPr lang="ru-RU" sz="2000" dirty="0" smtClean="0"/>
              <a:t>, Дни здоровья</a:t>
            </a:r>
            <a:endParaRPr lang="ru-RU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D9F775E-F051-4040-A4CF-F5F248A66BCF}"/>
              </a:ext>
            </a:extLst>
          </p:cNvPr>
          <p:cNvSpPr txBox="1"/>
          <p:nvPr/>
        </p:nvSpPr>
        <p:spPr>
          <a:xfrm>
            <a:off x="1096871" y="3469207"/>
            <a:ext cx="10324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Информационное поле проекта на сайте и в </a:t>
            </a:r>
            <a:r>
              <a:rPr lang="ru-RU" sz="2000" dirty="0" err="1" smtClean="0"/>
              <a:t>соцсети</a:t>
            </a:r>
            <a:endParaRPr lang="ru-RU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52F3FE3-DDDF-F04D-99FC-5558F11755A7}"/>
              </a:ext>
            </a:extLst>
          </p:cNvPr>
          <p:cNvSpPr txBox="1"/>
          <p:nvPr/>
        </p:nvSpPr>
        <p:spPr>
          <a:xfrm>
            <a:off x="1096871" y="4093914"/>
            <a:ext cx="10324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Повысилась мотивация сотрудников к активному отдыху и ЗОЖ</a:t>
            </a:r>
            <a:endParaRPr lang="ru-RU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26DD552-DC4B-A740-A522-4DBB1979DBB7}"/>
              </a:ext>
            </a:extLst>
          </p:cNvPr>
          <p:cNvSpPr txBox="1"/>
          <p:nvPr/>
        </p:nvSpPr>
        <p:spPr>
          <a:xfrm>
            <a:off x="1096871" y="4718621"/>
            <a:ext cx="10324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Заказаны футболки для сотрудников  для занятий, подобрано и </a:t>
            </a:r>
            <a:r>
              <a:rPr lang="ru-RU" sz="2000" smtClean="0"/>
              <a:t>будет приобретено новое </a:t>
            </a:r>
            <a:r>
              <a:rPr lang="ru-RU" sz="2000" dirty="0" smtClean="0"/>
              <a:t>оборудование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13168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388475A-0C6F-9641-A042-B188E420BA4B}"/>
              </a:ext>
            </a:extLst>
          </p:cNvPr>
          <p:cNvSpPr txBox="1"/>
          <p:nvPr/>
        </p:nvSpPr>
        <p:spPr>
          <a:xfrm>
            <a:off x="599090" y="588577"/>
            <a:ext cx="59346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Информация о текущем статусе </a:t>
            </a:r>
            <a:b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</a:br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реализации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7BAD028-2A95-2940-B0E2-3D9CF5EE1277}"/>
              </a:ext>
            </a:extLst>
          </p:cNvPr>
          <p:cNvSpPr txBox="1"/>
          <p:nvPr/>
        </p:nvSpPr>
        <p:spPr>
          <a:xfrm>
            <a:off x="599090" y="1584299"/>
            <a:ext cx="107310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Описывается тезисно какие на момент подачи заявки на конкурсный отбор выполнены «шаги» по реализации проекта. Желательно представить статистические данные, подтверждающие текущий статус проекта, а также представить ссылки на сайты/ видео-контент/статьи в СМИ / посты в соцсетях и прочее, подтверждающее текущий статус проекта</a:t>
            </a:r>
          </a:p>
        </p:txBody>
      </p:sp>
      <p:sp>
        <p:nvSpPr>
          <p:cNvPr id="8" name="Прямоугольник: скругленные углы 19">
            <a:extLst>
              <a:ext uri="{FF2B5EF4-FFF2-40B4-BE49-F238E27FC236}">
                <a16:creationId xmlns="" xmlns:a16="http://schemas.microsoft.com/office/drawing/2014/main" id="{C4169BAA-4B12-B14F-A2F9-009A19F16532}"/>
              </a:ext>
            </a:extLst>
          </p:cNvPr>
          <p:cNvSpPr/>
          <p:nvPr/>
        </p:nvSpPr>
        <p:spPr>
          <a:xfrm>
            <a:off x="599090" y="2454952"/>
            <a:ext cx="4845269" cy="189904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Шаги </a:t>
            </a:r>
            <a:r>
              <a:rPr lang="ru-RU" dirty="0" smtClean="0"/>
              <a:t>по реализации:</a:t>
            </a:r>
          </a:p>
          <a:p>
            <a:r>
              <a:rPr lang="ru-RU" dirty="0" smtClean="0"/>
              <a:t>Команда проекта начала работу</a:t>
            </a:r>
            <a:endParaRPr lang="ru-RU" dirty="0" smtClean="0"/>
          </a:p>
          <a:p>
            <a:r>
              <a:rPr lang="ru-RU" dirty="0" smtClean="0"/>
              <a:t>Разработана программа проекта</a:t>
            </a:r>
          </a:p>
          <a:p>
            <a:r>
              <a:rPr lang="ru-RU" dirty="0" smtClean="0"/>
              <a:t>Проведены мероприятия: занятия, тренинги, Дни здоровья</a:t>
            </a:r>
          </a:p>
          <a:p>
            <a:r>
              <a:rPr lang="ru-RU" dirty="0" smtClean="0"/>
              <a:t>Сотрудники участвуют в соревнованиях</a:t>
            </a:r>
            <a:endParaRPr lang="ru-RU" dirty="0"/>
          </a:p>
        </p:txBody>
      </p:sp>
      <p:sp>
        <p:nvSpPr>
          <p:cNvPr id="9" name="Прямоугольник: скругленные углы 20">
            <a:extLst>
              <a:ext uri="{FF2B5EF4-FFF2-40B4-BE49-F238E27FC236}">
                <a16:creationId xmlns="" xmlns:a16="http://schemas.microsoft.com/office/drawing/2014/main" id="{444AD552-A7DD-B541-B481-B576E7BAE03B}"/>
              </a:ext>
            </a:extLst>
          </p:cNvPr>
          <p:cNvSpPr/>
          <p:nvPr/>
        </p:nvSpPr>
        <p:spPr>
          <a:xfrm>
            <a:off x="5559973" y="2475552"/>
            <a:ext cx="6032938" cy="888803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 smtClean="0"/>
              <a:t>СМИ: </a:t>
            </a:r>
            <a:r>
              <a:rPr lang="ru-RU" sz="1400" dirty="0" smtClean="0"/>
              <a:t>https</a:t>
            </a:r>
            <a:r>
              <a:rPr lang="ru-RU" sz="1400" dirty="0"/>
              <a:t>://vk.com/wall-153086645_1841</a:t>
            </a:r>
          </a:p>
          <a:p>
            <a:r>
              <a:rPr lang="ru-RU" sz="1400" dirty="0" err="1" smtClean="0"/>
              <a:t>Амбассадоры</a:t>
            </a:r>
            <a:r>
              <a:rPr lang="ru-RU" sz="1400" dirty="0" smtClean="0"/>
              <a:t> </a:t>
            </a:r>
            <a:r>
              <a:rPr lang="ru-RU" sz="1400" dirty="0"/>
              <a:t>здоровья </a:t>
            </a:r>
            <a:r>
              <a:rPr lang="ru-RU" sz="1400" dirty="0">
                <a:hlinkClick r:id="rId3"/>
              </a:rPr>
              <a:t>https://</a:t>
            </a:r>
            <a:r>
              <a:rPr lang="ru-RU" sz="1400" dirty="0" smtClean="0">
                <a:hlinkClick r:id="rId3"/>
              </a:rPr>
              <a:t>vk.com/wall-214528222_7315</a:t>
            </a:r>
            <a:endParaRPr lang="ru-RU" sz="1400" dirty="0" smtClean="0"/>
          </a:p>
          <a:p>
            <a:r>
              <a:rPr lang="ru-RU" sz="1400" dirty="0" smtClean="0">
                <a:hlinkClick r:id="rId4"/>
              </a:rPr>
              <a:t>https</a:t>
            </a:r>
            <a:r>
              <a:rPr lang="ru-RU" sz="1400" dirty="0">
                <a:hlinkClick r:id="rId4"/>
              </a:rPr>
              <a:t>://</a:t>
            </a:r>
            <a:r>
              <a:rPr lang="ru-RU" sz="1400" dirty="0" smtClean="0">
                <a:hlinkClick r:id="rId4"/>
              </a:rPr>
              <a:t>vk.com/wall-214528222_7349</a:t>
            </a:r>
            <a:endParaRPr lang="ru-RU" sz="1400" dirty="0" smtClean="0"/>
          </a:p>
          <a:p>
            <a:endParaRPr lang="ru-RU" sz="1400" dirty="0"/>
          </a:p>
        </p:txBody>
      </p:sp>
      <p:sp>
        <p:nvSpPr>
          <p:cNvPr id="10" name="Прямоугольник: скругленные углы 21">
            <a:extLst>
              <a:ext uri="{FF2B5EF4-FFF2-40B4-BE49-F238E27FC236}">
                <a16:creationId xmlns="" xmlns:a16="http://schemas.microsoft.com/office/drawing/2014/main" id="{C18EE8D4-00F3-1F40-B507-684B74EA7715}"/>
              </a:ext>
            </a:extLst>
          </p:cNvPr>
          <p:cNvSpPr/>
          <p:nvPr/>
        </p:nvSpPr>
        <p:spPr>
          <a:xfrm>
            <a:off x="599090" y="4503591"/>
            <a:ext cx="10993820" cy="179164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 smtClean="0"/>
              <a:t>100% сотрудников удовлетворены участием в проекте</a:t>
            </a:r>
          </a:p>
          <a:p>
            <a:r>
              <a:rPr lang="ru-RU" dirty="0" smtClean="0"/>
              <a:t>100 % педагогов  приняли участие в мероприятиях проекта</a:t>
            </a:r>
          </a:p>
          <a:p>
            <a:r>
              <a:rPr lang="ru-RU" dirty="0" smtClean="0"/>
              <a:t>Педагоги отмечают, что улучшилось настроение и эмоциональное состояние-100%</a:t>
            </a:r>
            <a:endParaRPr lang="ru-RU" dirty="0"/>
          </a:p>
        </p:txBody>
      </p:sp>
      <p:sp>
        <p:nvSpPr>
          <p:cNvPr id="11" name="Прямоугольник: скругленные углы 22">
            <a:extLst>
              <a:ext uri="{FF2B5EF4-FFF2-40B4-BE49-F238E27FC236}">
                <a16:creationId xmlns="" xmlns:a16="http://schemas.microsoft.com/office/drawing/2014/main" id="{6925F8D5-4A90-3449-9C15-AFA3927AC4E0}"/>
              </a:ext>
            </a:extLst>
          </p:cNvPr>
          <p:cNvSpPr/>
          <p:nvPr/>
        </p:nvSpPr>
        <p:spPr>
          <a:xfrm>
            <a:off x="5559973" y="3465189"/>
            <a:ext cx="6032938" cy="888803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vk.com/wall-82350976_8325</a:t>
            </a:r>
            <a:endParaRPr lang="ru-RU" dirty="0" smtClean="0"/>
          </a:p>
          <a:p>
            <a:r>
              <a:rPr lang="en-US" dirty="0"/>
              <a:t>https://vk.com/wall-82350976_7806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784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1174</Words>
  <Application>Microsoft Office PowerPoint</Application>
  <PresentationFormat>Произвольный</PresentationFormat>
  <Paragraphs>137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201</cp:lastModifiedBy>
  <cp:revision>23</cp:revision>
  <dcterms:created xsi:type="dcterms:W3CDTF">2025-03-26T12:04:55Z</dcterms:created>
  <dcterms:modified xsi:type="dcterms:W3CDTF">2025-04-11T11:52:14Z</dcterms:modified>
</cp:coreProperties>
</file>