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84" r:id="rId4"/>
    <p:sldId id="259" r:id="rId5"/>
    <p:sldId id="260" r:id="rId6"/>
    <p:sldId id="285" r:id="rId7"/>
    <p:sldId id="281" r:id="rId8"/>
    <p:sldId id="276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-4014" y="-18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2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9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549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87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8079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98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06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7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65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7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31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3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5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56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11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FD4FBC-700B-4733-8E49-C5393BC6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609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vk.com/slantsy_mecht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34886" y="1371600"/>
            <a:ext cx="7832035" cy="20036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гармонии с природой»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экотерапия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детей-инвалидов 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987801" y="279589"/>
            <a:ext cx="78667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Ленинградское областное государственное бюджетное учреждение</a:t>
            </a: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Сланцевский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социально-реабилитационный центр </a:t>
            </a:r>
          </a:p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несовершеннолетних «Мечта»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781427" y="6165850"/>
            <a:ext cx="2137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г.Сланцы, 2024 год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1" name="Picture 1" descr="C:\Users\Методист\Desktop\ФОТО САЙТ КОНТАКТ\2024\экология\инвалиды\1mIrw6WNy0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640" y="2954654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78688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 Николаевна\Downloads\1740035323630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268" y="3379266"/>
            <a:ext cx="2230423" cy="2230423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733" y="3513526"/>
            <a:ext cx="2317631" cy="22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62667" y="781672"/>
            <a:ext cx="63330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ЛОГБУ «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Сланцевский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СРЦН «Мечта», </a:t>
            </a:r>
            <a:endParaRPr lang="ru-RU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188560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, Ленинградская область, </a:t>
            </a:r>
            <a:endParaRPr lang="ru-RU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. Сланцы ул. Декабристов, дом 5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Тел.: 8 (813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74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2-20-50</a:t>
            </a:r>
            <a:endParaRPr lang="ru-RU" b="1" dirty="0" smtClean="0">
              <a:solidFill>
                <a:srgbClr val="002060"/>
              </a:solidFill>
              <a:effectLst>
                <a:outerShdw blurRad="38100" dist="1905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e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mail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:</a:t>
            </a:r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> </a:t>
            </a:r>
            <a:r>
              <a:rPr lang="en-US" u="sng" dirty="0" err="1" smtClean="0">
                <a:solidFill>
                  <a:srgbClr val="0033CC"/>
                </a:solidFill>
                <a:latin typeface="Arial Black" pitchFamily="34" charset="0"/>
              </a:rPr>
              <a:t>detimechta</a:t>
            </a:r>
            <a:r>
              <a:rPr lang="ru-RU" u="sng" dirty="0" smtClean="0">
                <a:solidFill>
                  <a:srgbClr val="0033CC"/>
                </a:solidFill>
                <a:latin typeface="Arial Black" pitchFamily="34" charset="0"/>
              </a:rPr>
              <a:t>@</a:t>
            </a:r>
            <a:r>
              <a:rPr lang="en-US" u="sng" dirty="0" smtClean="0">
                <a:solidFill>
                  <a:srgbClr val="0033CC"/>
                </a:solidFill>
                <a:latin typeface="Arial Black" pitchFamily="34" charset="0"/>
              </a:rPr>
              <a:t>mail</a:t>
            </a:r>
            <a:r>
              <a:rPr lang="ru-RU" u="sng" dirty="0" smtClean="0">
                <a:solidFill>
                  <a:srgbClr val="0033CC"/>
                </a:solidFill>
                <a:latin typeface="Arial Black" pitchFamily="34" charset="0"/>
              </a:rPr>
              <a:t>.</a:t>
            </a:r>
            <a:r>
              <a:rPr lang="ru-RU" u="sng" dirty="0" err="1" smtClean="0">
                <a:solidFill>
                  <a:srgbClr val="0033CC"/>
                </a:solidFill>
                <a:latin typeface="Arial Black" pitchFamily="34" charset="0"/>
              </a:rPr>
              <a:t>ru</a:t>
            </a:r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>  </a:t>
            </a:r>
            <a:endParaRPr lang="en-US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Сайт: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u="sng" dirty="0" smtClean="0">
                <a:solidFill>
                  <a:srgbClr val="0033CC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https://csomechta.47social.ru</a:t>
            </a:r>
            <a:endParaRPr lang="ru-RU" b="1" u="sng" dirty="0" smtClean="0">
              <a:solidFill>
                <a:srgbClr val="0033CC"/>
              </a:solidFill>
              <a:effectLst>
                <a:outerShdw blurRad="38100" dist="1905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b="1" u="sng" dirty="0" smtClean="0">
                <a:solidFill>
                  <a:srgbClr val="0033CC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hlinkClick r:id="rId4"/>
              </a:rPr>
              <a:t>   </a:t>
            </a:r>
            <a:r>
              <a:rPr lang="ru-RU" b="1" u="sng" dirty="0" smtClean="0">
                <a:solidFill>
                  <a:srgbClr val="0033CC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hlinkClick r:id="rId4"/>
              </a:rPr>
              <a:t>https://vk.com/slantsy_mechta</a:t>
            </a:r>
            <a:r>
              <a:rPr lang="en-US" b="1" u="sng" dirty="0" smtClean="0">
                <a:solidFill>
                  <a:srgbClr val="0033CC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hlinkClick r:id="rId4"/>
              </a:rPr>
              <a:t>___ </a:t>
            </a:r>
            <a:endParaRPr lang="ru-RU" b="1" u="sng" dirty="0" smtClean="0">
              <a:solidFill>
                <a:srgbClr val="0033CC"/>
              </a:solidFill>
              <a:effectLst>
                <a:outerShdw blurRad="38100" dist="1905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  <a:hlinkClick r:id="rId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171" y="1106944"/>
            <a:ext cx="1611561" cy="1611561"/>
          </a:xfrm>
          <a:prstGeom prst="rect">
            <a:avLst/>
          </a:prstGeom>
          <a:effectLst>
            <a:outerShdw blurRad="127000" dist="88900" dir="5400000" sx="102000" sy="102000" algn="t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389" y="554636"/>
            <a:ext cx="792862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14400" y="1299303"/>
            <a:ext cx="8004748" cy="504753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u="sng" dirty="0" smtClean="0"/>
              <a:t>Цель проекта:</a:t>
            </a:r>
            <a:r>
              <a:rPr lang="ru-RU" dirty="0" smtClean="0"/>
              <a:t> Создать дополнительные возможности для улучшения физического и психического состояния ребенка-инвалида,  раскрытие его личности через взаимодействие с  природой.</a:t>
            </a:r>
          </a:p>
          <a:p>
            <a:r>
              <a:rPr lang="ru-RU" u="sng" dirty="0" smtClean="0"/>
              <a:t>Задачи:  </a:t>
            </a:r>
            <a:endParaRPr lang="ru-RU" dirty="0" smtClean="0"/>
          </a:p>
          <a:p>
            <a:r>
              <a:rPr lang="ru-RU" dirty="0" smtClean="0"/>
              <a:t>1. Расширять  представления детей об окружающем мире живой и неживой природы.</a:t>
            </a:r>
          </a:p>
          <a:p>
            <a:r>
              <a:rPr lang="ru-RU" dirty="0" smtClean="0"/>
              <a:t>2.  Формирование начал экологической культуры.</a:t>
            </a:r>
          </a:p>
          <a:p>
            <a:r>
              <a:rPr lang="ru-RU" dirty="0" smtClean="0"/>
              <a:t>3. Обогащать чувственный опыт детей: учить наблюдать, рассматривать, узнавать объекты живой и неживой природы.</a:t>
            </a:r>
          </a:p>
          <a:p>
            <a:r>
              <a:rPr lang="ru-RU" dirty="0" smtClean="0"/>
              <a:t>4. Развивать эмоционально-доброжелательное отношение в процессе общения с объектами живой природы.</a:t>
            </a:r>
          </a:p>
          <a:p>
            <a:r>
              <a:rPr lang="ru-RU" dirty="0" smtClean="0"/>
              <a:t>5. Стабилизировать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состояние.</a:t>
            </a:r>
          </a:p>
          <a:p>
            <a:r>
              <a:rPr lang="ru-RU" dirty="0" smtClean="0"/>
              <a:t>6. Развивать творческий потенциал.</a:t>
            </a:r>
          </a:p>
          <a:p>
            <a:r>
              <a:rPr lang="ru-RU" dirty="0" smtClean="0"/>
              <a:t>7. Формировать навыки социального поведения: уметь отвечать на вопросы взрослого, проявлять инициативу при общении, самостоятельность при выполнении практических заданий.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282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6365" y="342107"/>
            <a:ext cx="5307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9772" y="1155393"/>
            <a:ext cx="7131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Дети-инвалиды от 10 до 17 лет, имеющие интеллектуальные нарушения, аутизм, синдром Дауна, нарушения опорно-двигательного аппарата, слуха, речи. </a:t>
            </a:r>
          </a:p>
        </p:txBody>
      </p:sp>
      <p:pic>
        <p:nvPicPr>
          <p:cNvPr id="1026" name="Picture 2" descr="C:\Users\Методист\Desktop\ФОТО САЙТ КОНТАКТ\2024\экология\S5V4iwS-A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2806065"/>
            <a:ext cx="4945380" cy="370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8" y="1"/>
            <a:ext cx="8217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</a:t>
            </a: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3912" y="675861"/>
            <a:ext cx="81500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              </a:t>
            </a:r>
            <a:r>
              <a:rPr lang="ru-RU" u="sng" dirty="0" smtClean="0"/>
              <a:t>Срок  реализации  </a:t>
            </a:r>
            <a:r>
              <a:rPr lang="ru-RU" dirty="0" smtClean="0"/>
              <a:t> январь 2024 г.- январь2025 г.</a:t>
            </a:r>
          </a:p>
          <a:p>
            <a:r>
              <a:rPr lang="ru-RU" dirty="0" smtClean="0"/>
              <a:t>           В дальнейшем проект может стать долгосрочным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u="sng" dirty="0" smtClean="0"/>
              <a:t>Этапы реализации:</a:t>
            </a:r>
          </a:p>
          <a:p>
            <a:r>
              <a:rPr lang="ru-RU" dirty="0" smtClean="0"/>
              <a:t>1этап  ( январь 2024)– подготовительный ( разработка плана мероприятий, создание рабочей группы по реализации проекта,  получение согласия от родителей на участие детей в проекте, размещение информации о проекте в СМИ) </a:t>
            </a:r>
          </a:p>
          <a:p>
            <a:r>
              <a:rPr lang="ru-RU" dirty="0" smtClean="0"/>
              <a:t> 2 этап ( февраль- декабрь 2024 г.) – реализация проекта ( проведение регулярных еженедельных  групповых мероприятий, индивидуальное психолого-педагогическое сопровождение  участников проекта)</a:t>
            </a:r>
          </a:p>
          <a:p>
            <a:r>
              <a:rPr lang="ru-RU" dirty="0" smtClean="0"/>
              <a:t>3 этап  ( январь 2025г.)– анализ результативности проведенных мероприятий; определение перспектив и направлений дальнейшей деятельности. </a:t>
            </a:r>
          </a:p>
          <a:p>
            <a:endParaRPr lang="ru-RU" u="sng" dirty="0" smtClean="0"/>
          </a:p>
          <a:p>
            <a:r>
              <a:rPr lang="ru-RU" u="sng" dirty="0" smtClean="0"/>
              <a:t>Периодичность проведения мероприятий: </a:t>
            </a:r>
            <a:r>
              <a:rPr lang="ru-RU" dirty="0" smtClean="0"/>
              <a:t>1 раз в неделю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u="sng" dirty="0" smtClean="0"/>
              <a:t>Формы проведения занятий:</a:t>
            </a:r>
            <a:r>
              <a:rPr lang="ru-RU" dirty="0" smtClean="0"/>
              <a:t>  групповая (от 3 до 6 человек)</a:t>
            </a:r>
          </a:p>
          <a:p>
            <a:endParaRPr lang="ru-RU" dirty="0" smtClean="0"/>
          </a:p>
          <a:p>
            <a:r>
              <a:rPr lang="ru-RU" u="sng" dirty="0" smtClean="0"/>
              <a:t>Специалисты, участвующие в реализации проекта:</a:t>
            </a:r>
          </a:p>
          <a:p>
            <a:r>
              <a:rPr lang="ru-RU" dirty="0" smtClean="0"/>
              <a:t>Воспитатели, учитель-дефектолог, педагог-психолог</a:t>
            </a:r>
          </a:p>
          <a:p>
            <a:r>
              <a:rPr lang="ru-RU" dirty="0" smtClean="0"/>
              <a:t> </a:t>
            </a:r>
          </a:p>
          <a:p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914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2453" y="357809"/>
            <a:ext cx="5833366" cy="523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 результаты</a:t>
            </a:r>
            <a:endParaRPr lang="ru-RU" sz="2800" b="1" dirty="0" smtClean="0"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330" y="825911"/>
            <a:ext cx="77117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Улучшение </a:t>
            </a:r>
            <a:r>
              <a:rPr lang="ru-RU" sz="2000" dirty="0" err="1" smtClean="0"/>
              <a:t>психо-эмоционального</a:t>
            </a:r>
            <a:r>
              <a:rPr lang="ru-RU" sz="2000" dirty="0" smtClean="0"/>
              <a:t> состояния участников целевой группы;</a:t>
            </a:r>
          </a:p>
          <a:p>
            <a:r>
              <a:rPr lang="ru-RU" sz="2000" dirty="0" smtClean="0"/>
              <a:t>- формирование коммуникативных навыков; </a:t>
            </a:r>
          </a:p>
          <a:p>
            <a:r>
              <a:rPr lang="ru-RU" sz="2000" dirty="0" smtClean="0"/>
              <a:t>- повышение интереса к окружающему миру; </a:t>
            </a:r>
          </a:p>
          <a:p>
            <a:r>
              <a:rPr lang="ru-RU" sz="2000" dirty="0" smtClean="0"/>
              <a:t>- повышение творческой активности, </a:t>
            </a:r>
          </a:p>
          <a:p>
            <a:pPr>
              <a:buFontTx/>
              <a:buChar char="-"/>
            </a:pPr>
            <a:r>
              <a:rPr lang="ru-RU" sz="2000" dirty="0" smtClean="0"/>
              <a:t>улучшение самооценки и уверенности.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u="sng" dirty="0" smtClean="0"/>
              <a:t>Формы учета личностных результатов:</a:t>
            </a:r>
          </a:p>
          <a:p>
            <a:r>
              <a:rPr lang="ru-RU" sz="2000" dirty="0" smtClean="0"/>
              <a:t>- Дневник наблюдения за ребенком</a:t>
            </a:r>
          </a:p>
          <a:p>
            <a:endParaRPr lang="ru-RU" sz="2000" u="sng" dirty="0" smtClean="0"/>
          </a:p>
          <a:p>
            <a:r>
              <a:rPr lang="ru-RU" sz="2000" u="sng" dirty="0" smtClean="0"/>
              <a:t>Формы представления результатов проекта: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 -устный отчет (выступление на педсовете и др.)</a:t>
            </a:r>
          </a:p>
          <a:p>
            <a:r>
              <a:rPr lang="ru-RU" sz="2000" dirty="0" smtClean="0"/>
              <a:t> - письменный отчет</a:t>
            </a:r>
          </a:p>
          <a:p>
            <a:r>
              <a:rPr lang="ru-RU" sz="2000" dirty="0" smtClean="0"/>
              <a:t> - публикации в СМИ</a:t>
            </a:r>
          </a:p>
          <a:p>
            <a:r>
              <a:rPr lang="ru-RU" sz="2000" dirty="0" smtClean="0"/>
              <a:t> - фоторепортаж, видеофильм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Picture 2" descr="C:\Users\Методист\Desktop\ФОТО САЙТ КОНТАКТ\2024\Инвалиды\PdlczoRrzgc.jpg"/>
          <p:cNvPicPr>
            <a:picLocks noChangeAspect="1" noChangeArrowheads="1"/>
          </p:cNvPicPr>
          <p:nvPr/>
        </p:nvPicPr>
        <p:blipFill>
          <a:blip r:embed="rId2" cstate="print"/>
          <a:srcRect t="28431"/>
          <a:stretch>
            <a:fillRect/>
          </a:stretch>
        </p:blipFill>
        <p:spPr bwMode="auto">
          <a:xfrm>
            <a:off x="6818243" y="2090598"/>
            <a:ext cx="1987825" cy="1896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 descr="C:\Users\Методист\Downloads\174133922946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695" t="6497"/>
          <a:stretch>
            <a:fillRect/>
          </a:stretch>
        </p:blipFill>
        <p:spPr bwMode="auto">
          <a:xfrm rot="10800000">
            <a:off x="6142381" y="4656482"/>
            <a:ext cx="2305881" cy="1644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3560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38" y="168812"/>
            <a:ext cx="595743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621" y="1120140"/>
            <a:ext cx="54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Знакомство с миром растений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err="1" smtClean="0"/>
              <a:t>гарденотерапия</a:t>
            </a:r>
            <a:r>
              <a:rPr lang="ru-RU" sz="2400" dirty="0" smtClean="0"/>
              <a:t>, наблюдение за растениями во время прогулки, уход за домашними растениями, труд на природе. </a:t>
            </a:r>
          </a:p>
          <a:p>
            <a:pPr algn="just"/>
            <a:endParaRPr lang="ru-RU" altLang="ru-RU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C:\Users\Методист\Desktop\ФОТО САЙТ КОНТАКТ\2024\Инвалиды\HaK8IqCHD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1" y="3093636"/>
            <a:ext cx="2595604" cy="3460805"/>
          </a:xfrm>
          <a:prstGeom prst="rect">
            <a:avLst/>
          </a:prstGeom>
          <a:noFill/>
        </p:spPr>
      </p:pic>
      <p:pic>
        <p:nvPicPr>
          <p:cNvPr id="34822" name="Picture 6" descr="C:\Users\Методист\Desktop\ФОТО САЙТ КОНТАКТ\2024\лето\mAuKAZb4j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3515677"/>
            <a:ext cx="5059680" cy="2326267"/>
          </a:xfrm>
          <a:prstGeom prst="rect">
            <a:avLst/>
          </a:prstGeom>
          <a:noFill/>
        </p:spPr>
      </p:pic>
      <p:pic>
        <p:nvPicPr>
          <p:cNvPr id="34823" name="Picture 7" descr="C:\Users\Методист\Desktop\ФОТО САЙТ КОНТАКТ\2024\лето\csVs18mqXwU.jpg"/>
          <p:cNvPicPr>
            <a:picLocks noChangeAspect="1" noChangeArrowheads="1"/>
          </p:cNvPicPr>
          <p:nvPr/>
        </p:nvPicPr>
        <p:blipFill>
          <a:blip r:embed="rId4" cstate="print"/>
          <a:srcRect l="37500" b="408"/>
          <a:stretch>
            <a:fillRect/>
          </a:stretch>
        </p:blipFill>
        <p:spPr bwMode="auto">
          <a:xfrm>
            <a:off x="5921370" y="822960"/>
            <a:ext cx="2933069" cy="214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679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етодист\Downloads\Pm_Zh-JIkM4.jpg"/>
          <p:cNvPicPr>
            <a:picLocks noChangeAspect="1" noChangeArrowheads="1"/>
          </p:cNvPicPr>
          <p:nvPr/>
        </p:nvPicPr>
        <p:blipFill>
          <a:blip r:embed="rId2" cstate="print"/>
          <a:srcRect l="14959" r="15882"/>
          <a:stretch>
            <a:fillRect/>
          </a:stretch>
        </p:blipFill>
        <p:spPr bwMode="auto">
          <a:xfrm>
            <a:off x="749168" y="3511089"/>
            <a:ext cx="3602182" cy="23947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9138" y="168812"/>
            <a:ext cx="595743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проекта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0192" y="738414"/>
            <a:ext cx="71765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ворческо-прикладные занятия: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, использование нетрадиционных техники рисования ( печатание листьями и др.), декорирование букетов, создание поделок из природного материала.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C:\Users\Методист\Desktop\ФОТО САЙТ КОНТАКТ\2024\экология\инвалиды\EM7_dgRk1jQ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60" y="3200400"/>
            <a:ext cx="4053840" cy="304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ФОТО ВИДЕО\2021 год\инвалиды\лошадки\20191119_142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140" y="510540"/>
            <a:ext cx="2034540" cy="27127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4878" y="534572"/>
            <a:ext cx="595743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проекта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2920" y="1325880"/>
            <a:ext cx="79781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Знакомство с миром животных: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анималотерапия</a:t>
            </a: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экскурсии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зоолавку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посещение фермерского хозяйства,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безопасное  общение с животными в естественной среде.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223" name="Picture 7" descr="C:\Users\Методист\Desktop\ФОТО САЙТ КОНТАКТ\2022\мероприятия о доброте\Pt_e0Gk224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351" y="3461924"/>
            <a:ext cx="3728001" cy="2796001"/>
          </a:xfrm>
          <a:prstGeom prst="rect">
            <a:avLst/>
          </a:prstGeom>
          <a:noFill/>
        </p:spPr>
      </p:pic>
      <p:pic>
        <p:nvPicPr>
          <p:cNvPr id="9224" name="Picture 8" descr="C:\Users\Методист\Desktop\ФОТО САЙТ КОНТАКТ\2023 год\не смотри на мир\9971tfIMqU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897" y="3436373"/>
            <a:ext cx="3795253" cy="2846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6190" y="0"/>
            <a:ext cx="6332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4380" y="779453"/>
            <a:ext cx="80061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Включение 20 детей-инвалидов в разнообразные виды экологической и творческой деятельности. </a:t>
            </a:r>
          </a:p>
          <a:p>
            <a:endParaRPr lang="ru-RU" dirty="0" smtClean="0"/>
          </a:p>
          <a:p>
            <a:r>
              <a:rPr lang="ru-RU" dirty="0" smtClean="0"/>
              <a:t> у 100% участников отмечается улучшение эмоционального состояния; </a:t>
            </a:r>
          </a:p>
          <a:p>
            <a:r>
              <a:rPr lang="ru-RU" dirty="0" smtClean="0"/>
              <a:t>у 95% участников - повышение интереса к окружающему миру; </a:t>
            </a:r>
          </a:p>
          <a:p>
            <a:r>
              <a:rPr lang="ru-RU" dirty="0" smtClean="0"/>
              <a:t>у 80 % участников- повышение самооценки и уверенности в себе;</a:t>
            </a:r>
          </a:p>
          <a:p>
            <a:r>
              <a:rPr lang="ru-RU" dirty="0" smtClean="0"/>
              <a:t>у 75% участников- повышение работоспособности на занятиях;</a:t>
            </a:r>
          </a:p>
          <a:p>
            <a:r>
              <a:rPr lang="ru-RU" dirty="0" smtClean="0"/>
              <a:t>у 65% участников- повышение самостоятельности при выполнении практических заданий.</a:t>
            </a:r>
            <a:endParaRPr lang="ru-RU" dirty="0"/>
          </a:p>
        </p:txBody>
      </p:sp>
      <p:pic>
        <p:nvPicPr>
          <p:cNvPr id="35845" name="Picture 5" descr="C:\Users\Методист\Desktop\ФОТО САЙТ КОНТАКТ\2024\проект Живи ярче и смелей\zRFKlXris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316" y="3673731"/>
            <a:ext cx="6164825" cy="283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550</TotalTime>
  <Words>353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Проект «В гармонии с природой» экотерапия для детей-инвалидов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Методист</cp:lastModifiedBy>
  <cp:revision>62</cp:revision>
  <dcterms:created xsi:type="dcterms:W3CDTF">2023-08-02T09:43:03Z</dcterms:created>
  <dcterms:modified xsi:type="dcterms:W3CDTF">2025-03-10T05:49:25Z</dcterms:modified>
</cp:coreProperties>
</file>