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8" r:id="rId4"/>
    <p:sldId id="266" r:id="rId5"/>
    <p:sldId id="263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Деятельность РОО «Трезвое Забайкалье»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Докладчик: заместитель председателя РОО Трезвое Забайкалье Сапунова В.Н.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520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данным </a:t>
            </a:r>
            <a:r>
              <a:rPr lang="ru-RU" dirty="0" err="1" smtClean="0"/>
              <a:t>Забайкалкрайстата</a:t>
            </a:r>
            <a:r>
              <a:rPr lang="ru-RU" dirty="0" smtClean="0"/>
              <a:t> от 25.03.2021 г. №АЯ-23-14/524-Др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1269241" y="1805747"/>
          <a:ext cx="8004761" cy="4895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1800">
                  <a:extLst>
                    <a:ext uri="{9D8B030D-6E8A-4147-A177-3AD203B41FA5}">
                      <a16:colId xmlns:a16="http://schemas.microsoft.com/office/drawing/2014/main" val="3063602452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4073641768"/>
                    </a:ext>
                  </a:extLst>
                </a:gridCol>
                <a:gridCol w="1323621">
                  <a:extLst>
                    <a:ext uri="{9D8B030D-6E8A-4147-A177-3AD203B41FA5}">
                      <a16:colId xmlns:a16="http://schemas.microsoft.com/office/drawing/2014/main" val="354641519"/>
                    </a:ext>
                  </a:extLst>
                </a:gridCol>
                <a:gridCol w="1638770">
                  <a:extLst>
                    <a:ext uri="{9D8B030D-6E8A-4147-A177-3AD203B41FA5}">
                      <a16:colId xmlns:a16="http://schemas.microsoft.com/office/drawing/2014/main" val="249028940"/>
                    </a:ext>
                  </a:extLst>
                </a:gridCol>
                <a:gridCol w="1638770">
                  <a:extLst>
                    <a:ext uri="{9D8B030D-6E8A-4147-A177-3AD203B41FA5}">
                      <a16:colId xmlns:a16="http://schemas.microsoft.com/office/drawing/2014/main" val="1978715150"/>
                    </a:ext>
                  </a:extLst>
                </a:gridCol>
              </a:tblGrid>
              <a:tr h="9855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Годы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Численность  населения в Забайкальском крае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Число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Число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коэфф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extLst>
                  <a:ext uri="{0D108BD9-81ED-4DB2-BD59-A6C34878D82A}">
                    <a16:rowId xmlns:a16="http://schemas.microsoft.com/office/drawing/2014/main" val="714074199"/>
                  </a:ext>
                </a:extLst>
              </a:tr>
              <a:tr h="7904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тыс. человек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родившихся, человек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умерших чел.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отношение родившихся человек к умершим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extLst>
                  <a:ext uri="{0D108BD9-81ED-4DB2-BD59-A6C34878D82A}">
                    <a16:rowId xmlns:a16="http://schemas.microsoft.com/office/drawing/2014/main" val="201038270"/>
                  </a:ext>
                </a:extLst>
              </a:tr>
              <a:tr h="2235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1960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1039.5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30276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6832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4,43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/>
                </a:tc>
                <a:extLst>
                  <a:ext uri="{0D108BD9-81ED-4DB2-BD59-A6C34878D82A}">
                    <a16:rowId xmlns:a16="http://schemas.microsoft.com/office/drawing/2014/main" val="908718609"/>
                  </a:ext>
                </a:extLst>
              </a:tr>
              <a:tr h="2235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1965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1094.9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20614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6784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3,04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/>
                </a:tc>
                <a:extLst>
                  <a:ext uri="{0D108BD9-81ED-4DB2-BD59-A6C34878D82A}">
                    <a16:rowId xmlns:a16="http://schemas.microsoft.com/office/drawing/2014/main" val="77323669"/>
                  </a:ext>
                </a:extLst>
              </a:tr>
              <a:tr h="2235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1970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1144.9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20656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8448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2,45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/>
                </a:tc>
                <a:extLst>
                  <a:ext uri="{0D108BD9-81ED-4DB2-BD59-A6C34878D82A}">
                    <a16:rowId xmlns:a16="http://schemas.microsoft.com/office/drawing/2014/main" val="691613948"/>
                  </a:ext>
                </a:extLst>
              </a:tr>
              <a:tr h="2235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1975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1206.6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25628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10185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2,52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/>
                </a:tc>
                <a:extLst>
                  <a:ext uri="{0D108BD9-81ED-4DB2-BD59-A6C34878D82A}">
                    <a16:rowId xmlns:a16="http://schemas.microsoft.com/office/drawing/2014/main" val="3501904388"/>
                  </a:ext>
                </a:extLst>
              </a:tr>
              <a:tr h="213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1980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1240.9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26541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11854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2,24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/>
                </a:tc>
                <a:extLst>
                  <a:ext uri="{0D108BD9-81ED-4DB2-BD59-A6C34878D82A}">
                    <a16:rowId xmlns:a16="http://schemas.microsoft.com/office/drawing/2014/main" val="2327782413"/>
                  </a:ext>
                </a:extLst>
              </a:tr>
              <a:tr h="2235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1985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1317.0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27213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12136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2,24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/>
                </a:tc>
                <a:extLst>
                  <a:ext uri="{0D108BD9-81ED-4DB2-BD59-A6C34878D82A}">
                    <a16:rowId xmlns:a16="http://schemas.microsoft.com/office/drawing/2014/main" val="1261437399"/>
                  </a:ext>
                </a:extLst>
              </a:tr>
              <a:tr h="2235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1990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1320.6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23233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12072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1,92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/>
                </a:tc>
                <a:extLst>
                  <a:ext uri="{0D108BD9-81ED-4DB2-BD59-A6C34878D82A}">
                    <a16:rowId xmlns:a16="http://schemas.microsoft.com/office/drawing/2014/main" val="4199346745"/>
                  </a:ext>
                </a:extLst>
              </a:tr>
              <a:tr h="2235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1995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1256.4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15858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16638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0,95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/>
                </a:tc>
                <a:extLst>
                  <a:ext uri="{0D108BD9-81ED-4DB2-BD59-A6C34878D82A}">
                    <a16:rowId xmlns:a16="http://schemas.microsoft.com/office/drawing/2014/main" val="3232810241"/>
                  </a:ext>
                </a:extLst>
              </a:tr>
              <a:tr h="2235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1192.8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13937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17138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0,81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/>
                </a:tc>
                <a:extLst>
                  <a:ext uri="{0D108BD9-81ED-4DB2-BD59-A6C34878D82A}">
                    <a16:rowId xmlns:a16="http://schemas.microsoft.com/office/drawing/2014/main" val="3826854487"/>
                  </a:ext>
                </a:extLst>
              </a:tr>
              <a:tr h="2235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1132.8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15327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19521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0,79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/>
                </a:tc>
                <a:extLst>
                  <a:ext uri="{0D108BD9-81ED-4DB2-BD59-A6C34878D82A}">
                    <a16:rowId xmlns:a16="http://schemas.microsoft.com/office/drawing/2014/main" val="1332281328"/>
                  </a:ext>
                </a:extLst>
              </a:tr>
              <a:tr h="2235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1107.1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17577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15331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1,15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/>
                </a:tc>
                <a:extLst>
                  <a:ext uri="{0D108BD9-81ED-4DB2-BD59-A6C34878D82A}">
                    <a16:rowId xmlns:a16="http://schemas.microsoft.com/office/drawing/2014/main" val="3522538297"/>
                  </a:ext>
                </a:extLst>
              </a:tr>
              <a:tr h="2235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1087.5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16744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13977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1,20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/>
                </a:tc>
                <a:extLst>
                  <a:ext uri="{0D108BD9-81ED-4DB2-BD59-A6C34878D82A}">
                    <a16:rowId xmlns:a16="http://schemas.microsoft.com/office/drawing/2014/main" val="214350572"/>
                  </a:ext>
                </a:extLst>
              </a:tr>
              <a:tr h="2235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1059.7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12435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14435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0,86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/>
                </a:tc>
                <a:extLst>
                  <a:ext uri="{0D108BD9-81ED-4DB2-BD59-A6C34878D82A}">
                    <a16:rowId xmlns:a16="http://schemas.microsoft.com/office/drawing/2014/main" val="748116101"/>
                  </a:ext>
                </a:extLst>
              </a:tr>
              <a:tr h="2235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1053.5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11983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16492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56" marR="8056" marT="80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0,73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b"/>
                </a:tc>
                <a:extLst>
                  <a:ext uri="{0D108BD9-81ED-4DB2-BD59-A6C34878D82A}">
                    <a16:rowId xmlns:a16="http://schemas.microsoft.com/office/drawing/2014/main" val="307078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65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3564"/>
          </a:xfrm>
        </p:spPr>
        <p:txBody>
          <a:bodyPr/>
          <a:lstStyle/>
          <a:p>
            <a:r>
              <a:rPr lang="ru-RU" dirty="0" smtClean="0"/>
              <a:t>Цель и задачи организации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13165"/>
            <a:ext cx="8596668" cy="4628198"/>
          </a:xfrm>
        </p:spPr>
        <p:txBody>
          <a:bodyPr>
            <a:normAutofit/>
          </a:bodyPr>
          <a:lstStyle/>
          <a:p>
            <a:r>
              <a:rPr lang="ru-RU" dirty="0"/>
              <a:t>Согласно Уставу, целью </a:t>
            </a:r>
            <a:r>
              <a:rPr lang="ru-RU" dirty="0" smtClean="0"/>
              <a:t>организации </a:t>
            </a:r>
            <a:r>
              <a:rPr lang="ru-RU" dirty="0"/>
              <a:t>является восстановление трезвости в личной, семейной и общественной жизни жителей Забайкальского края, построение социально справедливого общества свободного от алкоголя, табака и других наркотиков.</a:t>
            </a:r>
          </a:p>
          <a:p>
            <a:r>
              <a:rPr lang="ru-RU" dirty="0"/>
              <a:t>Задачами организации являются: </a:t>
            </a:r>
          </a:p>
          <a:p>
            <a:r>
              <a:rPr lang="ru-RU" dirty="0"/>
              <a:t>- расширение социального слоя сознательных трезвенников,</a:t>
            </a:r>
          </a:p>
          <a:p>
            <a:r>
              <a:rPr lang="ru-RU" dirty="0"/>
              <a:t>- трезвенное воспитание подрастающего поколения и защита его от приобщения к ПАВ,</a:t>
            </a:r>
          </a:p>
          <a:p>
            <a:r>
              <a:rPr lang="ru-RU" dirty="0"/>
              <a:t>- информационная подготовка общества к восстановлению исконной трезвости в России, распространение действия антинаркотического законодательства на алкоголь и табак,</a:t>
            </a:r>
          </a:p>
          <a:p>
            <a:r>
              <a:rPr lang="ru-RU" dirty="0"/>
              <a:t>- восстановление физического и духовно-нравственного здоровья населения Забайкальского края на основе трезвого здорового образа жизни, исторических, культурных и религиозных традиций народов РФ.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46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Реализованные проекты при поддержке фонда Президентских грантов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/>
              <a:t>Содружество за трезвый здоровый образ жизни</a:t>
            </a:r>
            <a:r>
              <a:rPr lang="ru-RU" dirty="0" smtClean="0"/>
              <a:t>» 2018 год, </a:t>
            </a:r>
          </a:p>
          <a:p>
            <a:r>
              <a:rPr lang="ru-RU" dirty="0" smtClean="0"/>
              <a:t>«Информационно-методический центр </a:t>
            </a:r>
            <a:r>
              <a:rPr lang="ru-RU" dirty="0"/>
              <a:t>территория трезвости</a:t>
            </a:r>
            <a:r>
              <a:rPr lang="ru-RU" dirty="0" smtClean="0"/>
              <a:t>» 2019 год, </a:t>
            </a:r>
          </a:p>
          <a:p>
            <a:r>
              <a:rPr lang="ru-RU" dirty="0" smtClean="0"/>
              <a:t>«</a:t>
            </a:r>
            <a:r>
              <a:rPr lang="ru-RU" dirty="0"/>
              <a:t>Спорт рулит в трезвое село</a:t>
            </a:r>
            <a:r>
              <a:rPr lang="ru-RU" dirty="0" smtClean="0"/>
              <a:t>» - 2021 год;</a:t>
            </a:r>
            <a:endParaRPr lang="ru-RU" dirty="0"/>
          </a:p>
          <a:p>
            <a:r>
              <a:rPr lang="ru-RU" dirty="0" smtClean="0"/>
              <a:t>В проектах приняло участие более 6000 чел.</a:t>
            </a:r>
            <a:endParaRPr lang="ru-RU" dirty="0"/>
          </a:p>
          <a:p>
            <a:r>
              <a:rPr lang="ru-RU" dirty="0" smtClean="0"/>
              <a:t>Проводилась работа в более чем 50 городах и селах края.</a:t>
            </a:r>
          </a:p>
          <a:p>
            <a:r>
              <a:rPr lang="ru-RU" dirty="0" smtClean="0"/>
              <a:t>Проведено более 20 конкурсов среди детей и подростков местного, районного и Всероссийского уровня.</a:t>
            </a:r>
            <a:endParaRPr lang="ru-RU" dirty="0"/>
          </a:p>
          <a:p>
            <a:r>
              <a:rPr lang="ru-RU" dirty="0" smtClean="0"/>
              <a:t>Построены 4 </a:t>
            </a:r>
            <a:r>
              <a:rPr lang="ru-RU" dirty="0" err="1" smtClean="0"/>
              <a:t>воркаут</a:t>
            </a:r>
            <a:r>
              <a:rPr lang="ru-RU" dirty="0" smtClean="0"/>
              <a:t>-площадки.</a:t>
            </a:r>
          </a:p>
          <a:p>
            <a:r>
              <a:rPr lang="ru-RU" dirty="0" smtClean="0"/>
              <a:t>Подготовлены 27 команд добровольцев из числа школьников и студентов – более 270 чел.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24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Села, где прошли сходы жителей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48185" y="1504667"/>
            <a:ext cx="8229600" cy="3452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000" dirty="0"/>
              <a:t>Провели встречи и беседы с жителями сел – более 2000 чел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000" dirty="0"/>
              <a:t>Приняли участие</a:t>
            </a:r>
          </a:p>
          <a:p>
            <a:r>
              <a:rPr lang="ru-RU" sz="2000" dirty="0"/>
              <a:t>в 9 сельских сходах:</a:t>
            </a:r>
          </a:p>
          <a:p>
            <a:r>
              <a:rPr lang="ru-RU" sz="2000" dirty="0"/>
              <a:t>Юбилейное, Целинный,</a:t>
            </a:r>
          </a:p>
          <a:p>
            <a:r>
              <a:rPr lang="ru-RU" sz="2000" dirty="0" err="1"/>
              <a:t>Юж.Аргалей</a:t>
            </a:r>
            <a:r>
              <a:rPr lang="ru-RU" sz="2000" dirty="0"/>
              <a:t>, Ягодное,</a:t>
            </a:r>
          </a:p>
          <a:p>
            <a:r>
              <a:rPr lang="ru-RU" sz="2000" dirty="0"/>
              <a:t>Александровка,</a:t>
            </a:r>
          </a:p>
          <a:p>
            <a:r>
              <a:rPr lang="ru-RU" sz="2000" dirty="0"/>
              <a:t>Журавлево, Елизаветино, </a:t>
            </a:r>
          </a:p>
          <a:p>
            <a:r>
              <a:rPr lang="ru-RU" sz="2000" dirty="0"/>
              <a:t>Ульяновка, </a:t>
            </a:r>
            <a:r>
              <a:rPr lang="ru-RU" sz="2000" dirty="0" err="1"/>
              <a:t>Кокуй</a:t>
            </a:r>
            <a:r>
              <a:rPr lang="ru-RU" sz="2000" dirty="0"/>
              <a:t>.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79" y="1944151"/>
            <a:ext cx="4064409" cy="3012743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785" y="4432110"/>
            <a:ext cx="3234520" cy="2425890"/>
          </a:xfrm>
          <a:prstGeom prst="rect">
            <a:avLst/>
          </a:prstGeom>
        </p:spPr>
      </p:pic>
      <p:pic>
        <p:nvPicPr>
          <p:cNvPr id="7" name="Picture 3" descr="E:\ТРЕЗВОЕ СЕЛО ДЛЯ РАБОТЫ\Ягодное\Ягодное 12 декабря\Собрание в столово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187" y="4432110"/>
            <a:ext cx="4055109" cy="304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188" y="1163851"/>
            <a:ext cx="3907303" cy="293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1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55098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Для достижения результатов в деле сохранения трезвости и снижения уровня употребления алкоголя необходимо: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8"/>
            <a:ext cx="9913329" cy="45268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- </a:t>
            </a:r>
            <a:r>
              <a:rPr lang="ru-RU" dirty="0"/>
              <a:t>создать при губернаторе Забайкальского края отдел по формированию и утверждению трезвости, </a:t>
            </a:r>
            <a:endParaRPr lang="ru-RU" dirty="0" smtClean="0"/>
          </a:p>
          <a:p>
            <a:r>
              <a:rPr lang="ru-RU" dirty="0" smtClean="0"/>
              <a:t>Министерству экономического развития Забайкальского края предложить комплекс мер по выведению продаж алкоголя и алкогольсодержащей продукции </a:t>
            </a:r>
            <a:r>
              <a:rPr lang="ru-RU" dirty="0"/>
              <a:t>в специализированные магазины, </a:t>
            </a:r>
            <a:endParaRPr lang="ru-RU" dirty="0" smtClean="0"/>
          </a:p>
          <a:p>
            <a:r>
              <a:rPr lang="ru-RU" dirty="0" smtClean="0"/>
              <a:t>Министру образования и науки Забайкальского края рассмотреть вопрос о возможности включения в образовательный процесс Уроков трезвости на территории края во всех образовательных учреждениях муниципальных образований для обучающихся и студентов</a:t>
            </a:r>
          </a:p>
          <a:p>
            <a:r>
              <a:rPr lang="ru-RU" dirty="0" smtClean="0"/>
              <a:t>Главам муниципальных образований Забайкальского края усилить взаимодействие с РОО «Трезвое Забайкалье»  по увеличению количества трезвых сел на их территориях.</a:t>
            </a:r>
          </a:p>
          <a:p>
            <a:r>
              <a:rPr lang="ru-RU" dirty="0" smtClean="0"/>
              <a:t>Администрации губернатора Забайкальского края в</a:t>
            </a:r>
            <a:r>
              <a:rPr lang="ru-RU" dirty="0" smtClean="0"/>
              <a:t> </a:t>
            </a:r>
            <a:r>
              <a:rPr lang="ru-RU" dirty="0"/>
              <a:t>оценку эффективности работы руководителей </a:t>
            </a:r>
            <a:r>
              <a:rPr lang="ru-RU" dirty="0" smtClean="0"/>
              <a:t>муниципальных образований включить результаты </a:t>
            </a:r>
            <a:r>
              <a:rPr lang="ru-RU" dirty="0"/>
              <a:t>снижения среднедушевого потребления </a:t>
            </a:r>
            <a:r>
              <a:rPr lang="ru-RU" dirty="0" smtClean="0"/>
              <a:t>алкоголя и расширение территорий трезвости.</a:t>
            </a:r>
            <a:endParaRPr lang="ru-RU" dirty="0"/>
          </a:p>
          <a:p>
            <a:r>
              <a:rPr lang="ru-RU" dirty="0" smtClean="0"/>
              <a:t>Поручить РОО «Трезвое Забайкалье» организовать цикл</a:t>
            </a:r>
            <a:r>
              <a:rPr lang="ru-RU" dirty="0" smtClean="0"/>
              <a:t> семинаров </a:t>
            </a:r>
            <a:r>
              <a:rPr lang="ru-RU" dirty="0" smtClean="0"/>
              <a:t>«Формирование трезвого здорового образа жизни среди населения» </a:t>
            </a:r>
            <a:r>
              <a:rPr lang="ru-RU" dirty="0" smtClean="0"/>
              <a:t>посредством ВКС с </a:t>
            </a:r>
            <a:r>
              <a:rPr lang="ru-RU" dirty="0" smtClean="0"/>
              <a:t>руководителями </a:t>
            </a:r>
            <a:r>
              <a:rPr lang="ru-RU" dirty="0" smtClean="0"/>
              <a:t>органов исполнительной власти и подведомственных организаций, главами муниципальных образований, </a:t>
            </a:r>
            <a:r>
              <a:rPr lang="ru-RU" dirty="0" smtClean="0"/>
              <a:t>лидерами профсоюзных </a:t>
            </a:r>
            <a:r>
              <a:rPr lang="ru-RU" dirty="0" smtClean="0"/>
              <a:t>организаций с участием ведущих спикеров РФ по вопросам трезвости.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2699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136</TotalTime>
  <Words>519</Words>
  <Application>Microsoft Office PowerPoint</Application>
  <PresentationFormat>Широкоэкранный</PresentationFormat>
  <Paragraphs>114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Times New Roman</vt:lpstr>
      <vt:lpstr>Trebuchet MS</vt:lpstr>
      <vt:lpstr>Wingdings</vt:lpstr>
      <vt:lpstr>Wingdings 3</vt:lpstr>
      <vt:lpstr>Грань</vt:lpstr>
      <vt:lpstr>Деятельность РОО «Трезвое Забайкалье»</vt:lpstr>
      <vt:lpstr>По данным Забайкалкрайстата от 25.03.2021 г. №АЯ-23-14/524-Др</vt:lpstr>
      <vt:lpstr>Цель и задачи организации</vt:lpstr>
      <vt:lpstr>Реализованные проекты при поддержке фонда Президентских грантов</vt:lpstr>
      <vt:lpstr>Села, где прошли сходы жителей</vt:lpstr>
      <vt:lpstr>Для достижения результатов в деле сохранения трезвости и снижения уровня употребления алкоголя необходимо: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РОО «Трезвое Забайкалье»</dc:title>
  <dc:creator>Куржумова Надежда Александровна</dc:creator>
  <cp:lastModifiedBy>Надежда Куржумова</cp:lastModifiedBy>
  <cp:revision>9</cp:revision>
  <dcterms:created xsi:type="dcterms:W3CDTF">2022-06-17T05:48:32Z</dcterms:created>
  <dcterms:modified xsi:type="dcterms:W3CDTF">2022-06-29T10:46:37Z</dcterms:modified>
</cp:coreProperties>
</file>