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2E87"/>
    <a:srgbClr val="A23694"/>
    <a:srgbClr val="863458"/>
    <a:srgbClr val="651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 snapToObjects="1">
      <p:cViewPr>
        <p:scale>
          <a:sx n="97" d="100"/>
          <a:sy n="97" d="100"/>
        </p:scale>
        <p:origin x="-115" y="-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4143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r>
              <a:rPr lang="en-US" sz="2400" dirty="0">
                <a:solidFill>
                  <a:schemeClr val="bg1"/>
                </a:solidFill>
              </a:rPr>
              <a:t/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2050" y="2679700"/>
            <a:ext cx="9419590" cy="1553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</a:pPr>
            <a:r>
              <a:rPr lang="ru-RU" sz="3600" dirty="0">
                <a:solidFill>
                  <a:schemeClr val="bg1"/>
                </a:solidFill>
                <a:latin typeface="Playfair Display" pitchFamily="2" charset="-52"/>
              </a:rPr>
              <a:t>Фестиваль здоровья </a:t>
            </a:r>
          </a:p>
          <a:p>
            <a:pPr>
              <a:lnSpc>
                <a:spcPts val="5700"/>
              </a:lnSpc>
            </a:pPr>
            <a:r>
              <a:rPr lang="ru-RU" sz="3600" dirty="0">
                <a:solidFill>
                  <a:schemeClr val="bg1"/>
                </a:solidFill>
                <a:latin typeface="Playfair Display" pitchFamily="2" charset="-52"/>
              </a:rPr>
              <a:t>«Здоровый взгляд на жизнь»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7255" y="5488042"/>
            <a:ext cx="7333615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Руководитель команды: Олейник Елена Сергеевна, ООО «СОЛО», </a:t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2000" dirty="0">
                <a:solidFill>
                  <a:schemeClr val="bg1"/>
                </a:solidFill>
              </a:rPr>
              <a:t>Россия, Московская область, город Видное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0280" y="4294505"/>
            <a:ext cx="1043686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Playfair Display" pitchFamily="2" charset="-52"/>
              </a:rPr>
              <a:t> </a:t>
            </a:r>
            <a:r>
              <a:rPr lang="ru-RU" sz="2800" dirty="0">
                <a:solidFill>
                  <a:schemeClr val="bg1"/>
                </a:solidFill>
                <a:latin typeface="Playfair Display" pitchFamily="2" charset="-52"/>
              </a:rPr>
              <a:t>Номинация: Лучший предпринимательский проект в сфере здравоохранения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37215" y="424112"/>
            <a:ext cx="84207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err="1">
                <a:solidFill>
                  <a:srgbClr val="A72E88"/>
                </a:solidFill>
                <a:latin typeface="Playfair Display SemiBold" pitchFamily="2" charset="-52"/>
              </a:rPr>
              <a:t>Проблематизация</a:t>
            </a: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. Актуальность проекта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87855" y="4485640"/>
            <a:ext cx="5638165" cy="370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sz="2000" dirty="0"/>
          </a:p>
          <a:p>
            <a:endParaRPr lang="ru-RU" sz="2000" dirty="0"/>
          </a:p>
        </p:txBody>
      </p:sp>
      <p:sp>
        <p:nvSpPr>
          <p:cNvPr id="8" name="Прямоугольник: скругленные углы 5"/>
          <p:cNvSpPr/>
          <p:nvPr/>
        </p:nvSpPr>
        <p:spPr>
          <a:xfrm>
            <a:off x="741680" y="1010285"/>
            <a:ext cx="10707370" cy="3347720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/>
              <a:t>               </a:t>
            </a:r>
            <a:endParaRPr lang="ru-RU" sz="1400"/>
          </a:p>
        </p:txBody>
      </p:sp>
      <p:sp>
        <p:nvSpPr>
          <p:cNvPr id="9" name="TextBox 8"/>
          <p:cNvSpPr txBox="1"/>
          <p:nvPr/>
        </p:nvSpPr>
        <p:spPr>
          <a:xfrm>
            <a:off x="1691640" y="1154430"/>
            <a:ext cx="9559290" cy="7366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Фестиваль здоровья «Здоровый взгляд на жизнь» выступает уникальной площадкой для объединения всех участников медицинского сектора Ленинского ГО. </a:t>
            </a:r>
            <a:r>
              <a:rPr lang="ru-RU" sz="1400" dirty="0">
                <a:solidFill>
                  <a:schemeClr val="bg1"/>
                </a:solidFill>
                <a:sym typeface="+mn-ea"/>
              </a:rPr>
              <a:t>Фестиваль способствует активному взаимодействию между государственными и коммерческими медицинскими организациями, стимулируя обмен опытом и внедрение передовых практик. Особенно важным аспектом фестиваля является акцент на возможность каждому посетителю получить медицинскую услугу в рамках мероприятия.</a:t>
            </a:r>
            <a:endParaRPr lang="ru-RU" sz="1400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55182" y="3791084"/>
            <a:ext cx="929565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Реализация проекта состоялась 3 сентября 2022 года в городе Видное и с того момента проводится ежегодно.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786" y="1225771"/>
            <a:ext cx="7010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4268" y="2427133"/>
            <a:ext cx="7010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54692" y="3442400"/>
            <a:ext cx="70104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3" name="TextBox 10"/>
          <p:cNvSpPr txBox="1"/>
          <p:nvPr/>
        </p:nvSpPr>
        <p:spPr>
          <a:xfrm>
            <a:off x="1691377" y="2427104"/>
            <a:ext cx="9295656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>
                <a:solidFill>
                  <a:schemeClr val="bg1"/>
                </a:solidFill>
                <a:sym typeface="+mn-ea"/>
              </a:rPr>
              <a:t>Традиционно в фестивале принимают участие более 20 учреждений- среди которых 4 муниципальных - ГБУЗ МО Видновская клиническая больница(взрослое и детское отделение), ГБУЗ МО Видновская стоматологическая поликлиника, Видновский перинатальный центр. Для жителей округа это прекрасная возможность не только ближе познакомиться с различными медицинскими компаниями, но и получить всестороннюю информацию о доступных медицинских услугах, программах профилактики и современных методов диагностики и лечения.</a:t>
            </a:r>
            <a:endParaRPr lang="ru-RU" sz="1400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2" name="Изображение 1" descr="219_медфестиваль23_resiz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7560" y="4422140"/>
            <a:ext cx="3352800" cy="2237105"/>
          </a:xfrm>
          <a:prstGeom prst="rect">
            <a:avLst/>
          </a:prstGeom>
        </p:spPr>
      </p:pic>
      <p:pic>
        <p:nvPicPr>
          <p:cNvPr id="10" name="Изображение 9" descr="243_медфестиваль23_resiz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910" y="4422140"/>
            <a:ext cx="3403600" cy="2271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99090" y="588577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Целевая аудитория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9090" y="1545021"/>
            <a:ext cx="7707628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Участники : жители Ленинского ГО от 1 года до 99 лет. </a:t>
            </a:r>
          </a:p>
          <a:p>
            <a:r>
              <a:rPr lang="ru-RU" sz="2000" dirty="0"/>
              <a:t>Первый фестиваль привлек больше жителей пенсионного возраста, последующие фестивали посетили больше молодежи, дети и возрастная категория людей 30+, а также молодые пары, которые готовятся стать родителями.</a:t>
            </a:r>
          </a:p>
        </p:txBody>
      </p:sp>
      <p:pic>
        <p:nvPicPr>
          <p:cNvPr id="2" name="Изображение 1" descr="ФЗ2025_19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615" y="3296920"/>
            <a:ext cx="4893945" cy="3256915"/>
          </a:xfrm>
          <a:prstGeom prst="rect">
            <a:avLst/>
          </a:prstGeom>
        </p:spPr>
      </p:pic>
      <p:pic>
        <p:nvPicPr>
          <p:cNvPr id="3" name="Изображение 2" descr="ФЗ2025_17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1185" y="3319780"/>
            <a:ext cx="4859020" cy="32340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6250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39528" y="1238619"/>
            <a:ext cx="10290624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000" dirty="0"/>
              <a:t>Фестиваль здоровья «Здоровый взгляд на жизнь» настоящий праздник здоровья для жителей Ленинского городского округа, зародившийся в 2022 году, проект проводится в рамках национального проекта «Здоровье», а с 2025 года - «Продолжительная и активная жизнь». С каждым годом проект набирает обороты привлекая уже более 2000 посетителей и укрепляя свой статус важного меропрития в жизни округа.</a:t>
            </a:r>
          </a:p>
          <a:p>
            <a:pPr>
              <a:spcBef>
                <a:spcPts val="1200"/>
              </a:spcBef>
            </a:pPr>
            <a:r>
              <a:rPr lang="ru-RU" sz="2000" dirty="0"/>
              <a:t>Численность участников - осень 2022 год - 1000 человек, осень 2023 - 2000 человек, весна 2024 - 2500 человек, 2025 более 3000 человек</a:t>
            </a:r>
          </a:p>
        </p:txBody>
      </p:sp>
      <p:sp>
        <p:nvSpPr>
          <p:cNvPr id="8" name="Овал 2"/>
          <p:cNvSpPr/>
          <p:nvPr/>
        </p:nvSpPr>
        <p:spPr>
          <a:xfrm>
            <a:off x="707844" y="1303132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Изображение 1" descr="DSC_7018_resiz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6350" y="3638550"/>
            <a:ext cx="4559935" cy="30359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72266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Миссия проекта. Цели и задачи проекта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1065" y="1458595"/>
            <a:ext cx="10702925" cy="48653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lt"/>
              </a:rPr>
              <a:t>За время проведения фестиваля здоровья «Здоровый взгляд на жизнь» </a:t>
            </a:r>
          </a:p>
          <a:p>
            <a:pPr algn="l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lt"/>
              </a:rPr>
              <a:t>тысячи жителей округа смогли воспользоваться возможностью пройти бесплатную</a:t>
            </a:r>
          </a:p>
          <a:p>
            <a:pPr algn="l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lt"/>
              </a:rPr>
              <a:t>диспансеризацию. Высокая загруженность поликлиник часто препятствует своевременному обследованию, а фестиваль здоровья предоставил доступ к медицинским услугам в удобном формате и без длительного ожидания. </a:t>
            </a:r>
          </a:p>
          <a:p>
            <a:pPr algn="l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lt"/>
              </a:rPr>
              <a:t>Более того жители округа имеют возможность посетить специалистов, прием которых обычно ограничен частными клиниками, что значительно расширило доступ к качественной медицинской помощи.</a:t>
            </a:r>
          </a:p>
          <a:p>
            <a:pPr algn="l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lt"/>
              </a:rPr>
              <a:t>На последнем фестивале, который прошел 13 апреля 2025 года была организована специальная площадка, посвященная реабилитации участников специальной военной операции (СВО). Квалифицированные специалисты предоставили консультации, помогая участнкам СВО справиться с посттравматическим стрессовым расстройством (ПТСР), депрессией и другими психологическими трудностями, часто сопутствующими боевым действиям. </a:t>
            </a:r>
          </a:p>
          <a:p>
            <a:pPr algn="l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lt"/>
              </a:rPr>
              <a:t>Важно отметить, что доступ к такой профессиональной помощи зачастую ограничен, а фестиваль предоставляет ее в доступной и комфортной обстановке.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66805" y="456497"/>
            <a:ext cx="253146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Суть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Прямоугольник: скругленные углы 11"/>
          <p:cNvSpPr/>
          <p:nvPr/>
        </p:nvSpPr>
        <p:spPr>
          <a:xfrm>
            <a:off x="1158875" y="1091565"/>
            <a:ext cx="10015220" cy="75565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Активное взаимодействие между государством и коммерческими организациями</a:t>
            </a:r>
          </a:p>
        </p:txBody>
      </p:sp>
      <p:sp>
        <p:nvSpPr>
          <p:cNvPr id="9" name="Прямоугольник: скругленные углы 15"/>
          <p:cNvSpPr/>
          <p:nvPr/>
        </p:nvSpPr>
        <p:spPr>
          <a:xfrm>
            <a:off x="1166495" y="1992630"/>
            <a:ext cx="10013950" cy="105283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/>
              <a:t>Для жителей округа получение всесторонней информации о доступных медицинских услугах, программа профилактики и современных методах диагностики и лечения. Среди предоставленных исследованиях -  диспансеризация, УЗИ органов малого таза, УЗИ щитовидной железы, УЗИ сосудов головы,ЭКГ для детей и взрослых, стоматологический онкоскрининг, диагностика зрения, возможность стать донором крови </a:t>
            </a:r>
          </a:p>
        </p:txBody>
      </p:sp>
      <p:sp>
        <p:nvSpPr>
          <p:cNvPr id="10" name="Прямоугольник: скругленные углы 16"/>
          <p:cNvSpPr/>
          <p:nvPr/>
        </p:nvSpPr>
        <p:spPr>
          <a:xfrm>
            <a:off x="1166495" y="3190875"/>
            <a:ext cx="10007600" cy="79248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Проект реализуется с 2022 года. Было проведено 5 мероприятий</a:t>
            </a:r>
          </a:p>
        </p:txBody>
      </p:sp>
      <p:pic>
        <p:nvPicPr>
          <p:cNvPr id="2" name="Изображение 1" descr="ФЗ2025_314_resiz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6495" y="4269105"/>
            <a:ext cx="3129915" cy="2083435"/>
          </a:xfrm>
          <a:prstGeom prst="rect">
            <a:avLst/>
          </a:prstGeom>
        </p:spPr>
      </p:pic>
      <p:pic>
        <p:nvPicPr>
          <p:cNvPr id="3" name="Изображение 2" descr="ФЗ2025_337_resized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290" y="4282440"/>
            <a:ext cx="3137535" cy="2083435"/>
          </a:xfrm>
          <a:prstGeom prst="rect">
            <a:avLst/>
          </a:prstGeom>
        </p:spPr>
      </p:pic>
      <p:pic>
        <p:nvPicPr>
          <p:cNvPr id="11" name="Изображение 10" descr="ФЗ2025_381_resized 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5130" y="4282440"/>
            <a:ext cx="3148965" cy="209677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34323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Механика проекта</a:t>
            </a:r>
          </a:p>
          <a:p>
            <a:endParaRPr lang="ru-RU" sz="2800" dirty="0">
              <a:solidFill>
                <a:srgbClr val="A72E88"/>
              </a:solidFill>
              <a:latin typeface="Playfair Display SemiBold" pitchFamily="2" charset="-52"/>
            </a:endParaRPr>
          </a:p>
        </p:txBody>
      </p:sp>
      <p:sp>
        <p:nvSpPr>
          <p:cNvPr id="8" name="Прямоугольник: скругленные углы 6"/>
          <p:cNvSpPr/>
          <p:nvPr/>
        </p:nvSpPr>
        <p:spPr>
          <a:xfrm>
            <a:off x="616870" y="1637352"/>
            <a:ext cx="4845269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Взаимодействие с государственными и коммерческими медицинскими организациями. Набор участников фестиваля здоровья.</a:t>
            </a:r>
          </a:p>
        </p:txBody>
      </p:sp>
      <p:sp>
        <p:nvSpPr>
          <p:cNvPr id="9" name="Прямоугольник: скругленные углы 7"/>
          <p:cNvSpPr/>
          <p:nvPr/>
        </p:nvSpPr>
        <p:spPr>
          <a:xfrm>
            <a:off x="5559973" y="1637352"/>
            <a:ext cx="6032938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Инструменты:</a:t>
            </a:r>
          </a:p>
          <a:p>
            <a:r>
              <a:rPr lang="ru-RU" dirty="0"/>
              <a:t>1. Заинтересованность население в проведении мероприятия</a:t>
            </a:r>
          </a:p>
          <a:p>
            <a:r>
              <a:rPr lang="ru-RU" dirty="0"/>
              <a:t>2. Взаимодействие с органами власти</a:t>
            </a:r>
          </a:p>
          <a:p>
            <a:r>
              <a:rPr lang="ru-RU" dirty="0"/>
              <a:t>3. Спонсорская поддержка</a:t>
            </a:r>
          </a:p>
        </p:txBody>
      </p:sp>
      <p:sp>
        <p:nvSpPr>
          <p:cNvPr id="10" name="Прямоугольник: скругленные углы 8"/>
          <p:cNvSpPr/>
          <p:nvPr/>
        </p:nvSpPr>
        <p:spPr>
          <a:xfrm>
            <a:off x="599090" y="4398057"/>
            <a:ext cx="10993820" cy="1791648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dirty="0"/>
              <a:t>Последовательность:</a:t>
            </a:r>
          </a:p>
          <a:p>
            <a:r>
              <a:rPr lang="ru-RU" dirty="0"/>
              <a:t>1. </a:t>
            </a:r>
            <a:r>
              <a:rPr lang="ru-RU" dirty="0">
                <a:sym typeface="+mn-ea"/>
              </a:rPr>
              <a:t>Выбор площадки для проведения мероприятия</a:t>
            </a:r>
            <a:endParaRPr lang="ru-RU" dirty="0"/>
          </a:p>
          <a:p>
            <a:r>
              <a:rPr lang="ru-RU" dirty="0"/>
              <a:t>2. Массовая реклама ( ТВ, соц. сети, городская реклама)</a:t>
            </a:r>
          </a:p>
          <a:p>
            <a:r>
              <a:rPr lang="ru-RU" dirty="0"/>
              <a:t>3. Обеспечение всем необходимым участникам мероприятия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56060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Основные результаты проекта</a:t>
            </a:r>
          </a:p>
        </p:txBody>
      </p:sp>
      <p:sp>
        <p:nvSpPr>
          <p:cNvPr id="8" name="Овал 9"/>
          <p:cNvSpPr/>
          <p:nvPr/>
        </p:nvSpPr>
        <p:spPr>
          <a:xfrm>
            <a:off x="909774" y="1413950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10"/>
          <p:cNvSpPr/>
          <p:nvPr/>
        </p:nvSpPr>
        <p:spPr>
          <a:xfrm>
            <a:off x="909774" y="2128194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/>
          <p:cNvSpPr/>
          <p:nvPr/>
        </p:nvSpPr>
        <p:spPr>
          <a:xfrm>
            <a:off x="909774" y="2823575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2"/>
          <p:cNvSpPr/>
          <p:nvPr/>
        </p:nvSpPr>
        <p:spPr>
          <a:xfrm>
            <a:off x="909774" y="3475192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279116" y="1226653"/>
            <a:ext cx="103246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Постоянная поддержка жителей, их заинтересованность и положительные отзывы служат мощным стимулом для дальнейшего развития проекта.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79751" y="1955500"/>
            <a:ext cx="103246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Поддержка со стороны органов власти Администрации ЛГО и Торгово-промышленной палаты ЛГО позволяют проводить мероприятие на самой большой площадке города ( Дворец спорта Видное).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1656" y="2654502"/>
            <a:ext cx="103246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 момента реализации проекта активное взаимодействие медицинских сотрудников между государственными и коммерческими организациями.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2291" y="3303339"/>
            <a:ext cx="1032466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С каждым годом растет интерес со стороны новых коммерческих медицинских организаций, которые открываются на территории Ленинского городского округа.</a:t>
            </a:r>
          </a:p>
        </p:txBody>
      </p:sp>
      <p:pic>
        <p:nvPicPr>
          <p:cNvPr id="2" name="Изображение 1" descr="IMG-20220903-WA00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925" y="3840480"/>
            <a:ext cx="3644265" cy="27336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593463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Информация о текущем статусе </a:t>
            </a:r>
            <a:b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</a:br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реализации проекта</a:t>
            </a:r>
          </a:p>
        </p:txBody>
      </p:sp>
      <p:sp>
        <p:nvSpPr>
          <p:cNvPr id="8" name="Прямоугольник: скругленные углы 19"/>
          <p:cNvSpPr/>
          <p:nvPr/>
        </p:nvSpPr>
        <p:spPr>
          <a:xfrm>
            <a:off x="599090" y="1863767"/>
            <a:ext cx="4845269" cy="189904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sz="1600" dirty="0"/>
              <a:t>Первый проект реализован 13 сентября 2022 года.</a:t>
            </a:r>
          </a:p>
          <a:p>
            <a:r>
              <a:rPr lang="ru-RU" sz="1600" dirty="0"/>
              <a:t>Второй проект -  </a:t>
            </a:r>
            <a:r>
              <a:rPr lang="ru-RU" sz="1600" dirty="0">
                <a:sym typeface="+mn-ea"/>
              </a:rPr>
              <a:t>28 октября 2023 года.</a:t>
            </a:r>
          </a:p>
          <a:p>
            <a:r>
              <a:rPr lang="ru-RU" sz="1600" dirty="0"/>
              <a:t>Третий проект - 13 апреля 2024 года.</a:t>
            </a:r>
          </a:p>
          <a:p>
            <a:r>
              <a:rPr lang="ru-RU" sz="1600" dirty="0"/>
              <a:t>Четвертый проект - 21 июня 2024 года(формат фестиваль здоровья + гражданский форму «Социальная сфера»).</a:t>
            </a:r>
          </a:p>
          <a:p>
            <a:r>
              <a:rPr lang="ru-RU" sz="1600" dirty="0"/>
              <a:t>Пятый проект - 13 апреля 2025 года.</a:t>
            </a:r>
          </a:p>
        </p:txBody>
      </p:sp>
      <p:sp>
        <p:nvSpPr>
          <p:cNvPr id="9" name="Прямоугольник: скругленные углы 20"/>
          <p:cNvSpPr/>
          <p:nvPr/>
        </p:nvSpPr>
        <p:spPr>
          <a:xfrm>
            <a:off x="5559425" y="1863725"/>
            <a:ext cx="6033135" cy="95313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endParaRPr lang="en-US" altLang="ru-RU" sz="1400" dirty="0"/>
          </a:p>
          <a:p>
            <a:r>
              <a:rPr lang="en-US" altLang="ru-RU" sz="1400" dirty="0"/>
              <a:t>https://vk.com/wall698658511_129</a:t>
            </a:r>
          </a:p>
          <a:p>
            <a:r>
              <a:rPr lang="en-US" altLang="ru-RU" sz="1400" dirty="0"/>
              <a:t>https://vk.com/wall698658511_428</a:t>
            </a:r>
          </a:p>
          <a:p>
            <a:r>
              <a:rPr lang="en-US" altLang="ru-RU" sz="1400" dirty="0"/>
              <a:t>https://vk.com/video-217669963_456239132?list=642e2e8a5181ac4657</a:t>
            </a:r>
          </a:p>
          <a:p>
            <a:r>
              <a:rPr lang="en-US" altLang="ru-RU" sz="1400" dirty="0"/>
              <a:t>https://vk.com/wall698658511_882</a:t>
            </a:r>
          </a:p>
          <a:p>
            <a:endParaRPr lang="en-US" altLang="ru-RU" sz="1400" dirty="0"/>
          </a:p>
        </p:txBody>
      </p:sp>
      <p:sp>
        <p:nvSpPr>
          <p:cNvPr id="10" name="Прямоугольник: скругленные углы 21"/>
          <p:cNvSpPr/>
          <p:nvPr/>
        </p:nvSpPr>
        <p:spPr>
          <a:xfrm>
            <a:off x="598805" y="4503420"/>
            <a:ext cx="10993755" cy="14382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endParaRPr lang="ru-RU" sz="1600" dirty="0"/>
          </a:p>
          <a:p>
            <a:r>
              <a:rPr lang="ru-RU" sz="1600" dirty="0"/>
              <a:t>Ежегодное увеличение участников коммерческих медицинских центров. </a:t>
            </a:r>
          </a:p>
          <a:p>
            <a:r>
              <a:rPr lang="ru-RU" sz="1600" dirty="0"/>
              <a:t>Перый фестиваль -12 медицинских центров. Последний фестиваль - 20 медицинских центров</a:t>
            </a:r>
          </a:p>
          <a:p>
            <a:r>
              <a:rPr lang="ru-RU" sz="1600" dirty="0"/>
              <a:t>Среди участников есть постоянные медицинские центры, которые принимают участие в данном мероприятии. </a:t>
            </a:r>
          </a:p>
          <a:p>
            <a:r>
              <a:rPr lang="ru-RU" sz="1600" dirty="0">
                <a:sym typeface="+mn-ea"/>
              </a:rPr>
              <a:t>Ежегодное увеличение численности участников: осень 2022 год - 1000 человек, осень 2023 - 2000 человек, весна 2024 - 2500 человек, 2025 более 3000 человек</a:t>
            </a:r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11" name="Прямоугольник: скругленные углы 22"/>
          <p:cNvSpPr/>
          <p:nvPr/>
        </p:nvSpPr>
        <p:spPr>
          <a:xfrm>
            <a:off x="5559973" y="2874004"/>
            <a:ext cx="6032938" cy="888803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en-US" altLang="ru-RU" sz="1400" dirty="0"/>
              <a:t>https://vk.com/wall698658511_882</a:t>
            </a:r>
          </a:p>
          <a:p>
            <a:r>
              <a:rPr lang="en-US" altLang="ru-RU" sz="1400" dirty="0"/>
              <a:t>https://vk.com/wall698658511_398</a:t>
            </a:r>
          </a:p>
          <a:p>
            <a:r>
              <a:rPr lang="en-US" altLang="ru-RU" sz="1400" dirty="0"/>
              <a:t>https://vk.com/wall698658511_453</a:t>
            </a:r>
          </a:p>
          <a:p>
            <a:r>
              <a:rPr lang="en-US" altLang="ru-RU" sz="1400" dirty="0"/>
              <a:t>https://vk.com/wall698658511_639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55531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Каналы продвижения проекта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9090" y="1270454"/>
            <a:ext cx="10731062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/>
          </a:p>
        </p:txBody>
      </p:sp>
      <p:sp>
        <p:nvSpPr>
          <p:cNvPr id="8" name="Прямоугольник: скругленные углы 19"/>
          <p:cNvSpPr/>
          <p:nvPr/>
        </p:nvSpPr>
        <p:spPr>
          <a:xfrm>
            <a:off x="599091" y="1952331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Социальная сеть ВК</a:t>
            </a:r>
          </a:p>
        </p:txBody>
      </p:sp>
      <p:sp>
        <p:nvSpPr>
          <p:cNvPr id="9" name="Прямоугольник: скругленные углы 20"/>
          <p:cNvSpPr/>
          <p:nvPr/>
        </p:nvSpPr>
        <p:spPr>
          <a:xfrm>
            <a:off x="3265289" y="1952331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sz="1400" dirty="0"/>
              <a:t>Распространение информации через социльные сообщества, городские административные ресурсы (дошкольные, общеобразовательные, медицинские учреждения).</a:t>
            </a:r>
          </a:p>
          <a:p>
            <a:r>
              <a:rPr lang="en-US" altLang="ru-RU" sz="1400" dirty="0"/>
              <a:t>https://vk.com/wall-211322290_1611</a:t>
            </a:r>
          </a:p>
          <a:p>
            <a:r>
              <a:rPr lang="en-US" altLang="ru-RU" sz="1400" dirty="0"/>
              <a:t>https://vk.com/wall-211322290_1613</a:t>
            </a:r>
          </a:p>
          <a:p>
            <a:r>
              <a:rPr lang="en-US" altLang="ru-RU" sz="1400" dirty="0"/>
              <a:t>https://vk.com/wall-211322290_1609</a:t>
            </a:r>
          </a:p>
        </p:txBody>
      </p:sp>
      <p:sp>
        <p:nvSpPr>
          <p:cNvPr id="10" name="Прямоугольник: скругленные углы 21"/>
          <p:cNvSpPr/>
          <p:nvPr/>
        </p:nvSpPr>
        <p:spPr>
          <a:xfrm>
            <a:off x="599091" y="3392745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Телевидение и интернет ресурсы</a:t>
            </a:r>
          </a:p>
        </p:txBody>
      </p:sp>
      <p:sp>
        <p:nvSpPr>
          <p:cNvPr id="11" name="Прямоугольник: скругленные углы 22"/>
          <p:cNvSpPr/>
          <p:nvPr/>
        </p:nvSpPr>
        <p:spPr>
          <a:xfrm>
            <a:off x="3265289" y="3392745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sz="1400" dirty="0"/>
              <a:t>ТВ- Видное</a:t>
            </a:r>
          </a:p>
          <a:p>
            <a:r>
              <a:rPr lang="en-US" altLang="ru-RU" sz="1400" dirty="0"/>
              <a:t>https://regions.ru/vidnoe/zdravoohranenie/na-festivale-zdorovya-v-vidnom-mozhno-budet-poluchit-konsultatsii-uzkih-spetsialistov</a:t>
            </a:r>
          </a:p>
        </p:txBody>
      </p:sp>
      <p:sp>
        <p:nvSpPr>
          <p:cNvPr id="12" name="Прямоугольник: скругленные углы 25"/>
          <p:cNvSpPr/>
          <p:nvPr/>
        </p:nvSpPr>
        <p:spPr>
          <a:xfrm>
            <a:off x="599091" y="4833159"/>
            <a:ext cx="2538746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tlCol="0" anchor="ctr"/>
          <a:lstStyle/>
          <a:p>
            <a:r>
              <a:rPr lang="ru-RU" dirty="0"/>
              <a:t>Реклама</a:t>
            </a:r>
          </a:p>
        </p:txBody>
      </p:sp>
      <p:sp>
        <p:nvSpPr>
          <p:cNvPr id="13" name="Прямоугольник: скругленные углы 26"/>
          <p:cNvSpPr/>
          <p:nvPr/>
        </p:nvSpPr>
        <p:spPr>
          <a:xfrm>
            <a:off x="3265289" y="4833159"/>
            <a:ext cx="8327620" cy="1281757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2000" rtlCol="0" anchor="ctr"/>
          <a:lstStyle/>
          <a:p>
            <a:r>
              <a:rPr lang="ru-RU" sz="1400" dirty="0"/>
              <a:t>Распространение листовок, плакатов в </a:t>
            </a:r>
            <a:r>
              <a:rPr lang="ru-RU" sz="1400" dirty="0">
                <a:sym typeface="+mn-ea"/>
              </a:rPr>
              <a:t>дошкольные, общеобразовательные, медицинские учреждения. И</a:t>
            </a:r>
            <a:r>
              <a:rPr lang="ru-RU" sz="1400" dirty="0"/>
              <a:t>нформатирование через домовые чаты.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16289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Ресурсы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8153" y="106079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8465" y="180819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3969" y="2694477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6670" y="1338580"/>
            <a:ext cx="10306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Большая  часть финансирования происходит за счет средств организаторов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185" y="2085975"/>
            <a:ext cx="103066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Для коммерчеких медицинских центров есть минимальный взнос для участия в проекте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8900" y="2833370"/>
            <a:ext cx="103009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Ежегодно затраты становятся меньше за счет приобретения организационных средств от предыдущих фестивалей</a:t>
            </a:r>
          </a:p>
        </p:txBody>
      </p:sp>
      <p:pic>
        <p:nvPicPr>
          <p:cNvPr id="2" name="Изображение 1" descr="F8416F30-3161-45A4-BC2A-A85C1EB119F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210" y="3248025"/>
            <a:ext cx="3496945" cy="34969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9090" y="588577"/>
            <a:ext cx="31967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9089" y="1162209"/>
            <a:ext cx="11037853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1400" dirty="0"/>
              <a:t>Руководитель проекта: Олейник Елена Сергеевна, генеральный директор,Россия, Москва,15.02.1977г., постоянное обучение в сфере оптометрии,чтение книг, в свободное время увлечение вышивкой и сбор алмазной мозаики. 9 марта 2023 года была соорганизатором форума «У нас растет чемпион». </a:t>
            </a:r>
            <a:r>
              <a:rPr lang="en-US" altLang="ru-RU" sz="1400" dirty="0"/>
              <a:t>https://vk.com/wall698658511_224</a:t>
            </a:r>
          </a:p>
          <a:p>
            <a:pPr marL="342900" indent="-342900">
              <a:buAutoNum type="arabicParenR"/>
            </a:pPr>
            <a:r>
              <a:rPr lang="ru-RU" sz="1400" dirty="0"/>
              <a:t>Ключевые члены команды : Филатова Дарья Викторовна,руководитель Аппарата Филиала ТПП МО ЛГО, Россия, Московская область, город Видное 02.09.1998г.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9255" y="3126740"/>
            <a:ext cx="2840355" cy="3021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>
              <a:buNone/>
            </a:pPr>
            <a:r>
              <a:rPr lang="ru-RU" sz="1400" dirty="0">
                <a:sym typeface="+mn-ea"/>
              </a:rPr>
              <a:t>Олейник Елена Сергеевна, генеральный директор,Россия, Москва,15.02.1977г., постоянное обучение в сфере оптометрии,чтение книг, в свободное время увлечение вышивкой и сбор алмазной мозаики. 9 марта 2023 года была соорганизатором форума «У нас растет чемпион». </a:t>
            </a:r>
            <a:r>
              <a:rPr lang="en-US" altLang="ru-RU" sz="1400" dirty="0">
                <a:sym typeface="+mn-ea"/>
              </a:rPr>
              <a:t>https://vk.com/wall698658511_224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83575" y="3705225"/>
            <a:ext cx="3425825" cy="1411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>
              <a:buNone/>
            </a:pPr>
            <a:r>
              <a:rPr lang="ru-RU" sz="1400" dirty="0">
                <a:sym typeface="+mn-ea"/>
              </a:rPr>
              <a:t>Филатова Дарья Викторовна,руководитель Аппарата Филиала ТПП МО ЛГО, Россия, Московская область, город Видное 02.09.1998г.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84549" y="2590983"/>
            <a:ext cx="30380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A72E88"/>
                </a:solidFill>
                <a:latin typeface="Playfair Display SemiBold" pitchFamily="2" charset="-52"/>
              </a:rPr>
              <a:t>Руководители проекта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4656" y="2585320"/>
            <a:ext cx="3533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2" name="Изображение 1" descr="ФЗ2025_328_resized"/>
          <p:cNvPicPr>
            <a:picLocks noChangeAspect="1"/>
          </p:cNvPicPr>
          <p:nvPr/>
        </p:nvPicPr>
        <p:blipFill>
          <a:blip r:embed="rId3"/>
          <a:srcRect l="23857" t="21565" r="17871" b="41010"/>
          <a:stretch>
            <a:fillRect/>
          </a:stretch>
        </p:blipFill>
        <p:spPr>
          <a:xfrm>
            <a:off x="5894705" y="3173730"/>
            <a:ext cx="2390140" cy="2307590"/>
          </a:xfrm>
          <a:prstGeom prst="rect">
            <a:avLst/>
          </a:prstGeom>
        </p:spPr>
      </p:pic>
      <p:pic>
        <p:nvPicPr>
          <p:cNvPr id="3" name="Изображение 2" descr="ФЗ2025_466_resized (1)"/>
          <p:cNvPicPr>
            <a:picLocks noChangeAspect="1"/>
          </p:cNvPicPr>
          <p:nvPr/>
        </p:nvPicPr>
        <p:blipFill>
          <a:blip r:embed="rId4"/>
          <a:srcRect l="20969" t="13377" r="37661" b="27563"/>
          <a:stretch>
            <a:fillRect/>
          </a:stretch>
        </p:blipFill>
        <p:spPr>
          <a:xfrm>
            <a:off x="505460" y="3180715"/>
            <a:ext cx="2332990" cy="23006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1055</Words>
  <Application>Microsoft Office PowerPoint</Application>
  <PresentationFormat>Произвольный</PresentationFormat>
  <Paragraphs>91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1</cp:lastModifiedBy>
  <cp:revision>4</cp:revision>
  <dcterms:created xsi:type="dcterms:W3CDTF">2025-03-26T12:04:00Z</dcterms:created>
  <dcterms:modified xsi:type="dcterms:W3CDTF">2025-04-22T15:25:28Z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34F25243EBFE48B4A767EF437C7BEDA0_13</vt:lpwstr>
  </property>
  <property fmtid="{D5CDD505-2E9C-101B-9397-08002B2CF9AE}" pid="3" name="KSOProductBuildVer">
    <vt:lpwstr>1049-12.2.0.20795</vt:lpwstr>
  </property>
</Properties>
</file>