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0" r:id="rId2"/>
    <p:sldId id="324" r:id="rId3"/>
    <p:sldId id="325" r:id="rId4"/>
    <p:sldId id="310" r:id="rId5"/>
    <p:sldId id="312" r:id="rId6"/>
    <p:sldId id="315" r:id="rId7"/>
    <p:sldId id="313" r:id="rId8"/>
    <p:sldId id="314" r:id="rId9"/>
    <p:sldId id="319" r:id="rId10"/>
    <p:sldId id="320" r:id="rId11"/>
    <p:sldId id="321" r:id="rId12"/>
    <p:sldId id="322" r:id="rId13"/>
    <p:sldId id="323" r:id="rId14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19CDC"/>
    <a:srgbClr val="99CCFF"/>
    <a:srgbClr val="44AEF6"/>
    <a:srgbClr val="81B1FF"/>
    <a:srgbClr val="11ABC7"/>
    <a:srgbClr val="0099CC"/>
    <a:srgbClr val="66CCFF"/>
    <a:srgbClr val="68C0AA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69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91ADDF-7F37-418C-BFEC-71F431AEC322}" type="doc">
      <dgm:prSet loTypeId="urn:microsoft.com/office/officeart/2009/layout/CircleArrowProcess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620B441-FF70-409D-AD66-049E3154C887}">
      <dgm:prSet/>
      <dgm:spPr/>
      <dgm:t>
        <a:bodyPr/>
        <a:lstStyle/>
        <a:p>
          <a:r>
            <a:rPr lang="ru-RU" dirty="0"/>
            <a:t>911</a:t>
          </a:r>
        </a:p>
      </dgm:t>
    </dgm:pt>
    <dgm:pt modelId="{A357C90A-8617-4332-B583-B0F53E20DE5D}" type="parTrans" cxnId="{F8B3ECBD-336F-48B3-BC60-C2B88610992C}">
      <dgm:prSet/>
      <dgm:spPr/>
      <dgm:t>
        <a:bodyPr/>
        <a:lstStyle/>
        <a:p>
          <a:endParaRPr lang="ru-RU"/>
        </a:p>
      </dgm:t>
    </dgm:pt>
    <dgm:pt modelId="{884B3AC1-93A8-4698-BCD1-4698712ACF8E}" type="sibTrans" cxnId="{F8B3ECBD-336F-48B3-BC60-C2B88610992C}">
      <dgm:prSet/>
      <dgm:spPr/>
      <dgm:t>
        <a:bodyPr/>
        <a:lstStyle/>
        <a:p>
          <a:endParaRPr lang="ru-RU"/>
        </a:p>
      </dgm:t>
    </dgm:pt>
    <dgm:pt modelId="{97D5EFE7-B7D7-40E2-BA12-1B3DA99B5AB2}" type="pres">
      <dgm:prSet presAssocID="{1791ADDF-7F37-418C-BFEC-71F431AEC32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B149359-94B9-417F-9FFF-D3BE9EBF2BAF}" type="pres">
      <dgm:prSet presAssocID="{1620B441-FF70-409D-AD66-049E3154C887}" presName="Accent1" presStyleCnt="0"/>
      <dgm:spPr/>
    </dgm:pt>
    <dgm:pt modelId="{297F91E7-928E-4C80-B16F-91835C3260AE}" type="pres">
      <dgm:prSet presAssocID="{1620B441-FF70-409D-AD66-049E3154C887}" presName="Accent" presStyleLbl="node1" presStyleIdx="0" presStyleCnt="1"/>
      <dgm:spPr/>
    </dgm:pt>
    <dgm:pt modelId="{68965238-8A48-41A6-A8E4-8A50B7812408}" type="pres">
      <dgm:prSet presAssocID="{1620B441-FF70-409D-AD66-049E3154C887}" presName="Parent1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3F6F07-C48F-471D-BB19-EF8A2BA2198A}" type="presOf" srcId="{1620B441-FF70-409D-AD66-049E3154C887}" destId="{68965238-8A48-41A6-A8E4-8A50B7812408}" srcOrd="0" destOrd="0" presId="urn:microsoft.com/office/officeart/2009/layout/CircleArrowProcess"/>
    <dgm:cxn modelId="{F3717DC2-5571-441F-8A5A-6649999E8019}" type="presOf" srcId="{1791ADDF-7F37-418C-BFEC-71F431AEC322}" destId="{97D5EFE7-B7D7-40E2-BA12-1B3DA99B5AB2}" srcOrd="0" destOrd="0" presId="urn:microsoft.com/office/officeart/2009/layout/CircleArrowProcess"/>
    <dgm:cxn modelId="{F8B3ECBD-336F-48B3-BC60-C2B88610992C}" srcId="{1791ADDF-7F37-418C-BFEC-71F431AEC322}" destId="{1620B441-FF70-409D-AD66-049E3154C887}" srcOrd="0" destOrd="0" parTransId="{A357C90A-8617-4332-B583-B0F53E20DE5D}" sibTransId="{884B3AC1-93A8-4698-BCD1-4698712ACF8E}"/>
    <dgm:cxn modelId="{D58D961E-3BD3-4978-899A-41E0D11F5067}" type="presParOf" srcId="{97D5EFE7-B7D7-40E2-BA12-1B3DA99B5AB2}" destId="{6B149359-94B9-417F-9FFF-D3BE9EBF2BAF}" srcOrd="0" destOrd="0" presId="urn:microsoft.com/office/officeart/2009/layout/CircleArrowProcess"/>
    <dgm:cxn modelId="{FA7CA20C-4941-4E7D-8C7E-9645EF49B263}" type="presParOf" srcId="{6B149359-94B9-417F-9FFF-D3BE9EBF2BAF}" destId="{297F91E7-928E-4C80-B16F-91835C3260AE}" srcOrd="0" destOrd="0" presId="urn:microsoft.com/office/officeart/2009/layout/CircleArrowProcess"/>
    <dgm:cxn modelId="{7D5C678E-BE03-4102-A336-320958FB3237}" type="presParOf" srcId="{97D5EFE7-B7D7-40E2-BA12-1B3DA99B5AB2}" destId="{68965238-8A48-41A6-A8E4-8A50B7812408}" srcOrd="1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F91E7-928E-4C80-B16F-91835C3260AE}">
      <dsp:nvSpPr>
        <dsp:cNvPr id="0" name=""/>
        <dsp:cNvSpPr/>
      </dsp:nvSpPr>
      <dsp:spPr>
        <a:xfrm>
          <a:off x="834453" y="545888"/>
          <a:ext cx="2780325" cy="2780944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965238-8A48-41A6-A8E4-8A50B7812408}">
      <dsp:nvSpPr>
        <dsp:cNvPr id="0" name=""/>
        <dsp:cNvSpPr/>
      </dsp:nvSpPr>
      <dsp:spPr>
        <a:xfrm>
          <a:off x="1448447" y="1552590"/>
          <a:ext cx="1551447" cy="775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/>
            <a:t>911</a:t>
          </a:r>
        </a:p>
      </dsp:txBody>
      <dsp:txXfrm>
        <a:off x="1448447" y="1552590"/>
        <a:ext cx="1551447" cy="775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AEF67-D2FD-4F5F-BAAC-05D88932B54D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0DDF8-5984-45B5-A43F-1E70871E9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512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0B7496-B5D0-428C-84D1-66FF379EB900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49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638B-9796-4338-93BB-6F6967C37C1E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C449-F18C-47A1-8EC1-98DF1147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638B-9796-4338-93BB-6F6967C37C1E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C449-F18C-47A1-8EC1-98DF1147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638B-9796-4338-93BB-6F6967C37C1E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C449-F18C-47A1-8EC1-98DF1147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638B-9796-4338-93BB-6F6967C37C1E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C449-F18C-47A1-8EC1-98DF1147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638B-9796-4338-93BB-6F6967C37C1E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C449-F18C-47A1-8EC1-98DF1147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638B-9796-4338-93BB-6F6967C37C1E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C449-F18C-47A1-8EC1-98DF1147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638B-9796-4338-93BB-6F6967C37C1E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C449-F18C-47A1-8EC1-98DF1147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638B-9796-4338-93BB-6F6967C37C1E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C449-F18C-47A1-8EC1-98DF1147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638B-9796-4338-93BB-6F6967C37C1E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C449-F18C-47A1-8EC1-98DF1147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638B-9796-4338-93BB-6F6967C37C1E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C449-F18C-47A1-8EC1-98DF1147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8638B-9796-4338-93BB-6F6967C37C1E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7C449-F18C-47A1-8EC1-98DF1147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8638B-9796-4338-93BB-6F6967C37C1E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7C449-F18C-47A1-8EC1-98DF114720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urCSON@admhmao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0181" y="190481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БЮДЖЕТНОЕ УЧРЕЖДЕНИЕ ХАНТЫ-МАНСИЙСКОГО АВТОНОМНОГО ОКРУГА – ЮГРЫ</a:t>
            </a:r>
          </a:p>
          <a:p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«СУРГУТСКИЙ МНОГОПРОФИЛЬНЫЙ РЕАБИЛИТАЦИОННЫЙ ЦЕНТР ДЛЯ ИНВАЛИДОВ»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20272" y="0"/>
            <a:ext cx="158417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8"/>
          <p:cNvSpPr>
            <a:spLocks noChangeArrowheads="1"/>
          </p:cNvSpPr>
          <p:nvPr/>
        </p:nvSpPr>
        <p:spPr bwMode="auto">
          <a:xfrm>
            <a:off x="3646612" y="2940096"/>
            <a:ext cx="51845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РЕАБИЛИТАЦИОННО_-ОЗДОРОВИТЕЛЬНЫЙ  ПРОЕКТ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«ЗДОРОВАЯ СПИНА»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3"/>
          <p:cNvSpPr>
            <a:spLocks noChangeArrowheads="1"/>
          </p:cNvSpPr>
          <p:nvPr/>
        </p:nvSpPr>
        <p:spPr bwMode="auto">
          <a:xfrm>
            <a:off x="216128" y="4311523"/>
            <a:ext cx="864817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 Всероссийский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конкурс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Женщины за здоровое общество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Номинация: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«Ко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мплексная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реабилитация и помощь в восстановлении»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8"/>
          <p:cNvSpPr>
            <a:spLocks noChangeArrowheads="1"/>
          </p:cNvSpPr>
          <p:nvPr/>
        </p:nvSpPr>
        <p:spPr bwMode="auto">
          <a:xfrm>
            <a:off x="3905250" y="963037"/>
            <a:ext cx="492593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Устюгова Алла Витальевна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заведующий </a:t>
            </a:r>
          </a:p>
          <a:p>
            <a:pPr algn="ctr"/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стационарным отделением </a:t>
            </a:r>
          </a:p>
          <a:p>
            <a:pPr algn="ctr"/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«Мать и дитя» (от 0 до 18 лет) </a:t>
            </a:r>
          </a:p>
          <a:p>
            <a:pPr algn="ctr"/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(сектор ранней помощи) (от 0 до 7 лет))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ЛОГОТИП МНОГОПРОФИЛЬНОГО ЦЕНТР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" y="28971"/>
            <a:ext cx="835919" cy="836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04152"/>
            <a:ext cx="2376264" cy="320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975"/>
    </mc:Choice>
    <mc:Fallback xmlns="">
      <p:transition advTm="1997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7020272" y="0"/>
            <a:ext cx="158417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</a:rPr>
            </a:br>
            <a:r>
              <a:rPr lang="ru-RU" sz="2400" b="1" dirty="0">
                <a:latin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</a:rPr>
            </a:br>
            <a:endParaRPr lang="ru-RU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0181" y="190481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БЮДЖЕТНОЕ УЧРЕЖДЕНИЕ ХАНТЫ-МАНСИЙСКОГО АВТОНОМНОГО ОКРУГА – ЮГРЫ</a:t>
            </a:r>
          </a:p>
          <a:p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«СУРГУТСКИЙ МНОГОПРОФИЛЬНЫЙ РЕАБИЛИТАЦИОННЫЙ ЦЕНТР ДЛЯ ИНВАЛИДОВ»</a:t>
            </a:r>
          </a:p>
        </p:txBody>
      </p:sp>
      <p:pic>
        <p:nvPicPr>
          <p:cNvPr id="22" name="Рисунок 21" descr="ЛОГОТИП МНОГОПРОФИЛЬНОГО ЦЕНТР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" y="28971"/>
            <a:ext cx="835919" cy="8367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FC68FA8F-43FA-026E-9A85-ACFDE50DDF7B}"/>
              </a:ext>
            </a:extLst>
          </p:cNvPr>
          <p:cNvGrpSpPr/>
          <p:nvPr/>
        </p:nvGrpSpPr>
        <p:grpSpPr>
          <a:xfrm>
            <a:off x="1334356" y="1075852"/>
            <a:ext cx="6903196" cy="5075875"/>
            <a:chOff x="2188756" y="1841213"/>
            <a:chExt cx="5285908" cy="4686917"/>
          </a:xfrm>
        </p:grpSpPr>
        <p:sp>
          <p:nvSpPr>
            <p:cNvPr id="7" name="Шестиугольник 6">
              <a:extLst>
                <a:ext uri="{FF2B5EF4-FFF2-40B4-BE49-F238E27FC236}">
                  <a16:creationId xmlns:a16="http://schemas.microsoft.com/office/drawing/2014/main" xmlns="" id="{2CB72E3D-2BE1-D227-95E4-564F91076D22}"/>
                </a:ext>
              </a:extLst>
            </p:cNvPr>
            <p:cNvSpPr/>
            <p:nvPr/>
          </p:nvSpPr>
          <p:spPr bwMode="auto">
            <a:xfrm>
              <a:off x="2235648" y="2494437"/>
              <a:ext cx="1564043" cy="1360969"/>
            </a:xfrm>
            <a:prstGeom prst="hexagon">
              <a:avLst/>
            </a:prstGeom>
            <a:solidFill>
              <a:srgbClr val="99CCFF"/>
            </a:solidFill>
            <a:ln w="1016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0" dist="38100" dir="5400000" sx="102000" sy="102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/>
            <a:p>
              <a:pPr algn="ctr"/>
              <a:endParaRPr lang="ru-RU" altLang="ru-RU" sz="140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8" name="Шестиугольник 7">
              <a:extLst>
                <a:ext uri="{FF2B5EF4-FFF2-40B4-BE49-F238E27FC236}">
                  <a16:creationId xmlns:a16="http://schemas.microsoft.com/office/drawing/2014/main" xmlns="" id="{B55171A1-B956-9B01-0F90-2DB97EC17C3B}"/>
                </a:ext>
              </a:extLst>
            </p:cNvPr>
            <p:cNvSpPr/>
            <p:nvPr/>
          </p:nvSpPr>
          <p:spPr bwMode="auto">
            <a:xfrm>
              <a:off x="2188756" y="4491364"/>
              <a:ext cx="1564042" cy="1320881"/>
            </a:xfrm>
            <a:prstGeom prst="hexagon">
              <a:avLst/>
            </a:prstGeom>
            <a:solidFill>
              <a:srgbClr val="99CCFF"/>
            </a:solidFill>
            <a:ln w="1016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0" dist="38100" dir="5400000" sx="102000" sy="102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/>
            <a:p>
              <a:pPr algn="ctr"/>
              <a:endParaRPr lang="ru-RU" altLang="ru-RU" sz="1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9" name="Шестиугольник 8">
              <a:extLst>
                <a:ext uri="{FF2B5EF4-FFF2-40B4-BE49-F238E27FC236}">
                  <a16:creationId xmlns:a16="http://schemas.microsoft.com/office/drawing/2014/main" xmlns="" id="{AA10D8F6-6FB6-7D13-35F1-0B031A086327}"/>
                </a:ext>
              </a:extLst>
            </p:cNvPr>
            <p:cNvSpPr/>
            <p:nvPr/>
          </p:nvSpPr>
          <p:spPr bwMode="auto">
            <a:xfrm>
              <a:off x="5912433" y="2621903"/>
              <a:ext cx="1562231" cy="1252974"/>
            </a:xfrm>
            <a:prstGeom prst="hexagon">
              <a:avLst/>
            </a:prstGeom>
            <a:solidFill>
              <a:srgbClr val="99CCFF"/>
            </a:solidFill>
            <a:ln w="101600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0" dist="38100" dir="5400000" sx="102000" sy="102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/>
            <a:p>
              <a:pPr lvl="0" algn="ctr"/>
              <a:r>
                <a:rPr lang="ru-RU" altLang="ru-RU" sz="1700" b="1" dirty="0" smtClean="0">
                  <a:solidFill>
                    <a:schemeClr val="accent1"/>
                  </a:solidFill>
                </a:rPr>
                <a:t>Инструктор по ЛФК</a:t>
              </a:r>
              <a:endParaRPr lang="ru-RU" altLang="ru-RU" sz="1700" b="1" dirty="0" smtClean="0">
                <a:solidFill>
                  <a:schemeClr val="accent1"/>
                </a:solidFill>
              </a:endParaRPr>
            </a:p>
            <a:p>
              <a:pPr algn="ctr"/>
              <a:endParaRPr lang="ru-RU" altLang="ru-RU" sz="11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1" name="Шестиугольник 10">
              <a:extLst>
                <a:ext uri="{FF2B5EF4-FFF2-40B4-BE49-F238E27FC236}">
                  <a16:creationId xmlns:a16="http://schemas.microsoft.com/office/drawing/2014/main" xmlns="" id="{803CBCDC-08F3-9A4A-4D66-C164C77EC3EA}"/>
                </a:ext>
              </a:extLst>
            </p:cNvPr>
            <p:cNvSpPr/>
            <p:nvPr/>
          </p:nvSpPr>
          <p:spPr bwMode="auto">
            <a:xfrm>
              <a:off x="3974725" y="1841213"/>
              <a:ext cx="1556484" cy="1306446"/>
            </a:xfrm>
            <a:prstGeom prst="hexagon">
              <a:avLst/>
            </a:prstGeom>
            <a:solidFill>
              <a:srgbClr val="99CCFF"/>
            </a:solidFill>
            <a:ln w="1016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0" dist="38100" dir="5400000" sx="102000" sy="102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/>
            <a:p>
              <a:pPr algn="ctr"/>
              <a:endParaRPr lang="ru-RU" altLang="ru-RU" sz="1100" b="1" dirty="0">
                <a:solidFill>
                  <a:srgbClr val="663300"/>
                </a:solidFill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2" name="Шестиугольник 11">
              <a:extLst>
                <a:ext uri="{FF2B5EF4-FFF2-40B4-BE49-F238E27FC236}">
                  <a16:creationId xmlns:a16="http://schemas.microsoft.com/office/drawing/2014/main" xmlns="" id="{21A1F143-1B4F-A63E-76E3-7F8FE67FB5B2}"/>
                </a:ext>
              </a:extLst>
            </p:cNvPr>
            <p:cNvSpPr/>
            <p:nvPr/>
          </p:nvSpPr>
          <p:spPr bwMode="auto">
            <a:xfrm>
              <a:off x="5782188" y="4421736"/>
              <a:ext cx="1520370" cy="1390508"/>
            </a:xfrm>
            <a:prstGeom prst="hexagon">
              <a:avLst/>
            </a:prstGeom>
            <a:solidFill>
              <a:srgbClr val="99CCFF"/>
            </a:solidFill>
            <a:ln w="1016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0" dist="38100" dir="5400000" sx="102000" sy="102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/>
            <a:p>
              <a:pPr algn="ctr"/>
              <a:endParaRPr lang="ru-RU" altLang="ru-RU" sz="1000" b="1" dirty="0">
                <a:latin typeface="Arial Narrow" panose="020B0606020202030204" pitchFamily="34" charset="0"/>
              </a:endParaRPr>
            </a:p>
          </p:txBody>
        </p:sp>
        <p:sp>
          <p:nvSpPr>
            <p:cNvPr id="23" name="Шестиугольник 22">
              <a:extLst>
                <a:ext uri="{FF2B5EF4-FFF2-40B4-BE49-F238E27FC236}">
                  <a16:creationId xmlns:a16="http://schemas.microsoft.com/office/drawing/2014/main" xmlns="" id="{B829931D-18F5-62BA-F3D2-397D01D28EC2}"/>
                </a:ext>
              </a:extLst>
            </p:cNvPr>
            <p:cNvSpPr/>
            <p:nvPr/>
          </p:nvSpPr>
          <p:spPr bwMode="auto">
            <a:xfrm>
              <a:off x="4011271" y="5183279"/>
              <a:ext cx="1539146" cy="1344851"/>
            </a:xfrm>
            <a:prstGeom prst="hexagon">
              <a:avLst/>
            </a:prstGeom>
            <a:solidFill>
              <a:srgbClr val="99CCFF"/>
            </a:solidFill>
            <a:ln w="1016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0" dist="38100" dir="5400000" sx="102000" sy="102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/>
            <a:p>
              <a:pPr algn="ctr"/>
              <a:r>
                <a:rPr lang="ru-RU" altLang="ru-RU" sz="1300" b="1" dirty="0"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0A8B5612-B876-AA0F-595B-A086FA254AD0}"/>
                </a:ext>
              </a:extLst>
            </p:cNvPr>
            <p:cNvSpPr/>
            <p:nvPr/>
          </p:nvSpPr>
          <p:spPr>
            <a:xfrm>
              <a:off x="2282239" y="4772196"/>
              <a:ext cx="1344427" cy="596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b="1" dirty="0" smtClean="0">
                  <a:solidFill>
                    <a:schemeClr val="accent1"/>
                  </a:solidFill>
                </a:rPr>
                <a:t>Инструктор по АФК</a:t>
              </a:r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09A7B6EB-DE3B-6B35-8078-1DE0F37C59EB}"/>
                </a:ext>
              </a:extLst>
            </p:cNvPr>
            <p:cNvSpPr/>
            <p:nvPr/>
          </p:nvSpPr>
          <p:spPr>
            <a:xfrm>
              <a:off x="2340182" y="2621903"/>
              <a:ext cx="1344427" cy="8099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700" b="1" dirty="0" smtClean="0">
                  <a:solidFill>
                    <a:schemeClr val="accent1"/>
                  </a:solidFill>
                </a:rPr>
                <a:t>Инструктор по физической культуре</a:t>
              </a:r>
              <a:endParaRPr lang="ru-RU" altLang="ru-RU" sz="1700" b="1" dirty="0">
                <a:solidFill>
                  <a:schemeClr val="accent1"/>
                </a:solidFill>
              </a:endParaRP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3D23E10B-DF0F-A0E5-C3BD-BBA8ED4004B0}"/>
                </a:ext>
              </a:extLst>
            </p:cNvPr>
            <p:cNvSpPr/>
            <p:nvPr/>
          </p:nvSpPr>
          <p:spPr>
            <a:xfrm>
              <a:off x="3970675" y="2125716"/>
              <a:ext cx="1495548" cy="596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altLang="ru-RU" b="1" dirty="0">
                  <a:solidFill>
                    <a:schemeClr val="accent1"/>
                  </a:solidFill>
                  <a:ea typeface="Calibri" pitchFamily="34" charset="0"/>
                  <a:cs typeface="Times New Roman" pitchFamily="18" charset="0"/>
                </a:rPr>
                <a:t>Заведующий отделением</a:t>
              </a: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12D2F548-B6B0-50C8-5D50-EF52812588B2}"/>
                </a:ext>
              </a:extLst>
            </p:cNvPr>
            <p:cNvSpPr/>
            <p:nvPr/>
          </p:nvSpPr>
          <p:spPr>
            <a:xfrm>
              <a:off x="5824647" y="4842249"/>
              <a:ext cx="1498601" cy="3410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altLang="ru-RU" b="1" dirty="0">
                  <a:solidFill>
                    <a:schemeClr val="accent1"/>
                  </a:solidFill>
                </a:rPr>
                <a:t>Врач-специалист </a:t>
              </a:r>
              <a:endParaRPr lang="ru-RU" altLang="ru-RU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5111B79B-0DDE-6B60-59A8-5B4A670130DD}"/>
                </a:ext>
              </a:extLst>
            </p:cNvPr>
            <p:cNvSpPr/>
            <p:nvPr/>
          </p:nvSpPr>
          <p:spPr>
            <a:xfrm>
              <a:off x="4043595" y="5535814"/>
              <a:ext cx="1506822" cy="596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altLang="ru-RU" b="1" dirty="0" smtClean="0">
                  <a:solidFill>
                    <a:schemeClr val="accent1"/>
                  </a:solidFill>
                </a:rPr>
                <a:t>Медицинские работники</a:t>
              </a:r>
              <a:endParaRPr lang="ru-RU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3" name="Рисунок 2" descr="Изображение выглядит как одежда, человек, улыбка, Человеческое лицо&#10;&#10;AI-generated content may be incorrect.">
            <a:extLst>
              <a:ext uri="{FF2B5EF4-FFF2-40B4-BE49-F238E27FC236}">
                <a16:creationId xmlns:a16="http://schemas.microsoft.com/office/drawing/2014/main" xmlns="" id="{E4073A96-2BA1-35E6-4727-4AD36A354F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013" y="2743753"/>
            <a:ext cx="2288486" cy="1722085"/>
          </a:xfrm>
          <a:prstGeom prst="rect">
            <a:avLst/>
          </a:prstGeom>
          <a:ln w="38100" cap="sq">
            <a:solidFill>
              <a:srgbClr val="99CC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кругленный прямоугольник 15">
            <a:extLst>
              <a:ext uri="{FF2B5EF4-FFF2-40B4-BE49-F238E27FC236}">
                <a16:creationId xmlns:a16="http://schemas.microsoft.com/office/drawing/2014/main" xmlns="" id="{E93F7834-38E1-A04A-8F63-AA5C2C3A05DC}"/>
              </a:ext>
            </a:extLst>
          </p:cNvPr>
          <p:cNvSpPr/>
          <p:nvPr/>
        </p:nvSpPr>
        <p:spPr>
          <a:xfrm rot="16200000">
            <a:off x="-1778769" y="3535185"/>
            <a:ext cx="4796106" cy="561013"/>
          </a:xfrm>
          <a:prstGeom prst="roundRect">
            <a:avLst>
              <a:gd name="adj" fmla="val 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cs typeface="Times New Roman" pitchFamily="18" charset="0"/>
              </a:rPr>
              <a:t>КАДРОВЫЕ РЕСУРСЫ:</a:t>
            </a:r>
          </a:p>
        </p:txBody>
      </p:sp>
    </p:spTree>
    <p:extLst>
      <p:ext uri="{BB962C8B-B14F-4D97-AF65-F5344CB8AC3E}">
        <p14:creationId xmlns:p14="http://schemas.microsoft.com/office/powerpoint/2010/main" val="337376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020272" y="0"/>
            <a:ext cx="158417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6249" y="980728"/>
            <a:ext cx="8056191" cy="68708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РЕЗУЛЬТАТЫ ПРОЕКТА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0181" y="190481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БЮДЖЕТНОЕ УЧРЕЖДЕНИЕ ХАНТЫ-МАНСИЙСКОГО АВТОНОМНОГО ОКРУГА – ЮГРЫ</a:t>
            </a:r>
          </a:p>
          <a:p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«СУРГУТСКИЙ МНОГОПРОФИЛЬНЫЙ РЕАБИЛИТАЦИОННЫЙ ЦЕНТР ДЛЯ ИНВАЛИДОВ»</a:t>
            </a:r>
          </a:p>
        </p:txBody>
      </p:sp>
      <p:pic>
        <p:nvPicPr>
          <p:cNvPr id="15" name="Рисунок 14" descr="ЛОГОТИП МНОГОПРОФИЛЬНОГО ЦЕНТР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" y="28971"/>
            <a:ext cx="835919" cy="836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C:\Users\Светлана\Desktop\Рисунок1.png">
            <a:extLst>
              <a:ext uri="{FF2B5EF4-FFF2-40B4-BE49-F238E27FC236}">
                <a16:creationId xmlns:a16="http://schemas.microsoft.com/office/drawing/2014/main" xmlns="" id="{C226EFD8-84D1-40B0-ACE4-D9A79AAFC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361" y="1691375"/>
            <a:ext cx="4864516" cy="508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55BFDEA-A6C6-436B-A2DF-86934BA54EB6}"/>
              </a:ext>
            </a:extLst>
          </p:cNvPr>
          <p:cNvSpPr/>
          <p:nvPr/>
        </p:nvSpPr>
        <p:spPr>
          <a:xfrm>
            <a:off x="3790561" y="2305056"/>
            <a:ext cx="21309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/>
              <a:t>укрепление мышц спины, мышечного корсета у 90</a:t>
            </a:r>
            <a:r>
              <a:rPr lang="ru-RU" sz="1200" b="1" dirty="0" smtClean="0"/>
              <a:t>%</a:t>
            </a:r>
          </a:p>
          <a:p>
            <a:pPr lvl="0"/>
            <a:endParaRPr lang="ru-RU" sz="1200" b="1" dirty="0"/>
          </a:p>
          <a:p>
            <a:pPr lvl="0"/>
            <a:r>
              <a:rPr lang="ru-RU" sz="1200" b="1" dirty="0"/>
              <a:t>бодрость духа, отличное самочувствие у 100%</a:t>
            </a:r>
            <a:endParaRPr lang="ru-RU" sz="1200" b="1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4578FD35-2C78-46C0-A1FD-4811D726592B}"/>
              </a:ext>
            </a:extLst>
          </p:cNvPr>
          <p:cNvSpPr/>
          <p:nvPr/>
        </p:nvSpPr>
        <p:spPr>
          <a:xfrm>
            <a:off x="3912779" y="4040279"/>
            <a:ext cx="20087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/>
              <a:t>улучшение осанки, физической формы тела (подтянутость, гибкость, подвижность) у 84</a:t>
            </a:r>
            <a:r>
              <a:rPr lang="ru-RU" sz="1200" b="1" dirty="0" smtClean="0"/>
              <a:t>%</a:t>
            </a:r>
            <a:endParaRPr lang="ru-RU" sz="1200" b="1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901198E6-BE17-40E0-875C-3BBFEFAAFE9D}"/>
              </a:ext>
            </a:extLst>
          </p:cNvPr>
          <p:cNvSpPr/>
          <p:nvPr/>
        </p:nvSpPr>
        <p:spPr>
          <a:xfrm>
            <a:off x="3946765" y="5603665"/>
            <a:ext cx="2008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/>
              <a:t>снижение утомляемости, избыточного тонуса в мышцах за счет выполнения физических упражнений, нагрузок у 95</a:t>
            </a:r>
            <a:r>
              <a:rPr lang="ru-RU" sz="1200" b="1" dirty="0" smtClean="0"/>
              <a:t>%</a:t>
            </a:r>
            <a:endParaRPr lang="ru-RU" sz="1200" b="1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C9D0138-8ACA-4C91-8180-6BE345820FFD}"/>
              </a:ext>
            </a:extLst>
          </p:cNvPr>
          <p:cNvSpPr/>
          <p:nvPr/>
        </p:nvSpPr>
        <p:spPr>
          <a:xfrm>
            <a:off x="6190938" y="2070184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/>
              <a:t>гибкость, подвижность суставов, позвоночника у 81</a:t>
            </a:r>
            <a:r>
              <a:rPr lang="ru-RU" sz="1200" b="1" dirty="0" smtClean="0"/>
              <a:t>%</a:t>
            </a:r>
            <a:endParaRPr lang="ru-RU" sz="1200" b="1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8AC77E9A-0C1B-4AE9-B203-69746B3DA7A8}"/>
              </a:ext>
            </a:extLst>
          </p:cNvPr>
          <p:cNvSpPr/>
          <p:nvPr/>
        </p:nvSpPr>
        <p:spPr>
          <a:xfrm>
            <a:off x="6190938" y="3575969"/>
            <a:ext cx="2341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/>
              <a:t>удовлетворенность детей и взрослых от совместных занятий у 100</a:t>
            </a:r>
            <a:r>
              <a:rPr lang="ru-RU" sz="1200" b="1" dirty="0" smtClean="0"/>
              <a:t>%</a:t>
            </a:r>
            <a:endParaRPr lang="ru-RU" sz="1200" b="1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077A5EFF-472E-4884-A55F-A31AA73ED9A6}"/>
              </a:ext>
            </a:extLst>
          </p:cNvPr>
          <p:cNvSpPr/>
          <p:nvPr/>
        </p:nvSpPr>
        <p:spPr>
          <a:xfrm>
            <a:off x="6306164" y="5266420"/>
            <a:ext cx="1973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/>
              <a:t>улучшение сна и аппетита в связи с увеличением дневной активности у 90</a:t>
            </a:r>
            <a:r>
              <a:rPr lang="ru-RU" sz="1200" b="1" dirty="0" smtClean="0"/>
              <a:t>%</a:t>
            </a:r>
            <a:endParaRPr lang="ru-RU" sz="1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185" y="2766721"/>
            <a:ext cx="2889754" cy="2188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450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020272" y="0"/>
            <a:ext cx="158417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4399" y="1056164"/>
            <a:ext cx="8015201" cy="496512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Участие детей-инвалидов и детей с ОВЗ, инвалидов 18+ в мероприятиях </a:t>
            </a:r>
            <a:r>
              <a:rPr lang="ru-RU" sz="20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реабилитационно-оздоровительного 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20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«Здоровая спина» 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положительно </a:t>
            </a: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сказывается на их состоянии здоровья и общем самочувствии: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двигательная </a:t>
            </a:r>
            <a:r>
              <a:rPr lang="ru-RU" sz="20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активность; </a:t>
            </a:r>
            <a:endParaRPr lang="ru-RU" sz="20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повышение работоспособности;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соблюдение режима дня;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улучшение общего самочувствия;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укрепление здоровья;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усиление иммунитета; 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повышение </a:t>
            </a:r>
            <a:r>
              <a:rPr lang="ru-RU" sz="2000" dirty="0" smtClean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стрессоустойчивости;</a:t>
            </a:r>
            <a:endParaRPr lang="ru-RU" sz="20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ведение здорового образа жизни, отказ от вредных привычек;</a:t>
            </a:r>
          </a:p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занятость с пользой для здоровья.</a:t>
            </a:r>
          </a:p>
          <a:p>
            <a:pPr algn="ctr">
              <a:spcAft>
                <a:spcPts val="0"/>
              </a:spcAft>
            </a:pP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0181" y="190481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БЮДЖЕТНОЕ УЧРЕЖДЕНИЕ ХАНТЫ-МАНСИЙСКОГО АВТОНОМНОГО ОКРУГА – ЮГРЫ</a:t>
            </a:r>
          </a:p>
          <a:p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«СУРГУТСКИЙ МНОГОПРОФИЛЬНЫЙ РЕАБИЛИТАЦИОННЫЙ ЦЕНТР ДЛЯ ИНВАЛИДОВ»</a:t>
            </a:r>
          </a:p>
        </p:txBody>
      </p:sp>
      <p:pic>
        <p:nvPicPr>
          <p:cNvPr id="10" name="Рисунок 9" descr="ЛОГОТИП МНОГОПРОФИЛЬНОГО ЦЕНТР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" y="28971"/>
            <a:ext cx="835919" cy="836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214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020272" y="0"/>
            <a:ext cx="158417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66" name="Объект 2"/>
          <p:cNvSpPr>
            <a:spLocks noGrp="1"/>
          </p:cNvSpPr>
          <p:nvPr>
            <p:ph idx="1"/>
          </p:nvPr>
        </p:nvSpPr>
        <p:spPr>
          <a:xfrm>
            <a:off x="323528" y="2780928"/>
            <a:ext cx="8147050" cy="4929188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dirty="0">
                <a:solidFill>
                  <a:schemeClr val="tx2"/>
                </a:solidFill>
              </a:rPr>
              <a:t>      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00181" y="190481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БЮДЖЕТНОЕ УЧРЕЖДЕНИЕ ХАНТЫ-МАНСИЙСКОГО АВТОНОМНОГО ОКРУГА – ЮГРЫ</a:t>
            </a:r>
          </a:p>
          <a:p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«СУРГУТСКИЙ МНОГОПРОФИЛЬНЫЙ РЕАБИЛИТАЦИОННЫЙ ЦЕНТР ДЛЯ ИНВАЛИДОВ»</a:t>
            </a:r>
          </a:p>
        </p:txBody>
      </p:sp>
      <p:pic>
        <p:nvPicPr>
          <p:cNvPr id="10" name="Рисунок 9" descr="ЛОГОТИП МНОГОПРОФИЛЬНОГО ЦЕНТР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" y="28971"/>
            <a:ext cx="835919" cy="8367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323528" y="5103521"/>
            <a:ext cx="3390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Arial Narrow" pitchFamily="34" charset="0"/>
              </a:rPr>
              <a:t>8 (3462) 518-800</a:t>
            </a:r>
          </a:p>
          <a:p>
            <a:r>
              <a:rPr lang="ru-RU" sz="2000" b="1" dirty="0">
                <a:solidFill>
                  <a:srgbClr val="0070C0"/>
                </a:solidFill>
                <a:latin typeface="Arial Narrow" pitchFamily="34" charset="0"/>
              </a:rPr>
              <a:t>E-mail: </a:t>
            </a:r>
            <a:r>
              <a:rPr lang="en-US" sz="2000" dirty="0">
                <a:solidFill>
                  <a:schemeClr val="bg1"/>
                </a:solidFill>
                <a:latin typeface="Arial Narrow" panose="020B0606020202030204" pitchFamily="34" charset="0"/>
                <a:hlinkClick r:id="rId3"/>
              </a:rPr>
              <a:t>SurCSON@admhmao.ru</a:t>
            </a:r>
            <a:r>
              <a:rPr lang="en-US" sz="2000" dirty="0">
                <a:latin typeface="Arial Narrow" panose="020B0606020202030204" pitchFamily="34" charset="0"/>
              </a:rPr>
              <a:t> </a:t>
            </a:r>
            <a:r>
              <a:rPr lang="ru-RU" sz="2000" b="1" dirty="0">
                <a:solidFill>
                  <a:srgbClr val="0070C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9870" y="1082496"/>
            <a:ext cx="4918653" cy="578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altLang="ru-RU" sz="32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15" name="Picture 2" descr="\\Server\омо\Личная\1. УЧРЕЖДЕНИЕ_СЕЙЧАС\2. Логотип\qr3645459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1" t="11067" r="11768" b="11423"/>
          <a:stretch/>
        </p:blipFill>
        <p:spPr bwMode="auto">
          <a:xfrm>
            <a:off x="1065789" y="2492896"/>
            <a:ext cx="158437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B6AC3F2-758D-46FB-859A-64C30AAB44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535" y="1877544"/>
            <a:ext cx="5109459" cy="3405965"/>
          </a:xfrm>
          <a:prstGeom prst="rect">
            <a:avLst/>
          </a:prstGeom>
          <a:ln w="38100" cap="sq">
            <a:solidFill>
              <a:srgbClr val="019CD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066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020272" y="0"/>
            <a:ext cx="158417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4399" y="1056164"/>
            <a:ext cx="8015201" cy="496512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/>
              <a:t>Реабилитационно-оздоровительный проект </a:t>
            </a:r>
            <a:endParaRPr lang="ru-RU" sz="2400" dirty="0" smtClean="0"/>
          </a:p>
          <a:p>
            <a:pPr algn="ctr"/>
            <a:r>
              <a:rPr lang="ru-RU" sz="3200" dirty="0" smtClean="0"/>
              <a:t>"</a:t>
            </a:r>
            <a:r>
              <a:rPr lang="ru-RU" sz="3200" dirty="0"/>
              <a:t>Здоровая спина" </a:t>
            </a:r>
            <a:endParaRPr lang="ru-RU" sz="3200" dirty="0" smtClean="0"/>
          </a:p>
          <a:p>
            <a:pPr algn="ctr"/>
            <a:r>
              <a:rPr lang="ru-RU" sz="2400" dirty="0" smtClean="0"/>
              <a:t>направлен </a:t>
            </a:r>
            <a:r>
              <a:rPr lang="ru-RU" sz="2400" dirty="0"/>
              <a:t>на оздоровление и профилактику проблем спинного корсета, оздоровление позвоночника и нейтрализацию вредного влияния малоподвижного образа жизни.  </a:t>
            </a:r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/>
              <a:t>Реализация проекта осуществляется комплексно, через мероприятия социально-медицинской, оздоровительной и консультативной направленности.</a:t>
            </a:r>
          </a:p>
          <a:p>
            <a:endParaRPr lang="ru-RU" sz="2000" dirty="0"/>
          </a:p>
          <a:p>
            <a:endParaRPr lang="ru-RU" sz="2000" dirty="0"/>
          </a:p>
          <a:p>
            <a:pPr algn="ctr">
              <a:spcAft>
                <a:spcPts val="0"/>
              </a:spcAft>
            </a:pP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0181" y="190481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БЮДЖЕТНОЕ УЧРЕЖДЕНИЕ ХАНТЫ-МАНСИЙСКОГО АВТОНОМНОГО ОКРУГА – ЮГРЫ</a:t>
            </a:r>
          </a:p>
          <a:p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«СУРГУТСКИЙ МНОГОПРОФИЛЬНЫЙ РЕАБИЛИТАЦИОННЫЙ ЦЕНТР ДЛЯ ИНВАЛИДОВ»</a:t>
            </a:r>
          </a:p>
        </p:txBody>
      </p:sp>
      <p:pic>
        <p:nvPicPr>
          <p:cNvPr id="10" name="Рисунок 9" descr="ЛОГОТИП МНОГОПРОФИЛЬНОГО ЦЕНТР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" y="28971"/>
            <a:ext cx="835919" cy="836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582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7020272" y="0"/>
            <a:ext cx="158417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</a:rPr>
            </a:br>
            <a:r>
              <a:rPr lang="ru-RU" sz="2400" b="1" dirty="0">
                <a:latin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</a:rPr>
            </a:br>
            <a:endParaRPr lang="ru-RU" sz="24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0181" y="190481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БЮДЖЕТНОЕ УЧРЕЖДЕНИЕ ХАНТЫ-МАНСИЙСКОГО АВТОНОМНОГО ОКРУГА – ЮГРЫ</a:t>
            </a:r>
          </a:p>
          <a:p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«СУРГУТСКИЙ МНОГОПРОФИЛЬНЫЙ РЕАБИЛИТАЦИОННЫЙ ЦЕНТР ДЛЯ ИНВАЛИДОВ»</a:t>
            </a:r>
          </a:p>
        </p:txBody>
      </p:sp>
      <p:pic>
        <p:nvPicPr>
          <p:cNvPr id="22" name="Рисунок 21" descr="ЛОГОТИП МНОГОПРОФИЛЬНОГО ЦЕНТР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" y="28971"/>
            <a:ext cx="835919" cy="8367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FC68FA8F-43FA-026E-9A85-ACFDE50DDF7B}"/>
              </a:ext>
            </a:extLst>
          </p:cNvPr>
          <p:cNvGrpSpPr/>
          <p:nvPr/>
        </p:nvGrpSpPr>
        <p:grpSpPr>
          <a:xfrm>
            <a:off x="1100181" y="1265429"/>
            <a:ext cx="6992854" cy="5027335"/>
            <a:chOff x="1994859" y="1850505"/>
            <a:chExt cx="5354561" cy="4642096"/>
          </a:xfrm>
        </p:grpSpPr>
        <p:sp>
          <p:nvSpPr>
            <p:cNvPr id="7" name="Шестиугольник 6">
              <a:extLst>
                <a:ext uri="{FF2B5EF4-FFF2-40B4-BE49-F238E27FC236}">
                  <a16:creationId xmlns:a16="http://schemas.microsoft.com/office/drawing/2014/main" xmlns="" id="{2CB72E3D-2BE1-D227-95E4-564F91076D22}"/>
                </a:ext>
              </a:extLst>
            </p:cNvPr>
            <p:cNvSpPr/>
            <p:nvPr/>
          </p:nvSpPr>
          <p:spPr bwMode="auto">
            <a:xfrm>
              <a:off x="1994859" y="1884044"/>
              <a:ext cx="1564043" cy="1360969"/>
            </a:xfrm>
            <a:prstGeom prst="hexagon">
              <a:avLst/>
            </a:prstGeom>
            <a:solidFill>
              <a:srgbClr val="99CCFF"/>
            </a:solidFill>
            <a:ln w="1016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0" dist="38100" dir="5400000" sx="102000" sy="102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/>
            <a:p>
              <a:pPr algn="ctr"/>
              <a:endParaRPr lang="ru-RU" altLang="ru-RU" sz="140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8" name="Шестиугольник 7">
              <a:extLst>
                <a:ext uri="{FF2B5EF4-FFF2-40B4-BE49-F238E27FC236}">
                  <a16:creationId xmlns:a16="http://schemas.microsoft.com/office/drawing/2014/main" xmlns="" id="{B55171A1-B956-9B01-0F90-2DB97EC17C3B}"/>
                </a:ext>
              </a:extLst>
            </p:cNvPr>
            <p:cNvSpPr/>
            <p:nvPr/>
          </p:nvSpPr>
          <p:spPr bwMode="auto">
            <a:xfrm>
              <a:off x="1994860" y="3501871"/>
              <a:ext cx="1564042" cy="1320881"/>
            </a:xfrm>
            <a:prstGeom prst="hexagon">
              <a:avLst/>
            </a:prstGeom>
            <a:solidFill>
              <a:srgbClr val="99CCFF"/>
            </a:solidFill>
            <a:ln w="1016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0" dist="38100" dir="5400000" sx="102000" sy="102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/>
            <a:p>
              <a:pPr algn="ctr"/>
              <a:endParaRPr lang="ru-RU" altLang="ru-RU" sz="1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9" name="Шестиугольник 8">
              <a:extLst>
                <a:ext uri="{FF2B5EF4-FFF2-40B4-BE49-F238E27FC236}">
                  <a16:creationId xmlns:a16="http://schemas.microsoft.com/office/drawing/2014/main" xmlns="" id="{AA10D8F6-6FB6-7D13-35F1-0B031A086327}"/>
                </a:ext>
              </a:extLst>
            </p:cNvPr>
            <p:cNvSpPr/>
            <p:nvPr/>
          </p:nvSpPr>
          <p:spPr bwMode="auto">
            <a:xfrm>
              <a:off x="5774442" y="1850505"/>
              <a:ext cx="1562231" cy="1390351"/>
            </a:xfrm>
            <a:prstGeom prst="hexagon">
              <a:avLst/>
            </a:prstGeom>
            <a:solidFill>
              <a:srgbClr val="99CCFF"/>
            </a:solidFill>
            <a:ln w="101600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0" dist="38100" dir="5400000" sx="102000" sy="102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/>
            <a:p>
              <a:pPr lvl="0" algn="ctr"/>
              <a:r>
                <a:rPr lang="ru-RU" altLang="ru-RU" sz="1400" b="1" dirty="0" smtClean="0">
                  <a:solidFill>
                    <a:schemeClr val="accent1"/>
                  </a:solidFill>
                </a:rPr>
                <a:t>консультация </a:t>
              </a:r>
              <a:r>
                <a:rPr lang="ru-RU" altLang="ru-RU" sz="1400" b="1" dirty="0">
                  <a:solidFill>
                    <a:schemeClr val="accent1"/>
                  </a:solidFill>
                </a:rPr>
                <a:t>врача педиатра (для детей), врача терапевта (для </a:t>
              </a:r>
              <a:r>
                <a:rPr lang="ru-RU" altLang="ru-RU" sz="1400" b="1" dirty="0" smtClean="0">
                  <a:solidFill>
                    <a:schemeClr val="accent1"/>
                  </a:solidFill>
                </a:rPr>
                <a:t>взрослых)</a:t>
              </a:r>
              <a:endParaRPr lang="ru-RU" altLang="ru-RU" sz="1400" b="1" dirty="0" smtClean="0">
                <a:solidFill>
                  <a:schemeClr val="accent1"/>
                </a:solidFill>
              </a:endParaRPr>
            </a:p>
            <a:p>
              <a:pPr algn="ctr"/>
              <a:endParaRPr lang="ru-RU" altLang="ru-RU" sz="11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1" name="Шестиугольник 10">
              <a:extLst>
                <a:ext uri="{FF2B5EF4-FFF2-40B4-BE49-F238E27FC236}">
                  <a16:creationId xmlns:a16="http://schemas.microsoft.com/office/drawing/2014/main" xmlns="" id="{803CBCDC-08F3-9A4A-4D66-C164C77EC3EA}"/>
                </a:ext>
              </a:extLst>
            </p:cNvPr>
            <p:cNvSpPr/>
            <p:nvPr/>
          </p:nvSpPr>
          <p:spPr bwMode="auto">
            <a:xfrm>
              <a:off x="3888099" y="1892457"/>
              <a:ext cx="1556484" cy="1306446"/>
            </a:xfrm>
            <a:prstGeom prst="hexagon">
              <a:avLst/>
            </a:prstGeom>
            <a:solidFill>
              <a:srgbClr val="99CCFF"/>
            </a:solidFill>
            <a:ln w="1016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0" dist="38100" dir="5400000" sx="102000" sy="102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/>
            <a:p>
              <a:pPr algn="ctr"/>
              <a:endParaRPr lang="ru-RU" altLang="ru-RU" sz="1100" b="1" dirty="0">
                <a:solidFill>
                  <a:srgbClr val="663300"/>
                </a:solidFill>
                <a:latin typeface="Arial Narrow" panose="020B0606020202030204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2" name="Шестиугольник 11">
              <a:extLst>
                <a:ext uri="{FF2B5EF4-FFF2-40B4-BE49-F238E27FC236}">
                  <a16:creationId xmlns:a16="http://schemas.microsoft.com/office/drawing/2014/main" xmlns="" id="{21A1F143-1B4F-A63E-76E3-7F8FE67FB5B2}"/>
                </a:ext>
              </a:extLst>
            </p:cNvPr>
            <p:cNvSpPr/>
            <p:nvPr/>
          </p:nvSpPr>
          <p:spPr bwMode="auto">
            <a:xfrm>
              <a:off x="5829050" y="3488126"/>
              <a:ext cx="1520370" cy="1390508"/>
            </a:xfrm>
            <a:prstGeom prst="hexagon">
              <a:avLst/>
            </a:prstGeom>
            <a:solidFill>
              <a:srgbClr val="99CCFF"/>
            </a:solidFill>
            <a:ln w="1016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0" dist="38100" dir="5400000" sx="102000" sy="102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/>
            <a:p>
              <a:pPr algn="ctr"/>
              <a:endParaRPr lang="ru-RU" altLang="ru-RU" sz="1000" b="1" dirty="0">
                <a:latin typeface="Arial Narrow" panose="020B0606020202030204" pitchFamily="34" charset="0"/>
              </a:endParaRPr>
            </a:p>
          </p:txBody>
        </p:sp>
        <p:sp>
          <p:nvSpPr>
            <p:cNvPr id="23" name="Шестиугольник 22">
              <a:extLst>
                <a:ext uri="{FF2B5EF4-FFF2-40B4-BE49-F238E27FC236}">
                  <a16:creationId xmlns:a16="http://schemas.microsoft.com/office/drawing/2014/main" xmlns="" id="{B829931D-18F5-62BA-F3D2-397D01D28EC2}"/>
                </a:ext>
              </a:extLst>
            </p:cNvPr>
            <p:cNvSpPr/>
            <p:nvPr/>
          </p:nvSpPr>
          <p:spPr bwMode="auto">
            <a:xfrm>
              <a:off x="5810274" y="5147750"/>
              <a:ext cx="1539146" cy="1344851"/>
            </a:xfrm>
            <a:prstGeom prst="hexagon">
              <a:avLst/>
            </a:prstGeom>
            <a:solidFill>
              <a:srgbClr val="99CCFF"/>
            </a:solidFill>
            <a:ln w="1016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254000" dist="38100" dir="5400000" sx="102000" sy="102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/>
            <a:p>
              <a:pPr algn="ctr"/>
              <a:r>
                <a:rPr lang="ru-RU" altLang="ru-RU" sz="1300" b="1" dirty="0"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xmlns="" id="{0A8B5612-B876-AA0F-595B-A086FA254AD0}"/>
                </a:ext>
              </a:extLst>
            </p:cNvPr>
            <p:cNvSpPr/>
            <p:nvPr/>
          </p:nvSpPr>
          <p:spPr>
            <a:xfrm>
              <a:off x="2177115" y="3835851"/>
              <a:ext cx="1344427" cy="682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400" b="1" dirty="0">
                  <a:solidFill>
                    <a:schemeClr val="accent1"/>
                  </a:solidFill>
                </a:rPr>
                <a:t>плавание, </a:t>
              </a:r>
              <a:r>
                <a:rPr lang="ru-RU" altLang="ru-RU" sz="1400" b="1" dirty="0" err="1">
                  <a:solidFill>
                    <a:schemeClr val="accent1"/>
                  </a:solidFill>
                </a:rPr>
                <a:t>аквааэробика</a:t>
              </a:r>
              <a:r>
                <a:rPr lang="ru-RU" altLang="ru-RU" sz="1400" b="1" dirty="0">
                  <a:solidFill>
                    <a:schemeClr val="accent1"/>
                  </a:solidFill>
                </a:rPr>
                <a:t>; водолечение</a:t>
              </a:r>
              <a:endParaRPr lang="ru-RU" sz="1400" dirty="0">
                <a:solidFill>
                  <a:schemeClr val="accent1"/>
                </a:solidFill>
              </a:endParaRP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xmlns="" id="{09A7B6EB-DE3B-6B35-8078-1DE0F37C59EB}"/>
                </a:ext>
              </a:extLst>
            </p:cNvPr>
            <p:cNvSpPr/>
            <p:nvPr/>
          </p:nvSpPr>
          <p:spPr>
            <a:xfrm>
              <a:off x="2162711" y="2352340"/>
              <a:ext cx="1344427" cy="2841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1400" b="1" dirty="0">
                  <a:solidFill>
                    <a:schemeClr val="accent1"/>
                  </a:solidFill>
                </a:rPr>
                <a:t>йога, </a:t>
              </a:r>
              <a:r>
                <a:rPr lang="ru-RU" altLang="ru-RU" sz="1400" b="1" dirty="0" err="1">
                  <a:solidFill>
                    <a:schemeClr val="accent1"/>
                  </a:solidFill>
                </a:rPr>
                <a:t>калланетика</a:t>
              </a:r>
              <a:endParaRPr lang="ru-RU" altLang="ru-RU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xmlns="" id="{3D23E10B-DF0F-A0E5-C3BD-BBA8ED4004B0}"/>
                </a:ext>
              </a:extLst>
            </p:cNvPr>
            <p:cNvSpPr/>
            <p:nvPr/>
          </p:nvSpPr>
          <p:spPr>
            <a:xfrm>
              <a:off x="3988218" y="2244643"/>
              <a:ext cx="1356246" cy="4831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altLang="ru-RU" sz="1400" b="1" dirty="0">
                  <a:solidFill>
                    <a:schemeClr val="accent1"/>
                  </a:solidFill>
                  <a:ea typeface="Calibri" pitchFamily="34" charset="0"/>
                  <a:cs typeface="Times New Roman" pitchFamily="18" charset="0"/>
                </a:rPr>
                <a:t>осмотр врачами-специалистами</a:t>
              </a:r>
              <a:endParaRPr lang="ru-RU" altLang="ru-RU" sz="1400" b="1" dirty="0">
                <a:solidFill>
                  <a:schemeClr val="accent1"/>
                </a:solidFill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xmlns="" id="{12D2F548-B6B0-50C8-5D50-EF52812588B2}"/>
                </a:ext>
              </a:extLst>
            </p:cNvPr>
            <p:cNvSpPr/>
            <p:nvPr/>
          </p:nvSpPr>
          <p:spPr>
            <a:xfrm>
              <a:off x="5850819" y="3644712"/>
              <a:ext cx="1498601" cy="880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altLang="ru-RU" sz="1400" b="1" dirty="0">
                  <a:solidFill>
                    <a:schemeClr val="accent1"/>
                  </a:solidFill>
                </a:rPr>
                <a:t>составление индивидуального маршрутного листа реабилитации </a:t>
              </a:r>
              <a:endParaRPr lang="ru-RU" altLang="ru-RU" sz="1100" b="1" dirty="0">
                <a:solidFill>
                  <a:schemeClr val="accent1"/>
                </a:solidFill>
              </a:endParaRP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xmlns="" id="{5111B79B-0DDE-6B60-59A8-5B4A670130DD}"/>
                </a:ext>
              </a:extLst>
            </p:cNvPr>
            <p:cNvSpPr/>
            <p:nvPr/>
          </p:nvSpPr>
          <p:spPr>
            <a:xfrm>
              <a:off x="5858979" y="5180744"/>
              <a:ext cx="1372560" cy="12788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altLang="ru-RU" sz="1400" b="1" dirty="0">
                  <a:solidFill>
                    <a:schemeClr val="accent1"/>
                  </a:solidFill>
                </a:rPr>
                <a:t>лечебная физическая культура (ЛФК) и адаптивная физическая культура (АФК)</a:t>
              </a:r>
              <a:endParaRPr lang="ru-RU" sz="1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" name="Скругленный прямоугольник 15">
            <a:extLst>
              <a:ext uri="{FF2B5EF4-FFF2-40B4-BE49-F238E27FC236}">
                <a16:creationId xmlns:a16="http://schemas.microsoft.com/office/drawing/2014/main" xmlns="" id="{E93F7834-38E1-A04A-8F63-AA5C2C3A05DC}"/>
              </a:ext>
            </a:extLst>
          </p:cNvPr>
          <p:cNvSpPr/>
          <p:nvPr/>
        </p:nvSpPr>
        <p:spPr>
          <a:xfrm>
            <a:off x="3413485" y="2929442"/>
            <a:ext cx="2440385" cy="1655769"/>
          </a:xfrm>
          <a:prstGeom prst="roundRect">
            <a:avLst>
              <a:gd name="adj" fmla="val 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>В 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реабилитационно-оздоровительный проект </a:t>
            </a:r>
            <a:endParaRPr lang="ru-RU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«</a:t>
            </a:r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Здоровая спина» входят</a:t>
            </a:r>
            <a:endParaRPr lang="ru-RU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4" name="Шестиугольник 23">
            <a:extLst>
              <a:ext uri="{FF2B5EF4-FFF2-40B4-BE49-F238E27FC236}">
                <a16:creationId xmlns:a16="http://schemas.microsoft.com/office/drawing/2014/main" xmlns="" id="{B55171A1-B956-9B01-0F90-2DB97EC17C3B}"/>
              </a:ext>
            </a:extLst>
          </p:cNvPr>
          <p:cNvSpPr/>
          <p:nvPr/>
        </p:nvSpPr>
        <p:spPr bwMode="auto">
          <a:xfrm>
            <a:off x="1133474" y="4788925"/>
            <a:ext cx="2042580" cy="1430498"/>
          </a:xfrm>
          <a:prstGeom prst="hexagon">
            <a:avLst/>
          </a:prstGeom>
          <a:solidFill>
            <a:srgbClr val="99CCFF"/>
          </a:solidFill>
          <a:ln w="1016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38100" dir="5400000" sx="102000" sy="102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/>
            <a:endParaRPr lang="ru-RU" alt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25" name="Шестиугольник 24">
            <a:extLst>
              <a:ext uri="{FF2B5EF4-FFF2-40B4-BE49-F238E27FC236}">
                <a16:creationId xmlns:a16="http://schemas.microsoft.com/office/drawing/2014/main" xmlns="" id="{B55171A1-B956-9B01-0F90-2DB97EC17C3B}"/>
              </a:ext>
            </a:extLst>
          </p:cNvPr>
          <p:cNvSpPr/>
          <p:nvPr/>
        </p:nvSpPr>
        <p:spPr bwMode="auto">
          <a:xfrm>
            <a:off x="3601565" y="4788925"/>
            <a:ext cx="2042580" cy="1430498"/>
          </a:xfrm>
          <a:prstGeom prst="hexagon">
            <a:avLst/>
          </a:prstGeom>
          <a:solidFill>
            <a:srgbClr val="99CCFF"/>
          </a:solidFill>
          <a:ln w="1016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38100" dir="5400000" sx="102000" sy="102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/>
            <a:endParaRPr lang="ru-RU" alt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0A8B5612-B876-AA0F-595B-A086FA254AD0}"/>
              </a:ext>
            </a:extLst>
          </p:cNvPr>
          <p:cNvSpPr/>
          <p:nvPr/>
        </p:nvSpPr>
        <p:spPr>
          <a:xfrm>
            <a:off x="1279737" y="5067752"/>
            <a:ext cx="17557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solidFill>
                  <a:schemeClr val="accent1"/>
                </a:solidFill>
              </a:rPr>
              <a:t>медицинский массаж (ручной, механический)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0A8B5612-B876-AA0F-595B-A086FA254AD0}"/>
              </a:ext>
            </a:extLst>
          </p:cNvPr>
          <p:cNvSpPr/>
          <p:nvPr/>
        </p:nvSpPr>
        <p:spPr>
          <a:xfrm>
            <a:off x="3768273" y="5208907"/>
            <a:ext cx="17557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solidFill>
                  <a:schemeClr val="accent1"/>
                </a:solidFill>
              </a:rPr>
              <a:t>оздоровительная гимнастика</a:t>
            </a:r>
            <a:endParaRPr lang="ru-RU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75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933000" y="23797"/>
            <a:ext cx="158417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57015" y="1224573"/>
            <a:ext cx="2616834" cy="4859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- </a:t>
            </a:r>
            <a:r>
              <a:rPr lang="ru-RU" dirty="0" smtClean="0"/>
              <a:t> </a:t>
            </a:r>
            <a:r>
              <a:rPr lang="ru-RU" dirty="0"/>
              <a:t>дети от 3 лет до 18 лет с ограниченными возможностями здоровья (ОВЗ</a:t>
            </a:r>
            <a:r>
              <a:rPr lang="ru-RU" dirty="0" smtClean="0"/>
              <a:t>),</a:t>
            </a:r>
          </a:p>
          <a:p>
            <a:r>
              <a:rPr lang="ru-RU" dirty="0" smtClean="0"/>
              <a:t>дети-инвалиды</a:t>
            </a:r>
            <a:r>
              <a:rPr lang="ru-RU" dirty="0"/>
              <a:t>;</a:t>
            </a:r>
          </a:p>
          <a:p>
            <a:r>
              <a:rPr lang="ru-RU" dirty="0"/>
              <a:t>- инвалиды 18+</a:t>
            </a:r>
          </a:p>
          <a:p>
            <a:pPr algn="ctr"/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 rot="16200000">
            <a:off x="-1218396" y="3108655"/>
            <a:ext cx="3498620" cy="6406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cs typeface="Times New Roman" pitchFamily="18" charset="0"/>
              </a:rPr>
              <a:t>ЦЕЛЕВАЯ ГРУППА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0181" y="190481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БЮДЖЕТНОЕ УЧРЕЖДЕНИЕ ХАНТЫ-МАНСИЙСКОГО АВТОНОМНОГО ОКРУГА – ЮГРЫ</a:t>
            </a:r>
          </a:p>
          <a:p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«СУРГУТСКИЙ МНОГОПРОФИЛЬНЫЙ РЕАБИЛИТАЦИОННЫЙ ЦЕНТР ДЛЯ ИНВАЛИДОВ»</a:t>
            </a:r>
          </a:p>
        </p:txBody>
      </p:sp>
      <p:pic>
        <p:nvPicPr>
          <p:cNvPr id="10" name="Рисунок 9" descr="ЛОГОТИП МНОГОПРОФИЛЬНОГО ЦЕНТР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" y="28971"/>
            <a:ext cx="835919" cy="8367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xmlns="" id="{77AC9BB7-BE6E-434A-8DDC-C5E0C74E87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9007287"/>
              </p:ext>
            </p:extLst>
          </p:nvPr>
        </p:nvGraphicFramePr>
        <p:xfrm>
          <a:off x="2938584" y="1261063"/>
          <a:ext cx="4449233" cy="3872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Скругленная прямоугольная выноска 15">
            <a:extLst>
              <a:ext uri="{FF2B5EF4-FFF2-40B4-BE49-F238E27FC236}">
                <a16:creationId xmlns:a16="http://schemas.microsoft.com/office/drawing/2014/main" xmlns="" id="{92C3AE4E-F06E-401E-80DB-FD6DCCA5D956}"/>
              </a:ext>
            </a:extLst>
          </p:cNvPr>
          <p:cNvSpPr/>
          <p:nvPr/>
        </p:nvSpPr>
        <p:spPr>
          <a:xfrm>
            <a:off x="6536956" y="2660191"/>
            <a:ext cx="2376264" cy="648072"/>
          </a:xfrm>
          <a:prstGeom prst="wedgeRoundRectCallout">
            <a:avLst>
              <a:gd name="adj1" fmla="val -55783"/>
              <a:gd name="adj2" fmla="val 96156"/>
              <a:gd name="adj3" fmla="val 16667"/>
            </a:avLst>
          </a:prstGeom>
          <a:gradFill>
            <a:gsLst>
              <a:gs pos="64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77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A232F1E-19C1-4481-9FEA-5C7DFF3AEE2D}"/>
              </a:ext>
            </a:extLst>
          </p:cNvPr>
          <p:cNvSpPr txBox="1"/>
          <p:nvPr/>
        </p:nvSpPr>
        <p:spPr>
          <a:xfrm>
            <a:off x="7226714" y="2799561"/>
            <a:ext cx="99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Человек</a:t>
            </a:r>
          </a:p>
        </p:txBody>
      </p:sp>
    </p:spTree>
    <p:extLst>
      <p:ext uri="{BB962C8B-B14F-4D97-AF65-F5344CB8AC3E}">
        <p14:creationId xmlns:p14="http://schemas.microsoft.com/office/powerpoint/2010/main" val="5036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020272" y="0"/>
            <a:ext cx="158417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83479" y="3117853"/>
            <a:ext cx="7692977" cy="836712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1600" b="1" dirty="0"/>
          </a:p>
          <a:p>
            <a:pPr algn="just"/>
            <a:endParaRPr lang="ru-RU" sz="1600" b="1" dirty="0"/>
          </a:p>
          <a:p>
            <a:pPr algn="just"/>
            <a:endParaRPr lang="ru-RU" sz="1600" b="1" dirty="0"/>
          </a:p>
          <a:p>
            <a:endParaRPr lang="ru-RU" sz="1600" b="1" dirty="0"/>
          </a:p>
          <a:p>
            <a:endParaRPr lang="ru-RU" sz="1600" b="1" dirty="0"/>
          </a:p>
          <a:p>
            <a:pPr algn="ctr"/>
            <a:r>
              <a:rPr lang="ru-RU" sz="1600" dirty="0" smtClean="0"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cs typeface="Arial" panose="020B0604020202020204" pitchFamily="34" charset="0"/>
              </a:rPr>
              <a:t>С</a:t>
            </a:r>
            <a:r>
              <a:rPr lang="ru-RU" sz="1600" b="1" dirty="0" smtClean="0">
                <a:cs typeface="Arial" panose="020B0604020202020204" pitchFamily="34" charset="0"/>
              </a:rPr>
              <a:t>оциально-медицинское </a:t>
            </a:r>
            <a:r>
              <a:rPr lang="ru-RU" sz="1600" b="1" dirty="0">
                <a:cs typeface="Arial" panose="020B0604020202020204" pitchFamily="34" charset="0"/>
              </a:rPr>
              <a:t>(ЛФК, АФК, массаж, водолечение)</a:t>
            </a:r>
            <a:endParaRPr lang="ru-RU" sz="1600" b="1" dirty="0"/>
          </a:p>
          <a:p>
            <a:pPr marL="342900" indent="-342900" algn="just">
              <a:buAutoNum type="arabicParenR"/>
            </a:pPr>
            <a:endParaRPr lang="ru-RU" sz="1600" b="1" dirty="0"/>
          </a:p>
          <a:p>
            <a:pPr marL="342900" indent="-342900" algn="just">
              <a:buAutoNum type="arabicParenR"/>
            </a:pPr>
            <a:endParaRPr lang="ru-RU" sz="1600" b="1" dirty="0"/>
          </a:p>
          <a:p>
            <a:pPr marL="342900" indent="-342900" algn="just">
              <a:buAutoNum type="arabicParenR"/>
            </a:pP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AutoNum type="arabicParenR"/>
            </a:pP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AutoNum type="arabicParenR"/>
            </a:pP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 rot="16200000">
            <a:off x="-1922247" y="3530323"/>
            <a:ext cx="4796106" cy="561013"/>
          </a:xfrm>
          <a:prstGeom prst="roundRect">
            <a:avLst>
              <a:gd name="adj" fmla="val 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НАПРАВЛЕНИЯ ПРОЕКТА: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0181" y="190481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БЮДЖЕТНОЕ УЧРЕЖДЕНИЕ ХАНТЫ-МАНСИЙСКОГО АВТОНОМНОГО ОКРУГА – ЮГРЫ</a:t>
            </a:r>
          </a:p>
          <a:p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«СУРГУТСКИЙ МНОГОПРОФИЛЬНЫЙ РЕАБИЛИТАЦИОННЫЙ ЦЕНТР ДЛЯ ИНВАЛИДОВ»</a:t>
            </a:r>
          </a:p>
        </p:txBody>
      </p:sp>
      <p:pic>
        <p:nvPicPr>
          <p:cNvPr id="11" name="Рисунок 10" descr="ЛОГОТИП МНОГОПРОФИЛЬНОГО ЦЕНТР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" y="28971"/>
            <a:ext cx="835919" cy="836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951" y="988078"/>
            <a:ext cx="1980364" cy="19803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096" y="612711"/>
            <a:ext cx="1750351" cy="23338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181" y="4125906"/>
            <a:ext cx="3522438" cy="19749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b="27951"/>
          <a:stretch/>
        </p:blipFill>
        <p:spPr>
          <a:xfrm>
            <a:off x="4350168" y="962350"/>
            <a:ext cx="1756657" cy="19677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240" b="15566"/>
          <a:stretch/>
        </p:blipFill>
        <p:spPr>
          <a:xfrm>
            <a:off x="6106825" y="3834647"/>
            <a:ext cx="1748425" cy="225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9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020272" y="0"/>
            <a:ext cx="158417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68333" y="1643865"/>
            <a:ext cx="2469971" cy="3600400"/>
          </a:xfrm>
          <a:prstGeom prst="roundRect">
            <a:avLst>
              <a:gd name="adj" fmla="val 18941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/>
          </a:p>
          <a:p>
            <a:pPr algn="ctr"/>
            <a:endParaRPr lang="ru-RU" sz="1600" b="1" dirty="0"/>
          </a:p>
          <a:p>
            <a:pPr algn="ctr"/>
            <a:endParaRPr lang="ru-RU" sz="1600" b="1" dirty="0"/>
          </a:p>
          <a:p>
            <a:pPr algn="ctr"/>
            <a:endParaRPr lang="ru-RU" sz="1600" b="1" dirty="0"/>
          </a:p>
          <a:p>
            <a:pPr algn="ctr"/>
            <a:endParaRPr lang="ru-RU" sz="1600" b="1" dirty="0"/>
          </a:p>
          <a:p>
            <a:pPr algn="ctr"/>
            <a:r>
              <a:rPr lang="ru-RU" sz="1600" b="1" dirty="0"/>
              <a:t>О</a:t>
            </a:r>
            <a:r>
              <a:rPr lang="ru-RU" sz="1600" b="1" dirty="0" smtClean="0"/>
              <a:t>здоровительное </a:t>
            </a:r>
            <a:r>
              <a:rPr lang="ru-RU" sz="1600" b="1" dirty="0"/>
              <a:t>(плавание, </a:t>
            </a:r>
            <a:r>
              <a:rPr lang="ru-RU" sz="1600" b="1" dirty="0" err="1"/>
              <a:t>аквааэробика</a:t>
            </a:r>
            <a:r>
              <a:rPr lang="ru-RU" sz="1600" b="1" dirty="0"/>
              <a:t>, 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йога</a:t>
            </a:r>
            <a:r>
              <a:rPr lang="ru-RU" sz="1600" b="1" dirty="0"/>
              <a:t>, </a:t>
            </a:r>
            <a:endParaRPr lang="ru-RU" sz="1600" b="1" dirty="0" smtClean="0"/>
          </a:p>
          <a:p>
            <a:pPr algn="ctr"/>
            <a:r>
              <a:rPr lang="ru-RU" sz="1600" b="1" dirty="0" err="1" smtClean="0"/>
              <a:t>Калланетика</a:t>
            </a:r>
            <a:r>
              <a:rPr lang="ru-RU" sz="1600" b="1" dirty="0" smtClean="0"/>
              <a:t>)</a:t>
            </a:r>
            <a:endParaRPr lang="ru-RU" sz="1600" b="1" dirty="0"/>
          </a:p>
          <a:p>
            <a:pPr marL="342900" indent="-342900" algn="just">
              <a:buAutoNum type="arabicParenR"/>
            </a:pPr>
            <a:endParaRPr lang="ru-RU" sz="1600" b="1" dirty="0"/>
          </a:p>
          <a:p>
            <a:pPr marL="342900" indent="-342900" algn="just">
              <a:buAutoNum type="arabicParenR"/>
            </a:pP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AutoNum type="arabicParenR"/>
            </a:pP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AutoNum type="arabicParenR"/>
            </a:pP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7" name="Rectangle 3"/>
          <p:cNvSpPr txBox="1">
            <a:spLocks noChangeArrowheads="1"/>
          </p:cNvSpPr>
          <p:nvPr/>
        </p:nvSpPr>
        <p:spPr bwMode="auto">
          <a:xfrm>
            <a:off x="1120964" y="5647457"/>
            <a:ext cx="7210485" cy="190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444500" algn="ctr">
              <a:buFont typeface="Arial" charset="0"/>
              <a:buNone/>
            </a:pPr>
            <a:endParaRPr lang="ru-RU" sz="2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8"/>
          <a:stretch/>
        </p:blipFill>
        <p:spPr>
          <a:xfrm>
            <a:off x="7020272" y="1107356"/>
            <a:ext cx="1835038" cy="1531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4" r="6688"/>
          <a:stretch/>
        </p:blipFill>
        <p:spPr>
          <a:xfrm>
            <a:off x="188601" y="1409943"/>
            <a:ext cx="2158001" cy="1434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t="17474" r="7433" b="12489"/>
          <a:stretch/>
        </p:blipFill>
        <p:spPr bwMode="auto">
          <a:xfrm>
            <a:off x="398787" y="5146930"/>
            <a:ext cx="2732582" cy="1403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100181" y="190481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БЮДЖЕТНОЕ УЧРЕЖДЕНИЕ ХАНТЫ-МАНСИЙСКОГО АВТОНОМНОГО ОКРУГА – ЮГРЫ</a:t>
            </a:r>
          </a:p>
          <a:p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«СУРГУТСКИЙ МНОГОПРОФИЛЬНЫЙ РЕАБИЛИТАЦИОННЫЙ ЦЕНТР ДЛЯ ИНВАЛИДОВ»</a:t>
            </a:r>
          </a:p>
        </p:txBody>
      </p:sp>
      <p:pic>
        <p:nvPicPr>
          <p:cNvPr id="17" name="Рисунок 16" descr="ЛОГОТИП МНОГОПРОФИЛЬНОГО ЦЕНТРА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" y="28971"/>
            <a:ext cx="835919" cy="8367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xmlns="" id="{43B36F25-D554-7A3E-F60F-EC1BF7354D90}"/>
              </a:ext>
            </a:extLst>
          </p:cNvPr>
          <p:cNvSpPr/>
          <p:nvPr/>
        </p:nvSpPr>
        <p:spPr>
          <a:xfrm rot="20789383">
            <a:off x="6034090" y="1682810"/>
            <a:ext cx="823415" cy="74440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xmlns="" id="{678B716B-C4B1-69BF-82A4-8D143443D2B3}"/>
              </a:ext>
            </a:extLst>
          </p:cNvPr>
          <p:cNvSpPr/>
          <p:nvPr/>
        </p:nvSpPr>
        <p:spPr>
          <a:xfrm rot="2581284">
            <a:off x="5365390" y="5369466"/>
            <a:ext cx="793068" cy="59222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0D82460C-B72F-9AAE-4680-6F761C2164F1}"/>
              </a:ext>
            </a:extLst>
          </p:cNvPr>
          <p:cNvSpPr/>
          <p:nvPr/>
        </p:nvSpPr>
        <p:spPr>
          <a:xfrm rot="8186915">
            <a:off x="3139456" y="5387173"/>
            <a:ext cx="793068" cy="63644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xmlns="" id="{64A30CDE-56FD-E5F5-7B9F-3BC8BA779F22}"/>
              </a:ext>
            </a:extLst>
          </p:cNvPr>
          <p:cNvSpPr/>
          <p:nvPr/>
        </p:nvSpPr>
        <p:spPr>
          <a:xfrm rot="10800000">
            <a:off x="2443000" y="3583620"/>
            <a:ext cx="793068" cy="74682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xmlns="" id="{6C6F428C-DECC-CA0A-A031-2966A4406E13}"/>
              </a:ext>
            </a:extLst>
          </p:cNvPr>
          <p:cNvSpPr/>
          <p:nvPr/>
        </p:nvSpPr>
        <p:spPr>
          <a:xfrm rot="11349692">
            <a:off x="2416415" y="1676563"/>
            <a:ext cx="793068" cy="6875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xmlns="" id="{26C6146C-7882-42EE-8F99-F4318DF07B1A}"/>
              </a:ext>
            </a:extLst>
          </p:cNvPr>
          <p:cNvSpPr/>
          <p:nvPr/>
        </p:nvSpPr>
        <p:spPr>
          <a:xfrm>
            <a:off x="6066403" y="3575790"/>
            <a:ext cx="793068" cy="71730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l="4025" t="9123" r="21468" b="6554"/>
          <a:stretch/>
        </p:blipFill>
        <p:spPr>
          <a:xfrm>
            <a:off x="6955900" y="3112757"/>
            <a:ext cx="2098919" cy="13157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525" y="4951891"/>
            <a:ext cx="2330409" cy="142737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/>
          <a:srcRect l="1769" t="4124" r="2873" b="6460"/>
          <a:stretch/>
        </p:blipFill>
        <p:spPr>
          <a:xfrm>
            <a:off x="282661" y="3210606"/>
            <a:ext cx="2040114" cy="1565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433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020272" y="0"/>
            <a:ext cx="158417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3625" y="1196752"/>
            <a:ext cx="2026512" cy="496838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/>
              <a:t>О</a:t>
            </a:r>
            <a:r>
              <a:rPr lang="ru-RU" sz="1600" b="1" dirty="0" smtClean="0"/>
              <a:t>здоровительная </a:t>
            </a:r>
            <a:r>
              <a:rPr lang="ru-RU" sz="1600" b="1" dirty="0"/>
              <a:t>гимнастика, занятия в спортивном </a:t>
            </a:r>
            <a:r>
              <a:rPr lang="ru-RU" sz="1600" b="1" dirty="0" smtClean="0"/>
              <a:t>зале </a:t>
            </a:r>
            <a:r>
              <a:rPr lang="ru-RU" sz="1600" b="1" dirty="0"/>
              <a:t>с использованием специального </a:t>
            </a:r>
            <a:r>
              <a:rPr lang="ru-RU" sz="1600" b="1" dirty="0" smtClean="0"/>
              <a:t>оборудования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100181" y="190481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БЮДЖЕТНОЕ УЧРЕЖДЕНИЕ ХАНТЫ-МАНСИЙСКОГО АВТОНОМНОГО ОКРУГА – ЮГРЫ</a:t>
            </a:r>
          </a:p>
          <a:p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«СУРГУТСКИЙ МНОГОПРОФИЛЬНЫЙ РЕАБИЛИТАЦИОННЫЙ ЦЕНТР ДЛЯ ИНВАЛИДОВ»</a:t>
            </a:r>
          </a:p>
        </p:txBody>
      </p:sp>
      <p:pic>
        <p:nvPicPr>
          <p:cNvPr id="15" name="Рисунок 14" descr="ЛОГОТИП МНОГОПРОФИЛЬНОГО ЦЕНТР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" y="28971"/>
            <a:ext cx="835919" cy="8367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xmlns="" id="{4D8DC3A3-67EF-490A-8B5F-713573E3AD22}"/>
              </a:ext>
            </a:extLst>
          </p:cNvPr>
          <p:cNvSpPr/>
          <p:nvPr/>
        </p:nvSpPr>
        <p:spPr>
          <a:xfrm>
            <a:off x="2325575" y="3536017"/>
            <a:ext cx="671052" cy="6540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111" y="1196753"/>
            <a:ext cx="2280285" cy="171021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16" y="3398491"/>
            <a:ext cx="1638807" cy="2078757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t="14051"/>
          <a:stretch/>
        </p:blipFill>
        <p:spPr bwMode="auto">
          <a:xfrm>
            <a:off x="7236047" y="743240"/>
            <a:ext cx="1693326" cy="1612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734" y="2917375"/>
            <a:ext cx="1506639" cy="26762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2065" y="3505508"/>
            <a:ext cx="2281840" cy="19329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631" y="1146271"/>
            <a:ext cx="1858641" cy="185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изогнутая вправо 1">
            <a:extLst>
              <a:ext uri="{FF2B5EF4-FFF2-40B4-BE49-F238E27FC236}">
                <a16:creationId xmlns:a16="http://schemas.microsoft.com/office/drawing/2014/main" xmlns="" id="{03EDC14A-7847-4E9C-ADD5-6915DAA3FA25}"/>
              </a:ext>
            </a:extLst>
          </p:cNvPr>
          <p:cNvSpPr/>
          <p:nvPr/>
        </p:nvSpPr>
        <p:spPr>
          <a:xfrm rot="4185890">
            <a:off x="5355041" y="431851"/>
            <a:ext cx="783286" cy="2050813"/>
          </a:xfrm>
          <a:prstGeom prst="curvedRightArrow">
            <a:avLst>
              <a:gd name="adj1" fmla="val 24313"/>
              <a:gd name="adj2" fmla="val 50000"/>
              <a:gd name="adj3" fmla="val 38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трелка: изогнутая влево 4">
            <a:extLst>
              <a:ext uri="{FF2B5EF4-FFF2-40B4-BE49-F238E27FC236}">
                <a16:creationId xmlns:a16="http://schemas.microsoft.com/office/drawing/2014/main" xmlns="" id="{ADA7EE5E-F13E-41CA-910D-1BAB57817575}"/>
              </a:ext>
            </a:extLst>
          </p:cNvPr>
          <p:cNvSpPr/>
          <p:nvPr/>
        </p:nvSpPr>
        <p:spPr>
          <a:xfrm rot="17051526">
            <a:off x="2912429" y="418686"/>
            <a:ext cx="797225" cy="2129190"/>
          </a:xfrm>
          <a:prstGeom prst="curvedLeftArrow">
            <a:avLst>
              <a:gd name="adj1" fmla="val 15622"/>
              <a:gd name="adj2" fmla="val 50000"/>
              <a:gd name="adj3" fmla="val 411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20272" y="0"/>
            <a:ext cx="158417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16200000">
            <a:off x="3067096" y="2567858"/>
            <a:ext cx="2808313" cy="193407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600" b="1" dirty="0" smtClean="0"/>
              <a:t>Консультативное </a:t>
            </a:r>
            <a:r>
              <a:rPr lang="ru-RU" sz="1600" b="1" dirty="0"/>
              <a:t>(информационно-разъяснительное)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100181" y="190481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БЮДЖЕТНОЕ УЧРЕЖДЕНИЕ ХАНТЫ-МАНСИЙСКОГО АВТОНОМНОГО ОКРУГА – ЮГРЫ</a:t>
            </a:r>
          </a:p>
          <a:p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«СУРГУТСКИЙ МНОГОПРОФИЛЬНЫЙ РЕАБИЛИТАЦИОННЫЙ ЦЕНТР ДЛЯ ИНВАЛИДОВ»</a:t>
            </a:r>
          </a:p>
        </p:txBody>
      </p:sp>
      <p:pic>
        <p:nvPicPr>
          <p:cNvPr id="11" name="Рисунок 10" descr="ЛОГОТИП МНОГОПРОФИЛЬНОГО ЦЕНТР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" y="28971"/>
            <a:ext cx="835919" cy="83671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Стрелка: изогнутая вправо 12">
            <a:extLst>
              <a:ext uri="{FF2B5EF4-FFF2-40B4-BE49-F238E27FC236}">
                <a16:creationId xmlns:a16="http://schemas.microsoft.com/office/drawing/2014/main" xmlns="" id="{994D1224-B59F-4B87-A521-47531DAE2603}"/>
              </a:ext>
            </a:extLst>
          </p:cNvPr>
          <p:cNvSpPr/>
          <p:nvPr/>
        </p:nvSpPr>
        <p:spPr>
          <a:xfrm rot="15063211">
            <a:off x="3287563" y="4834097"/>
            <a:ext cx="657536" cy="1928896"/>
          </a:xfrm>
          <a:prstGeom prst="curvedRightArrow">
            <a:avLst>
              <a:gd name="adj1" fmla="val 25434"/>
              <a:gd name="adj2" fmla="val 68709"/>
              <a:gd name="adj3" fmla="val 367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трелка: изогнутая влево 5">
            <a:extLst>
              <a:ext uri="{FF2B5EF4-FFF2-40B4-BE49-F238E27FC236}">
                <a16:creationId xmlns:a16="http://schemas.microsoft.com/office/drawing/2014/main" xmlns="" id="{1B65DAB9-42D4-457A-895C-9C51B12856B5}"/>
              </a:ext>
            </a:extLst>
          </p:cNvPr>
          <p:cNvSpPr/>
          <p:nvPr/>
        </p:nvSpPr>
        <p:spPr>
          <a:xfrm rot="6986360">
            <a:off x="5109381" y="4915619"/>
            <a:ext cx="657815" cy="188881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631" y="3617778"/>
            <a:ext cx="2668634" cy="22850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27" y="1844824"/>
            <a:ext cx="2818461" cy="130133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7" r="5183"/>
          <a:stretch/>
        </p:blipFill>
        <p:spPr>
          <a:xfrm>
            <a:off x="5980984" y="1698358"/>
            <a:ext cx="2623464" cy="144151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28" y="3617778"/>
            <a:ext cx="2590719" cy="206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7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020272" y="0"/>
            <a:ext cx="158417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66" name="Объект 2"/>
          <p:cNvSpPr>
            <a:spLocks noGrp="1"/>
          </p:cNvSpPr>
          <p:nvPr>
            <p:ph idx="1"/>
          </p:nvPr>
        </p:nvSpPr>
        <p:spPr>
          <a:xfrm>
            <a:off x="498475" y="1161315"/>
            <a:ext cx="8147050" cy="4929188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dirty="0">
                <a:solidFill>
                  <a:schemeClr val="tx2"/>
                </a:solidFill>
              </a:rPr>
              <a:t>      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8089" y="991063"/>
            <a:ext cx="7813823" cy="56782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cs typeface="Times New Roman" pitchFamily="18" charset="0"/>
              </a:rPr>
              <a:t>РЕСУРСЫ ДЛЯ РЕАЛИЗАЦИИ </a:t>
            </a: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ПРОЕКТА</a:t>
            </a:r>
            <a:endParaRPr lang="ru-RU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3240" y="1905894"/>
            <a:ext cx="3279532" cy="56782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cs typeface="Times New Roman" pitchFamily="18" charset="0"/>
              </a:rPr>
              <a:t>ИНФОРМАЦИОННЫЕ РЕСУРСЫ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73276" y="1937431"/>
            <a:ext cx="3816423" cy="56782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cs typeface="Times New Roman" pitchFamily="18" charset="0"/>
              </a:rPr>
              <a:t>МАТЕРИАЛЬНО-ТЕХНИЧЕСКИЕ РЕСУРСЫ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00181" y="190481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БЮДЖЕТНОЕ УЧРЕЖДЕНИЕ ХАНТЫ-МАНСИЙСКОГО АВТОНОМНОГО ОКРУГА – ЮГРЫ</a:t>
            </a:r>
          </a:p>
          <a:p>
            <a:r>
              <a:rPr lang="ru-RU" sz="1200" dirty="0">
                <a:solidFill>
                  <a:schemeClr val="bg1"/>
                </a:solidFill>
                <a:latin typeface="Arial Narrow" pitchFamily="34" charset="0"/>
              </a:rPr>
              <a:t>«СУРГУТСКИЙ МНОГОПРОФИЛЬНЫЙ РЕАБИЛИТАЦИОННЫЙ ЦЕНТР ДЛЯ ИНВАЛИДОВ»</a:t>
            </a:r>
          </a:p>
        </p:txBody>
      </p:sp>
      <p:pic>
        <p:nvPicPr>
          <p:cNvPr id="16" name="Рисунок 15" descr="ЛОГОТИП МНОГОПРОФИЛЬНОГО ЦЕНТРА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" y="28971"/>
            <a:ext cx="835919" cy="836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текст, снимок экрана, Веб-сайт, веб-страница&#10;&#10;AI-generated content may be incorrect.">
            <a:extLst>
              <a:ext uri="{FF2B5EF4-FFF2-40B4-BE49-F238E27FC236}">
                <a16:creationId xmlns:a16="http://schemas.microsoft.com/office/drawing/2014/main" xmlns="" id="{8740AB74-31D4-C9AA-20B5-36327616C7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84" y="2812440"/>
            <a:ext cx="2096836" cy="1482318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снимок экрана, веб-страница, Веб-сайт&#10;&#10;AI-generated content may be incorrect.">
            <a:extLst>
              <a:ext uri="{FF2B5EF4-FFF2-40B4-BE49-F238E27FC236}">
                <a16:creationId xmlns:a16="http://schemas.microsoft.com/office/drawing/2014/main" xmlns="" id="{50913FBD-3394-9445-DB65-87AACF57D8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81" y="4423882"/>
            <a:ext cx="2211538" cy="157315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электроника, снимок экрана, программное обеспечение&#10;&#10;AI-generated content may be incorrect.">
            <a:extLst>
              <a:ext uri="{FF2B5EF4-FFF2-40B4-BE49-F238E27FC236}">
                <a16:creationId xmlns:a16="http://schemas.microsoft.com/office/drawing/2014/main" xmlns="" id="{5CD9BB96-90C0-E4C4-586B-B9232CE58D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408" y="3136315"/>
            <a:ext cx="2296375" cy="207414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4E11A75-0151-D58D-0342-2933C9F53B0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350" t="16541" r="26625" b="22000"/>
          <a:stretch/>
        </p:blipFill>
        <p:spPr>
          <a:xfrm>
            <a:off x="4869537" y="2668364"/>
            <a:ext cx="2150736" cy="1597150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349" y="4588236"/>
            <a:ext cx="2680267" cy="16502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9"/>
          <a:stretch/>
        </p:blipFill>
        <p:spPr>
          <a:xfrm>
            <a:off x="7228562" y="2597498"/>
            <a:ext cx="1541717" cy="17388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65" y="4457551"/>
            <a:ext cx="1239730" cy="199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8111</TotalTime>
  <Words>619</Words>
  <Application>Microsoft Office PowerPoint</Application>
  <PresentationFormat>Экран (4:3)</PresentationFormat>
  <Paragraphs>124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Calibri</vt:lpstr>
      <vt:lpstr>Times New Roman</vt:lpstr>
      <vt:lpstr>Тема Office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aleksei2505@yandex.ru</dc:creator>
  <cp:lastModifiedBy>Пользователь Windows</cp:lastModifiedBy>
  <cp:revision>525</cp:revision>
  <cp:lastPrinted>2026-02-09T12:55:33Z</cp:lastPrinted>
  <dcterms:created xsi:type="dcterms:W3CDTF">2021-08-03T10:54:52Z</dcterms:created>
  <dcterms:modified xsi:type="dcterms:W3CDTF">2026-03-07T14:19:45Z</dcterms:modified>
</cp:coreProperties>
</file>