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2E87"/>
    <a:srgbClr val="A23694"/>
    <a:srgbClr val="863458"/>
    <a:srgbClr val="651C3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55" autoAdjust="0"/>
    <p:restoredTop sz="96405"/>
  </p:normalViewPr>
  <p:slideViewPr>
    <p:cSldViewPr snapToGrid="0" snapToObjects="1" showGuides="1">
      <p:cViewPr varScale="1">
        <p:scale>
          <a:sx n="87" d="100"/>
          <a:sy n="87" d="100"/>
        </p:scale>
        <p:origin x="-413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  <a:pPr/>
              <a:t>23.04.2025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vk.com/wall-198919060_5176" TargetMode="External"/><Relationship Id="rId3" Type="http://schemas.openxmlformats.org/officeDocument/2006/relationships/hyperlink" Target="https://praktikaregion.ru/practice/3302" TargetMode="External"/><Relationship Id="rId7" Type="http://schemas.openxmlformats.org/officeDocument/2006/relationships/hyperlink" Target="https://vk.com/wall-198919060_506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wall-143830192_64000" TargetMode="External"/><Relationship Id="rId5" Type="http://schemas.openxmlformats.org/officeDocument/2006/relationships/hyperlink" Target="https://radiokp.ru/podcast/dobrovolec/756210" TargetMode="External"/><Relationship Id="rId10" Type="http://schemas.openxmlformats.org/officeDocument/2006/relationships/hyperlink" Target="https://vk.com/wall-198919060_5141" TargetMode="External"/><Relationship Id="rId4" Type="http://schemas.openxmlformats.org/officeDocument/2006/relationships/hyperlink" Target="https://dobro.live/publikacii/molodye-roditeli-iz-vologdy-sozdali-kraevedcheskij-dekretnyj-lager" TargetMode="External"/><Relationship Id="rId9" Type="http://schemas.openxmlformats.org/officeDocument/2006/relationships/hyperlink" Target="https://vk.com/wall-198919060_515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=""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5" y="2921934"/>
            <a:ext cx="8491045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 smtClean="0">
                <a:solidFill>
                  <a:schemeClr val="bg1"/>
                </a:solidFill>
                <a:latin typeface="Playfair Display" pitchFamily="2" charset="-52"/>
              </a:rPr>
              <a:t>ДЕКРЕТ - КРАЕВЕД</a:t>
            </a: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648587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  <a:r>
              <a:rPr lang="ru-RU" sz="2000" dirty="0" smtClean="0">
                <a:solidFill>
                  <a:schemeClr val="bg1"/>
                </a:solidFill>
              </a:rPr>
              <a:t>Матвеева Юлия Евгеньевна, 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ВРОО «Вологодское общество изучения Северного края» </a:t>
            </a:r>
            <a:r>
              <a:rPr lang="ru-RU" sz="2000" dirty="0">
                <a:solidFill>
                  <a:schemeClr val="bg1"/>
                </a:solidFill>
              </a:rPr>
              <a:t/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Россия, Вологодская область, Вологда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4195482"/>
            <a:ext cx="47086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layfair Display" pitchFamily="2" charset="-52"/>
              </a:rPr>
              <a:t>Материнство и детство</a:t>
            </a:r>
            <a:endParaRPr lang="ru-RU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624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5AE5530E-79C5-284F-89B7-F338A43EF98F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каналы продвижения проекта, которые преимущественно будут использованы. Здесь важно указать: наименование ресурсов, предоставить конкретную ссылку на ресурс, указать относительно каждого канала продвижения инструменты продвижения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Сайт организации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=""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dirty="0" smtClean="0"/>
              <a:t>https://voisk35.ru/</a:t>
            </a: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=""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Сообщество во </a:t>
            </a:r>
            <a:r>
              <a:rPr lang="ru-RU" dirty="0" err="1" smtClean="0"/>
              <a:t>ВКонтакте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=""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dirty="0" smtClean="0"/>
              <a:t>https://vk.com/voisk35?from=groups</a:t>
            </a:r>
            <a:endParaRPr lang="ru-RU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=""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Городские чаты мам в декрете</a:t>
            </a:r>
            <a:endParaRPr lang="ru-RU" dirty="0"/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=""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Чаты, в которых общаются мамы в декрете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6251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11144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60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454297" y="4144775"/>
            <a:ext cx="11144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solidFill>
                  <a:srgbClr val="B9D04A"/>
                </a:solidFill>
                <a:latin typeface="Dita Sweet" panose="02000503090000020004" pitchFamily="50" charset="0"/>
              </a:rPr>
              <a:t>2</a:t>
            </a:r>
            <a:r>
              <a:rPr lang="ru-RU" sz="6000" dirty="0" smtClean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  <a:endParaRPr lang="ru-RU" sz="60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5262440" y="2132423"/>
            <a:ext cx="11144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64946" y="2099909"/>
            <a:ext cx="4142287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Организационные:</a:t>
            </a:r>
            <a:endParaRPr lang="ru-RU" sz="1400" dirty="0" smtClean="0"/>
          </a:p>
          <a:p>
            <a:pPr lvl="1"/>
            <a:r>
              <a:rPr lang="ru-RU" sz="1400" dirty="0" smtClean="0"/>
              <a:t>Команда проекта (руководитель, организаторы, волонтеры).</a:t>
            </a:r>
          </a:p>
          <a:p>
            <a:pPr lvl="1"/>
            <a:r>
              <a:rPr lang="ru-RU" sz="1400" dirty="0" smtClean="0"/>
              <a:t>Партнеры (НКО, бизнес, государственные учреждения).</a:t>
            </a:r>
          </a:p>
          <a:p>
            <a:pPr lvl="1"/>
            <a:r>
              <a:rPr lang="ru-RU" sz="1400" dirty="0" smtClean="0"/>
              <a:t>Помещения/техника (офис, оборудование, транспорт).</a:t>
            </a:r>
          </a:p>
          <a:p>
            <a:endParaRPr lang="ru-RU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304791" y="4315242"/>
            <a:ext cx="41422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Финансовые:</a:t>
            </a:r>
            <a:endParaRPr lang="ru-RU" sz="1400" dirty="0" smtClean="0"/>
          </a:p>
          <a:p>
            <a:pPr lvl="1"/>
            <a:r>
              <a:rPr lang="ru-RU" sz="1400" dirty="0" smtClean="0"/>
              <a:t>В настоящее время проект реализуется за счет собственных средств организации.</a:t>
            </a:r>
          </a:p>
          <a:p>
            <a:endParaRPr lang="ru-RU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6096000" y="2228672"/>
            <a:ext cx="35415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Информационные:</a:t>
            </a:r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/>
              <a:t>Сообщество во </a:t>
            </a:r>
            <a:r>
              <a:rPr lang="ru-RU" sz="1400" dirty="0" err="1" smtClean="0"/>
              <a:t>Вконтакте</a:t>
            </a:r>
            <a:r>
              <a:rPr lang="ru-RU" sz="1400" dirty="0" smtClean="0"/>
              <a:t> организации, сайт организации</a:t>
            </a:r>
          </a:p>
          <a:p>
            <a:r>
              <a:rPr lang="ru-RU" sz="1400" dirty="0" smtClean="0"/>
              <a:t>Партнерство со СМИ</a:t>
            </a:r>
          </a:p>
          <a:p>
            <a:r>
              <a:rPr lang="ru-RU" sz="1400" dirty="0" smtClean="0"/>
              <a:t>Базы данных целевой аудитории или заинтересованных лиц.</a:t>
            </a:r>
          </a:p>
          <a:p>
            <a:endParaRPr lang="ru-RU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5447078" y="4259997"/>
            <a:ext cx="11144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6376848" y="4407575"/>
            <a:ext cx="35415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Необходимо финансирование на оплату услуг экскурсоводов, мастеров, закупку сувенирной продукции.</a:t>
            </a:r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280629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223025" y="2400654"/>
            <a:ext cx="40809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Матвеева Юлия Евгеньевна, заместитель председателя правления ВРОО «ВОИСК», Россия, Вологодская область, Вологда, 1986 г.р., организация мероприятий, просветительская деятельность, </a:t>
            </a:r>
            <a:r>
              <a:rPr lang="en-US" sz="1400" dirty="0" smtClean="0"/>
              <a:t>https://vk.com/madammatveeva</a:t>
            </a:r>
            <a:endParaRPr lang="ru-RU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EE9F1C1-09E7-8348-AB0E-43361AEC3573}"/>
              </a:ext>
            </a:extLst>
          </p:cNvPr>
          <p:cNvSpPr txBox="1"/>
          <p:nvPr/>
        </p:nvSpPr>
        <p:spPr>
          <a:xfrm>
            <a:off x="2283734" y="4222485"/>
            <a:ext cx="40809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Матвеев Александр Валерьевич, председатель правления ВРОО «ВОИСК», Россия, Вологодская область, Вологда, 1985 г.р., </a:t>
            </a:r>
            <a:r>
              <a:rPr lang="ru-RU" sz="1400" dirty="0" err="1" smtClean="0"/>
              <a:t>культурология</a:t>
            </a:r>
            <a:r>
              <a:rPr lang="ru-RU" sz="1400" dirty="0" smtClean="0"/>
              <a:t>, преподавание, просветительская деятельность, </a:t>
            </a:r>
            <a:r>
              <a:rPr lang="en-US" sz="1400" dirty="0" smtClean="0"/>
              <a:t>https://vk.com/matveev.alex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8114727" y="2225341"/>
            <a:ext cx="34260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Таланова</a:t>
            </a:r>
            <a:r>
              <a:rPr lang="ru-RU" sz="1400" dirty="0" smtClean="0"/>
              <a:t> Наталия Павловна, Россия, Вологодская область, Вологда, 1979 г.р., организация культурных событий, просветительская деятельность, </a:t>
            </a:r>
            <a:r>
              <a:rPr lang="en-US" sz="1400" dirty="0" smtClean="0"/>
              <a:t>https://vk.com/id15819474</a:t>
            </a:r>
            <a:endParaRPr lang="ru-RU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8114727" y="4222485"/>
            <a:ext cx="34260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Коротина</a:t>
            </a:r>
            <a:r>
              <a:rPr lang="ru-RU" sz="1400" dirty="0" smtClean="0"/>
              <a:t> Наталия Леонидовна, Россия, Вологодская область, Вологда, 1981 г.р., организация культурных событий, просветительская деятельность, </a:t>
            </a:r>
            <a:r>
              <a:rPr lang="en-US" sz="1400" dirty="0" smtClean="0"/>
              <a:t>https://vk.com/korona81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704019" y="1465186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348057" y="1498193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1026" name="Picture 2" descr="C:\Users\Юлия\Downloads\Матвеева Ю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1979" y="2225341"/>
            <a:ext cx="1158809" cy="1158809"/>
          </a:xfrm>
          <a:prstGeom prst="rect">
            <a:avLst/>
          </a:prstGeom>
          <a:noFill/>
        </p:spPr>
      </p:pic>
      <p:pic>
        <p:nvPicPr>
          <p:cNvPr id="1027" name="Picture 3" descr="C:\Users\Юлия\Downloads\nFGBHb65V_w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39066" y="4222485"/>
            <a:ext cx="1256727" cy="1298340"/>
          </a:xfrm>
          <a:prstGeom prst="rect">
            <a:avLst/>
          </a:prstGeom>
          <a:noFill/>
        </p:spPr>
      </p:pic>
      <p:pic>
        <p:nvPicPr>
          <p:cNvPr id="1028" name="Picture 4" descr="C:\Users\Юлия\Downloads\uwhRclMHqJ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1685" y="2225341"/>
            <a:ext cx="1244108" cy="1286187"/>
          </a:xfrm>
          <a:prstGeom prst="rect">
            <a:avLst/>
          </a:prstGeom>
          <a:noFill/>
        </p:spPr>
      </p:pic>
      <p:pic>
        <p:nvPicPr>
          <p:cNvPr id="1029" name="Picture 5" descr="C:\Users\Юлия\Downloads\WOBRJWjmoK4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1979" y="4139657"/>
            <a:ext cx="1245513" cy="13352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621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599090" y="1545021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/>
          </a:p>
          <a:p>
            <a:endParaRPr lang="ru-RU" sz="2000" dirty="0"/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=""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704193" y="1111797"/>
            <a:ext cx="10731062" cy="5632948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770752" y="1397977"/>
            <a:ext cx="9295656" cy="203132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Молодые мамы сталкиваются с психологической изоляцией, нехваткой поддержки и ограниченными возможностями для социализации в декрете. Особенно остро это ощущают женщины, ставшие мамами впервые.  По данным </a:t>
            </a:r>
            <a:r>
              <a:rPr lang="ru-RU" dirty="0" err="1" smtClean="0">
                <a:solidFill>
                  <a:schemeClr val="bg1"/>
                </a:solidFill>
              </a:rPr>
              <a:t>Вологдастата</a:t>
            </a:r>
            <a:r>
              <a:rPr lang="ru-RU" dirty="0" smtClean="0">
                <a:solidFill>
                  <a:schemeClr val="bg1"/>
                </a:solidFill>
              </a:rPr>
              <a:t>, из 8200 детей, родившихся в 2024 году, 36% (2952 ребенка) — первенцы, что означает: более 2,5 тысяч молодых </a:t>
            </a:r>
            <a:r>
              <a:rPr lang="ru-RU" dirty="0" err="1" smtClean="0">
                <a:solidFill>
                  <a:schemeClr val="bg1"/>
                </a:solidFill>
              </a:rPr>
              <a:t>вологжанок</a:t>
            </a:r>
            <a:r>
              <a:rPr lang="ru-RU" dirty="0" smtClean="0">
                <a:solidFill>
                  <a:schemeClr val="bg1"/>
                </a:solidFill>
              </a:rPr>
              <a:t> впервые переживают сложный период адаптации к материнству. Проект помогает создать новые социальные связи среди женщин со схожим образом жизни, проблемами и переживаниями.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770752" y="3544952"/>
            <a:ext cx="92956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 Вологде практически отсутствуют бесплатные </a:t>
            </a:r>
            <a:r>
              <a:rPr lang="ru-RU" dirty="0" err="1" smtClean="0">
                <a:solidFill>
                  <a:schemeClr val="bg1"/>
                </a:solidFill>
              </a:rPr>
              <a:t>досуговые</a:t>
            </a:r>
            <a:r>
              <a:rPr lang="ru-RU" dirty="0" smtClean="0">
                <a:solidFill>
                  <a:schemeClr val="bg1"/>
                </a:solidFill>
              </a:rPr>
              <a:t> форматы, позволяющие молодым мамам сочетать заботу о ребенке с саморазвитием. Наш проект предлагает познавательные мероприятия, полностью адаптированные для комфортного участия мам с детьми. Формат мероприятий учитывает все потребности женщин в декрете, делая досуг одновременно полезным и доступным.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770752" y="5160779"/>
            <a:ext cx="9295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Снижение локальной идентичности у жителей приводит к оттоку молодёжи, поскольку город воспринимается как непривлекательное место для самореализации и жизни. Проект раскрывает город для участников, как место в котором интересно жить, создавать семьи и воспитывать детей.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43161" y="1883575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19978" y="3973985"/>
            <a:ext cx="1021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36912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="" xmlns:p14="http://schemas.microsoft.com/office/powerpoint/2010/main" val="30535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77076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Жительницы Вологды, находящиеся в отпуске по уходу за ребенком до трех лет, и неработающие </a:t>
            </a:r>
            <a:r>
              <a:rPr lang="ru-RU" sz="3200" dirty="0" err="1" smtClean="0"/>
              <a:t>вологжанки</a:t>
            </a:r>
            <a:r>
              <a:rPr lang="ru-RU" sz="3200" dirty="0" smtClean="0"/>
              <a:t> с детьми от 0 до 6 лет.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15325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 smtClean="0"/>
              <a:t>Проект реализован в течение двух лет/успешная </a:t>
            </a:r>
            <a:r>
              <a:rPr lang="ru-RU" sz="2000" dirty="0"/>
              <a:t>практика (кейс) (проект продуман, есть команда, ресурсы, проект прошел внедрение на целевой аудитории, может быть использован как «лучшая практика» для масштабирования на других площадках или расширении целевой аудитории</a:t>
            </a:r>
            <a:r>
              <a:rPr lang="ru-RU" sz="2000" dirty="0" smtClean="0"/>
              <a:t>). Сейчас продолжается реализация проекта.</a:t>
            </a:r>
            <a:endParaRPr lang="ru-RU" sz="2000" dirty="0"/>
          </a:p>
        </p:txBody>
      </p:sp>
      <p:sp>
        <p:nvSpPr>
          <p:cNvPr id="8" name="Овал 2">
            <a:extLst>
              <a:ext uri="{FF2B5EF4-FFF2-40B4-BE49-F238E27FC236}">
                <a16:creationId xmlns=""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677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24544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898792" y="453011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6088" y="2534664"/>
            <a:ext cx="28023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Цель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430204" y="3346730"/>
            <a:ext cx="3541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Формирование социальных связей молодых мам Вологды, находящихся в отпуске по уходу за ребенком до трех лет.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637587" y="3346730"/>
            <a:ext cx="55813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Познакомить молодых мам Вологды с видами досугами, направленного на формирование социальных связей женщин в декрете в нашем городе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5637587" y="4637041"/>
            <a:ext cx="5387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Вовлечь молодых мам Вологды в специализированные мероприятия для женщин с детьми в декрете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7870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=""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1266718" y="1542684"/>
            <a:ext cx="9658564" cy="148187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/>
              <a:t>Суть проекта</a:t>
            </a:r>
          </a:p>
          <a:p>
            <a:pPr algn="just"/>
            <a:r>
              <a:rPr lang="ru-RU" sz="1400" dirty="0" smtClean="0"/>
              <a:t>Проект помогает молодым мамам в декрете преодолеть социальную изоляцию, эмоциональное выгорание и наполнить повседневную жизнь новыми знаниями, знакомствами и яркими впечатлениями. Через краеведение, традиции и семейные мероприятия мы создаем комфортную среду для самореализации, укрепления локальной идентичности и формирования новых социальных связей.</a:t>
            </a:r>
            <a:endParaRPr lang="ru-RU" sz="1400" dirty="0"/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=""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1266718" y="3341076"/>
            <a:ext cx="9658564" cy="139797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/>
              <a:t>Основные мероприятия</a:t>
            </a:r>
          </a:p>
          <a:p>
            <a:r>
              <a:rPr lang="ru-RU" sz="1400" dirty="0" smtClean="0"/>
              <a:t>Краеведческие прогулки – экскурсии по Вологде для мам с колясками.</a:t>
            </a:r>
          </a:p>
          <a:p>
            <a:r>
              <a:rPr lang="ru-RU" sz="1400" dirty="0" smtClean="0"/>
              <a:t>Мастер-классы – традиционные ремесла (набойка по ткани), кулинария (северорусская кухня).</a:t>
            </a:r>
          </a:p>
          <a:p>
            <a:r>
              <a:rPr lang="ru-RU" sz="1400" dirty="0" smtClean="0"/>
              <a:t>Семейные события – фестивали, пикники, туристические слеты, праздники.</a:t>
            </a:r>
          </a:p>
          <a:p>
            <a:r>
              <a:rPr lang="ru-RU" sz="1400" dirty="0" smtClean="0"/>
              <a:t>Просветительские форматы – обучение мам как экскурсоводов, фотоконкурсы, фотовыставки.</a:t>
            </a:r>
            <a:endParaRPr lang="ru-RU" sz="1400" dirty="0"/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=""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1266718" y="5026300"/>
            <a:ext cx="9658564" cy="130416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/>
              <a:t>Реализация проекта</a:t>
            </a:r>
          </a:p>
          <a:p>
            <a:r>
              <a:rPr lang="ru-RU" sz="1400" dirty="0" smtClean="0"/>
              <a:t>Проект работает в партнерстве с сообществом молодых мам Вологды. Мероприятия проходят в интерактивном формате, адаптированном для родителей с маленькими детьми. Часть активностей (экскурсии, мастерские) ведут сами участницы, что усиливает вовлеченность. Опыт 2023–2024 гг. показал высокий спрос – проект будет расширяться, добавляя новые темы и форматы.</a:t>
            </a:r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261039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=""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1" y="1072661"/>
            <a:ext cx="4254264" cy="191672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sz="1400" dirty="0" smtClean="0"/>
              <a:t>Старт проекта – это городской семейный праздник для родителей с детьми до 3 лет. В программе открытия:</a:t>
            </a:r>
          </a:p>
          <a:p>
            <a:pPr algn="just"/>
            <a:r>
              <a:rPr lang="ru-RU" sz="1400" dirty="0" smtClean="0"/>
              <a:t>презентация календарного плана мероприятий проекта;</a:t>
            </a:r>
          </a:p>
          <a:p>
            <a:pPr algn="just"/>
            <a:r>
              <a:rPr lang="ru-RU" sz="1400" dirty="0" smtClean="0"/>
              <a:t>интерактивные площадки, знакомящие гостей с концепцией проекта;</a:t>
            </a:r>
          </a:p>
          <a:p>
            <a:pPr algn="just"/>
            <a:r>
              <a:rPr lang="ru-RU" sz="1400" dirty="0" smtClean="0"/>
              <a:t>формирование базы данных будущих участников.</a:t>
            </a:r>
            <a:endParaRPr lang="ru-RU" sz="1400" dirty="0"/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=""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99090" y="3147647"/>
            <a:ext cx="4254265" cy="345537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050" b="1" dirty="0" smtClean="0"/>
              <a:t>Инструменты:1. Организационные инструменты</a:t>
            </a:r>
          </a:p>
          <a:p>
            <a:pPr lvl="0"/>
            <a:r>
              <a:rPr lang="ru-RU" sz="1050" b="1" dirty="0" smtClean="0"/>
              <a:t>Партнерства с местными сообществами (клубы молодых мам, НКО, родительские организации).</a:t>
            </a:r>
          </a:p>
          <a:p>
            <a:pPr lvl="0"/>
            <a:r>
              <a:rPr lang="ru-RU" sz="1050" b="1" dirty="0" smtClean="0"/>
              <a:t>Координационная команда (кураторы, экскурсоводы,  мастера ремесел).</a:t>
            </a:r>
          </a:p>
          <a:p>
            <a:pPr lvl="0"/>
            <a:r>
              <a:rPr lang="ru-RU" sz="1050" b="1" dirty="0" smtClean="0"/>
              <a:t>График мероприятий с учетом сезонности и потребностей мам (например, летние прогулки, зимние мастер-классы).</a:t>
            </a:r>
          </a:p>
          <a:p>
            <a:r>
              <a:rPr lang="ru-RU" sz="1050" b="1" dirty="0" smtClean="0"/>
              <a:t>2. Коммуникационные инструменты</a:t>
            </a:r>
          </a:p>
          <a:p>
            <a:pPr lvl="0"/>
            <a:r>
              <a:rPr lang="ru-RU" sz="1050" b="1" dirty="0" err="1" smtClean="0"/>
              <a:t>Соцсети</a:t>
            </a:r>
            <a:r>
              <a:rPr lang="ru-RU" sz="1050" b="1" dirty="0" smtClean="0"/>
              <a:t> и </a:t>
            </a:r>
            <a:r>
              <a:rPr lang="ru-RU" sz="1050" b="1" dirty="0" err="1" smtClean="0"/>
              <a:t>мессенджеры</a:t>
            </a:r>
            <a:r>
              <a:rPr lang="ru-RU" sz="1050" b="1" dirty="0" smtClean="0"/>
              <a:t> (группа во </a:t>
            </a:r>
            <a:r>
              <a:rPr lang="ru-RU" sz="1050" b="1" dirty="0" err="1" smtClean="0"/>
              <a:t>ВКонтакте</a:t>
            </a:r>
            <a:r>
              <a:rPr lang="ru-RU" sz="1050" b="1" dirty="0" smtClean="0"/>
              <a:t>) для анонсов, регистрации и обратной связи.</a:t>
            </a:r>
          </a:p>
          <a:p>
            <a:pPr lvl="0"/>
            <a:r>
              <a:rPr lang="ru-RU" sz="1050" b="1" dirty="0" smtClean="0"/>
              <a:t>Сайт с расписанием и </a:t>
            </a:r>
            <a:r>
              <a:rPr lang="ru-RU" sz="1050" b="1" dirty="0" err="1" smtClean="0"/>
              <a:t>фотоотчетами</a:t>
            </a:r>
            <a:r>
              <a:rPr lang="ru-RU" sz="1050" b="1" dirty="0" smtClean="0"/>
              <a:t>.</a:t>
            </a:r>
          </a:p>
          <a:p>
            <a:pPr lvl="0"/>
            <a:r>
              <a:rPr lang="ru-RU" sz="1050" b="1" dirty="0" smtClean="0"/>
              <a:t>Рассылка и </a:t>
            </a:r>
            <a:r>
              <a:rPr lang="ru-RU" sz="1050" b="1" dirty="0" err="1" smtClean="0"/>
              <a:t>обзвоны</a:t>
            </a:r>
            <a:r>
              <a:rPr lang="ru-RU" sz="1050" b="1" dirty="0" smtClean="0"/>
              <a:t> участниц с напоминаниями и приглашениями на мероприятия.</a:t>
            </a:r>
          </a:p>
          <a:p>
            <a:r>
              <a:rPr lang="ru-RU" sz="1050" b="1" dirty="0" smtClean="0"/>
              <a:t>3. Мониторинг и развитие</a:t>
            </a:r>
          </a:p>
          <a:p>
            <a:pPr lvl="0"/>
            <a:r>
              <a:rPr lang="ru-RU" sz="1050" b="1" dirty="0" smtClean="0"/>
              <a:t>Опросы и анкетирование после мероприятий (</a:t>
            </a:r>
            <a:r>
              <a:rPr lang="ru-RU" sz="1050" b="1" dirty="0" err="1" smtClean="0"/>
              <a:t>Яндекс</a:t>
            </a:r>
            <a:r>
              <a:rPr lang="ru-RU" sz="1050" b="1" dirty="0" smtClean="0"/>
              <a:t> </a:t>
            </a:r>
            <a:r>
              <a:rPr lang="ru-RU" sz="1050" b="1" dirty="0" err="1" smtClean="0"/>
              <a:t>Forms</a:t>
            </a:r>
            <a:r>
              <a:rPr lang="ru-RU" sz="1050" b="1" dirty="0" smtClean="0"/>
              <a:t>).</a:t>
            </a:r>
          </a:p>
          <a:p>
            <a:pPr lvl="0"/>
            <a:r>
              <a:rPr lang="ru-RU" sz="1050" b="1" dirty="0" smtClean="0"/>
              <a:t>Фото- и </a:t>
            </a:r>
            <a:r>
              <a:rPr lang="ru-RU" sz="1050" b="1" dirty="0" err="1" smtClean="0"/>
              <a:t>видеодокументирование</a:t>
            </a:r>
            <a:r>
              <a:rPr lang="ru-RU" sz="1050" b="1" dirty="0" smtClean="0"/>
              <a:t> для отчетности и продвижения.</a:t>
            </a:r>
          </a:p>
          <a:p>
            <a:pPr lvl="0"/>
            <a:r>
              <a:rPr lang="ru-RU" sz="1050" b="1" dirty="0" smtClean="0"/>
              <a:t>Гранты для масштабирования (Фонд президентских грантов)</a:t>
            </a:r>
            <a:endParaRPr lang="ru-RU" sz="1050" b="1" dirty="0"/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=""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4967654" y="945931"/>
            <a:ext cx="6814038" cy="565709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900" dirty="0" smtClean="0"/>
              <a:t>1. Подготовительный этап </a:t>
            </a:r>
          </a:p>
          <a:p>
            <a:pPr lvl="1"/>
            <a:r>
              <a:rPr lang="ru-RU" sz="900" dirty="0" smtClean="0"/>
              <a:t>Анализ потребностей. Проведение опросов среди молодых мам (через </a:t>
            </a:r>
            <a:r>
              <a:rPr lang="ru-RU" sz="900" dirty="0" err="1" smtClean="0"/>
              <a:t>соцсети</a:t>
            </a:r>
            <a:r>
              <a:rPr lang="ru-RU" sz="900" dirty="0" smtClean="0"/>
              <a:t>, родительские чаты).</a:t>
            </a:r>
          </a:p>
          <a:p>
            <a:pPr lvl="1"/>
            <a:r>
              <a:rPr lang="ru-RU" sz="900" dirty="0" smtClean="0"/>
              <a:t>Формирование команды: Набор координаторов, экскурсоводов, мастеров; привлечение партнеров (музеи, НКО, местные мастера).</a:t>
            </a:r>
          </a:p>
          <a:p>
            <a:pPr lvl="1"/>
            <a:r>
              <a:rPr lang="ru-RU" sz="900" dirty="0" smtClean="0"/>
              <a:t>Разработка программы: Составление плана мероприятий (экскурсии, мастер-классы, праздники); подготовка маршрутов и методических материалов.</a:t>
            </a:r>
          </a:p>
          <a:p>
            <a:pPr lvl="1"/>
            <a:r>
              <a:rPr lang="ru-RU" sz="900" dirty="0" smtClean="0"/>
              <a:t>Организационные вопросы: Заключение договоров, закупка материалов; создание чатов/групп для участниц.</a:t>
            </a:r>
          </a:p>
          <a:p>
            <a:r>
              <a:rPr lang="ru-RU" sz="900" dirty="0" smtClean="0"/>
              <a:t>2. Запуск проекта </a:t>
            </a:r>
          </a:p>
          <a:p>
            <a:pPr lvl="0"/>
            <a:r>
              <a:rPr lang="ru-RU" sz="900" dirty="0" err="1" smtClean="0"/>
              <a:t>Пилотные</a:t>
            </a:r>
            <a:r>
              <a:rPr lang="ru-RU" sz="900" dirty="0" smtClean="0"/>
              <a:t> мероприятия:</a:t>
            </a:r>
          </a:p>
          <a:p>
            <a:pPr lvl="1"/>
            <a:r>
              <a:rPr lang="ru-RU" sz="900" dirty="0" smtClean="0"/>
              <a:t>Первые краеведческие прогулки с тестовой группой мам.</a:t>
            </a:r>
          </a:p>
          <a:p>
            <a:pPr lvl="1"/>
            <a:r>
              <a:rPr lang="ru-RU" sz="900" dirty="0" smtClean="0"/>
              <a:t>Старт мастер-классов (например, набойка по ткани).</a:t>
            </a:r>
          </a:p>
          <a:p>
            <a:pPr lvl="0"/>
            <a:r>
              <a:rPr lang="ru-RU" sz="900" dirty="0" smtClean="0"/>
              <a:t>Продвижение:</a:t>
            </a:r>
          </a:p>
          <a:p>
            <a:pPr lvl="1"/>
            <a:r>
              <a:rPr lang="ru-RU" sz="900" dirty="0" smtClean="0"/>
              <a:t>Реклама в </a:t>
            </a:r>
            <a:r>
              <a:rPr lang="ru-RU" sz="900" dirty="0" err="1" smtClean="0"/>
              <a:t>соцсетях</a:t>
            </a:r>
            <a:r>
              <a:rPr lang="ru-RU" sz="900" dirty="0" smtClean="0"/>
              <a:t>, рассылка через родительские сообщества.</a:t>
            </a:r>
          </a:p>
          <a:p>
            <a:pPr lvl="1"/>
            <a:r>
              <a:rPr lang="ru-RU" sz="900" dirty="0" smtClean="0"/>
              <a:t>Публикация анонсов в местных СМИ.</a:t>
            </a:r>
          </a:p>
          <a:p>
            <a:pPr lvl="0"/>
            <a:r>
              <a:rPr lang="ru-RU" sz="900" dirty="0" smtClean="0"/>
              <a:t>Сбор обратной связи:</a:t>
            </a:r>
          </a:p>
          <a:p>
            <a:pPr lvl="1"/>
            <a:r>
              <a:rPr lang="ru-RU" sz="900" dirty="0" smtClean="0"/>
              <a:t>Анкетирование после каждого мероприятия.</a:t>
            </a:r>
          </a:p>
          <a:p>
            <a:pPr lvl="1"/>
            <a:r>
              <a:rPr lang="ru-RU" sz="900" dirty="0" smtClean="0"/>
              <a:t>Корректировка программы по запросам участниц.</a:t>
            </a:r>
          </a:p>
          <a:p>
            <a:r>
              <a:rPr lang="ru-RU" sz="900" dirty="0" smtClean="0"/>
              <a:t>3. Основной этап </a:t>
            </a:r>
          </a:p>
          <a:p>
            <a:pPr lvl="0"/>
            <a:r>
              <a:rPr lang="ru-RU" sz="900" dirty="0" smtClean="0"/>
              <a:t>Регулярные активности:</a:t>
            </a:r>
          </a:p>
          <a:p>
            <a:pPr lvl="1"/>
            <a:r>
              <a:rPr lang="ru-RU" sz="900" dirty="0" smtClean="0"/>
              <a:t>Еженедельные/ежемесячные экскурсии, мастер-классы.</a:t>
            </a:r>
          </a:p>
          <a:p>
            <a:pPr lvl="1"/>
            <a:r>
              <a:rPr lang="ru-RU" sz="900" dirty="0" smtClean="0"/>
              <a:t>Крупные семейные события (фестивали, пикники).</a:t>
            </a:r>
          </a:p>
          <a:p>
            <a:pPr lvl="0"/>
            <a:r>
              <a:rPr lang="ru-RU" sz="900" dirty="0" smtClean="0"/>
              <a:t>Обучение мам-экскурсоводов:</a:t>
            </a:r>
          </a:p>
          <a:p>
            <a:pPr lvl="1"/>
            <a:r>
              <a:rPr lang="ru-RU" sz="900" dirty="0" smtClean="0"/>
              <a:t>Проведение </a:t>
            </a:r>
            <a:r>
              <a:rPr lang="ru-RU" sz="900" dirty="0" err="1" smtClean="0"/>
              <a:t>вебинаров</a:t>
            </a:r>
            <a:r>
              <a:rPr lang="ru-RU" sz="900" dirty="0" smtClean="0"/>
              <a:t> или очных занятий.</a:t>
            </a:r>
          </a:p>
          <a:p>
            <a:pPr lvl="0"/>
            <a:r>
              <a:rPr lang="ru-RU" sz="900" dirty="0" smtClean="0"/>
              <a:t>Документирование:</a:t>
            </a:r>
          </a:p>
          <a:p>
            <a:pPr lvl="1"/>
            <a:r>
              <a:rPr lang="ru-RU" sz="900" dirty="0" smtClean="0"/>
              <a:t>Фото-/видеосъемка для отчетов и продвижения.</a:t>
            </a:r>
          </a:p>
          <a:p>
            <a:pPr lvl="1"/>
            <a:r>
              <a:rPr lang="ru-RU" sz="900" dirty="0" smtClean="0"/>
              <a:t>Ведение дневника проекта (успехи, сложности).</a:t>
            </a:r>
          </a:p>
          <a:p>
            <a:r>
              <a:rPr lang="ru-RU" sz="900" dirty="0" smtClean="0"/>
              <a:t>4. Завершающий этап </a:t>
            </a:r>
          </a:p>
          <a:p>
            <a:pPr lvl="0"/>
            <a:r>
              <a:rPr lang="ru-RU" sz="900" dirty="0" smtClean="0"/>
              <a:t>Итоговые мероприятия:</a:t>
            </a:r>
          </a:p>
          <a:p>
            <a:pPr lvl="1"/>
            <a:r>
              <a:rPr lang="ru-RU" sz="900" dirty="0" smtClean="0"/>
              <a:t>Фотовыставка «Семья. Традиции».</a:t>
            </a:r>
          </a:p>
          <a:p>
            <a:pPr lvl="1"/>
            <a:r>
              <a:rPr lang="ru-RU" sz="900" dirty="0" smtClean="0"/>
              <a:t>Большой семейный праздник с награждением активных участниц.</a:t>
            </a:r>
          </a:p>
          <a:p>
            <a:pPr lvl="0"/>
            <a:r>
              <a:rPr lang="ru-RU" sz="900" dirty="0" smtClean="0"/>
              <a:t>Анализ результатов:</a:t>
            </a:r>
          </a:p>
          <a:p>
            <a:pPr lvl="1"/>
            <a:r>
              <a:rPr lang="ru-RU" sz="900" dirty="0" smtClean="0"/>
              <a:t>Сбор статистики (количество участниц, охват).</a:t>
            </a:r>
          </a:p>
          <a:p>
            <a:pPr lvl="1"/>
            <a:r>
              <a:rPr lang="ru-RU" sz="900" dirty="0" smtClean="0"/>
              <a:t>Отчет для партнеров и </a:t>
            </a:r>
            <a:r>
              <a:rPr lang="ru-RU" sz="900" dirty="0" err="1" smtClean="0"/>
              <a:t>грантодателей</a:t>
            </a:r>
            <a:r>
              <a:rPr lang="ru-RU" sz="900" dirty="0" smtClean="0"/>
              <a:t>.</a:t>
            </a:r>
          </a:p>
          <a:p>
            <a:pPr lvl="0"/>
            <a:r>
              <a:rPr lang="ru-RU" sz="900" dirty="0" smtClean="0"/>
              <a:t>Планирование продолжения:</a:t>
            </a:r>
          </a:p>
          <a:p>
            <a:pPr lvl="1"/>
            <a:r>
              <a:rPr lang="ru-RU" sz="900" dirty="0" smtClean="0"/>
              <a:t>Разработка программы на следующий год.</a:t>
            </a:r>
          </a:p>
          <a:p>
            <a:r>
              <a:rPr lang="ru-RU" sz="900" dirty="0" smtClean="0"/>
              <a:t>5. Развитие сообщества:</a:t>
            </a:r>
          </a:p>
          <a:p>
            <a:pPr lvl="1"/>
            <a:r>
              <a:rPr lang="ru-RU" sz="900" dirty="0" smtClean="0"/>
              <a:t>Поддержка чатов, клубов по интересам.</a:t>
            </a:r>
          </a:p>
          <a:p>
            <a:pPr lvl="1"/>
            <a:r>
              <a:rPr lang="ru-RU" sz="900" dirty="0" smtClean="0"/>
              <a:t>Привлечение мам-волонтеров для организации событий.</a:t>
            </a:r>
            <a:endParaRPr lang="ru-RU" sz="900" dirty="0"/>
          </a:p>
        </p:txBody>
      </p:sp>
    </p:spTree>
    <p:extLst>
      <p:ext uri="{BB962C8B-B14F-4D97-AF65-F5344CB8AC3E}">
        <p14:creationId xmlns="" xmlns:p14="http://schemas.microsoft.com/office/powerpoint/2010/main" val="264285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=""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1549253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=""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07844" y="3611726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="" xmlns:a16="http://schemas.microsoft.com/office/drawing/2014/main" id="{D73557A0-38A9-CB4B-B14C-F1430907911C}"/>
              </a:ext>
            </a:extLst>
          </p:cNvPr>
          <p:cNvSpPr/>
          <p:nvPr/>
        </p:nvSpPr>
        <p:spPr>
          <a:xfrm>
            <a:off x="707844" y="479903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1228826"/>
            <a:ext cx="1032466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Персонализированный подход к </a:t>
            </a:r>
            <a:r>
              <a:rPr lang="ru-RU" sz="2000" b="1" dirty="0" smtClean="0"/>
              <a:t>досугу</a:t>
            </a:r>
          </a:p>
          <a:p>
            <a:pPr algn="just"/>
            <a:r>
              <a:rPr lang="ru-RU" sz="2000" dirty="0" smtClean="0"/>
              <a:t>Благодаря </a:t>
            </a:r>
            <a:r>
              <a:rPr lang="ru-RU" sz="2000" dirty="0" err="1" smtClean="0"/>
              <a:t>разноформатным</a:t>
            </a:r>
            <a:r>
              <a:rPr lang="ru-RU" sz="2000" dirty="0" smtClean="0"/>
              <a:t> мероприятиям (познавательные прогулки, интерактивные экскурсии, тематические пикники) молодые мамы смогли выбрать комфортный для себя вариант и найти новые формы отдыха с детьми. Это помогло трансформировать рутинные активности в развивающие и вдохновляющие события. </a:t>
            </a:r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096871" y="3167818"/>
            <a:ext cx="1032466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Создание устойчивого </a:t>
            </a:r>
            <a:r>
              <a:rPr lang="ru-RU" sz="2000" b="1" dirty="0" smtClean="0"/>
              <a:t>сообщества</a:t>
            </a:r>
          </a:p>
          <a:p>
            <a:pPr algn="just"/>
            <a:r>
              <a:rPr lang="ru-RU" sz="2000" dirty="0" smtClean="0"/>
              <a:t>Участницы </a:t>
            </a:r>
            <a:r>
              <a:rPr lang="ru-RU" sz="2000" dirty="0" smtClean="0"/>
              <a:t>не только расширили круг общения, но и перешли от разовых встреч к системному взаимодействию: сформировали группы по интересам, совместно организовывали пространство для детей, планировали самостоятельные инициативы. Это подтверждает долгосрочный эффект проекта.</a:t>
            </a:r>
            <a:endParaRPr lang="ru-RU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C26DD552-DC4B-A740-A522-4DBB1979DBB7}"/>
              </a:ext>
            </a:extLst>
          </p:cNvPr>
          <p:cNvSpPr txBox="1"/>
          <p:nvPr/>
        </p:nvSpPr>
        <p:spPr>
          <a:xfrm>
            <a:off x="1096871" y="4799034"/>
            <a:ext cx="1032466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Продвижение новой культуры </a:t>
            </a:r>
            <a:r>
              <a:rPr lang="ru-RU" sz="2000" b="1" dirty="0" smtClean="0"/>
              <a:t>декрета</a:t>
            </a:r>
          </a:p>
          <a:p>
            <a:pPr algn="just"/>
            <a:r>
              <a:rPr lang="ru-RU" sz="2000" dirty="0" smtClean="0"/>
              <a:t>Проект </a:t>
            </a:r>
            <a:r>
              <a:rPr lang="ru-RU" sz="2000" dirty="0" smtClean="0"/>
              <a:t>стал публичным примером того, как декретный отпуск можно наполнить яркими событиями, образованием и социализацией. Через нестандартные форматы (например, экскурсии с </a:t>
            </a:r>
            <a:r>
              <a:rPr lang="ru-RU" sz="2000" dirty="0" err="1" smtClean="0"/>
              <a:t>интерактивом</a:t>
            </a:r>
            <a:r>
              <a:rPr lang="ru-RU" sz="2000" dirty="0" smtClean="0"/>
              <a:t> или </a:t>
            </a:r>
            <a:r>
              <a:rPr lang="ru-RU" sz="2000" dirty="0" err="1" smtClean="0"/>
              <a:t>фотосессии</a:t>
            </a:r>
            <a:r>
              <a:rPr lang="ru-RU" sz="2000" dirty="0" smtClean="0"/>
              <a:t> в парке) мы показали, что материнство совместимо с творчеством, познанием и укреплением семейных связей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71316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90" y="2454952"/>
            <a:ext cx="4845269" cy="18990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lvl="0"/>
            <a:r>
              <a:rPr lang="ru-RU" sz="1400" dirty="0" smtClean="0"/>
              <a:t>1. Определена социальная проблема, изучена целевая аудитория и её потребности.</a:t>
            </a:r>
          </a:p>
          <a:p>
            <a:pPr lvl="0"/>
            <a:r>
              <a:rPr lang="ru-RU" sz="1400" dirty="0" smtClean="0"/>
              <a:t>2. Сформированы цель и задачи проекта</a:t>
            </a:r>
          </a:p>
          <a:p>
            <a:pPr lvl="0"/>
            <a:r>
              <a:rPr lang="ru-RU" sz="1400" dirty="0" smtClean="0"/>
              <a:t>3. Разработаны этапы реализации проекта, составлен календарный план</a:t>
            </a:r>
          </a:p>
          <a:p>
            <a:pPr lvl="0"/>
            <a:r>
              <a:rPr lang="ru-RU" sz="1400" dirty="0" smtClean="0"/>
              <a:t>4. Составлен бюджет, сформирован список партнеров и волонтеров проекта</a:t>
            </a:r>
          </a:p>
          <a:p>
            <a:pPr lvl="0"/>
            <a:r>
              <a:rPr lang="ru-RU" sz="1400" dirty="0" smtClean="0"/>
              <a:t>5.Проект в стадии реализации.</a:t>
            </a:r>
            <a:endParaRPr lang="ru-RU" sz="1400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=""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5559973" y="2475552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sz="1200" dirty="0" smtClean="0">
                <a:hlinkClick r:id="rId3"/>
              </a:rPr>
              <a:t>https://praktikaregion.ru/practice/3302</a:t>
            </a:r>
            <a:endParaRPr lang="ru-RU" sz="1200" dirty="0" smtClean="0"/>
          </a:p>
          <a:p>
            <a:r>
              <a:rPr lang="en-US" sz="1200" dirty="0" smtClean="0">
                <a:hlinkClick r:id="rId4"/>
              </a:rPr>
              <a:t>https://dobro.live/publikacii/molodye-roditeli-iz-vologdy-sozdali-kraevedcheskij-dekretnyj-lager</a:t>
            </a:r>
            <a:endParaRPr lang="ru-RU" sz="1200" dirty="0" smtClean="0"/>
          </a:p>
          <a:p>
            <a:r>
              <a:rPr lang="en-US" sz="1200" dirty="0" smtClean="0">
                <a:hlinkClick r:id="rId5"/>
              </a:rPr>
              <a:t>https://radiokp.ru/podcast/dobrovolec/756210#bounce</a:t>
            </a:r>
            <a:endParaRPr lang="ru-RU" sz="1200" dirty="0" smtClean="0"/>
          </a:p>
          <a:p>
            <a:endParaRPr lang="ru-RU" sz="1200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=""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90" y="4503591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dirty="0" smtClean="0"/>
              <a:t>Участницами проекта стали 373 женщины в декрете, а общее число вовлечённых членов семей превысило 2000 человек.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="" xmlns:a16="http://schemas.microsoft.com/office/drawing/2014/main" id="{6925F8D5-4A90-3449-9C15-AFA3927AC4E0}"/>
              </a:ext>
            </a:extLst>
          </p:cNvPr>
          <p:cNvSpPr/>
          <p:nvPr/>
        </p:nvSpPr>
        <p:spPr>
          <a:xfrm>
            <a:off x="5559973" y="3465189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sz="800" dirty="0" smtClean="0">
                <a:solidFill>
                  <a:schemeClr val="bg1"/>
                </a:solidFill>
                <a:hlinkClick r:id="rId6"/>
              </a:rPr>
              <a:t>https://vk.com/wall-198919060_4965</a:t>
            </a:r>
            <a:endParaRPr lang="ru-RU" sz="800" dirty="0" smtClean="0">
              <a:solidFill>
                <a:schemeClr val="bg1"/>
              </a:solidFill>
              <a:hlinkClick r:id="rId6"/>
            </a:endParaRPr>
          </a:p>
          <a:p>
            <a:r>
              <a:rPr lang="en-US" sz="800" dirty="0" smtClean="0">
                <a:solidFill>
                  <a:schemeClr val="bg1"/>
                </a:solidFill>
                <a:hlinkClick r:id="rId6"/>
              </a:rPr>
              <a:t>https://vk.com/wall-143830192_64000</a:t>
            </a:r>
            <a:endParaRPr lang="ru-RU" sz="800" dirty="0" smtClean="0">
              <a:solidFill>
                <a:schemeClr val="bg1"/>
              </a:solidFill>
            </a:endParaRPr>
          </a:p>
          <a:p>
            <a:r>
              <a:rPr lang="en-US" sz="800" dirty="0" smtClean="0">
                <a:solidFill>
                  <a:schemeClr val="bg1"/>
                </a:solidFill>
                <a:hlinkClick r:id="rId7"/>
              </a:rPr>
              <a:t>https://vk.com/wall-198919060_5066</a:t>
            </a:r>
            <a:endParaRPr lang="ru-RU" sz="800" dirty="0" smtClean="0">
              <a:solidFill>
                <a:schemeClr val="bg1"/>
              </a:solidFill>
            </a:endParaRPr>
          </a:p>
          <a:p>
            <a:r>
              <a:rPr lang="en-US" sz="800" dirty="0" smtClean="0">
                <a:solidFill>
                  <a:schemeClr val="bg1"/>
                </a:solidFill>
                <a:hlinkClick r:id="rId8"/>
              </a:rPr>
              <a:t>https://vk.com/wall-198919060_5176</a:t>
            </a:r>
            <a:endParaRPr lang="ru-RU" sz="800" dirty="0" smtClean="0">
              <a:solidFill>
                <a:schemeClr val="bg1"/>
              </a:solidFill>
            </a:endParaRPr>
          </a:p>
          <a:p>
            <a:r>
              <a:rPr lang="en-US" sz="800" dirty="0" smtClean="0">
                <a:solidFill>
                  <a:schemeClr val="bg1"/>
                </a:solidFill>
                <a:hlinkClick r:id="rId9"/>
              </a:rPr>
              <a:t>https://vk.com/wall-198919060_5159</a:t>
            </a:r>
            <a:endParaRPr lang="ru-RU" sz="800" dirty="0" smtClean="0">
              <a:solidFill>
                <a:schemeClr val="bg1"/>
              </a:solidFill>
            </a:endParaRPr>
          </a:p>
          <a:p>
            <a:r>
              <a:rPr lang="en-US" sz="800" dirty="0" smtClean="0">
                <a:solidFill>
                  <a:schemeClr val="bg1"/>
                </a:solidFill>
                <a:hlinkClick r:id="rId10"/>
              </a:rPr>
              <a:t>https://vk.com/wall-198919060_5141</a:t>
            </a:r>
            <a:endParaRPr lang="ru-RU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978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1139</Words>
  <Application>Microsoft Office PowerPoint</Application>
  <PresentationFormat>Произвольный</PresentationFormat>
  <Paragraphs>142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Матвеева</cp:lastModifiedBy>
  <cp:revision>15</cp:revision>
  <dcterms:created xsi:type="dcterms:W3CDTF">2025-03-26T12:04:55Z</dcterms:created>
  <dcterms:modified xsi:type="dcterms:W3CDTF">2025-04-23T19:10:37Z</dcterms:modified>
</cp:coreProperties>
</file>