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71" r:id="rId5"/>
    <p:sldId id="276" r:id="rId6"/>
    <p:sldId id="285" r:id="rId7"/>
    <p:sldId id="277" r:id="rId8"/>
    <p:sldId id="278" r:id="rId9"/>
    <p:sldId id="281" r:id="rId10"/>
    <p:sldId id="284" r:id="rId11"/>
    <p:sldId id="280" r:id="rId12"/>
    <p:sldId id="282" r:id="rId13"/>
    <p:sldId id="283" r:id="rId14"/>
    <p:sldId id="279" r:id="rId15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282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1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8658EC0-2AA5-425F-9B36-E15F0A8ADD67}" type="datetime1">
              <a:rPr lang="ru-RU" noProof="1" smtClean="0"/>
              <a:t>18.06.2024</a:t>
            </a:fld>
            <a:endParaRPr lang="ru-RU" noProof="1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1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D2A2551-A97A-41BA-8506-864E9B1B7F14}" type="slidenum">
              <a:rPr lang="ru-RU" noProof="1" smtClean="0"/>
              <a:t>‹#›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21814170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1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9B12322-4539-4F09-AFEE-2F9D90375F08}" type="datetime1">
              <a:rPr lang="ru-RU" noProof="1" smtClean="0"/>
              <a:t>18.06.2024</a:t>
            </a:fld>
            <a:endParaRPr lang="ru-RU" noProof="1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1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1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448EA56-9E57-4CE6-BE55-CAC1FDCAA019}" type="slidenum">
              <a:rPr lang="ru-RU" noProof="1" dirty="0" smtClean="0"/>
              <a:t>‹#›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16025179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448EA56-9E57-4CE6-BE55-CAC1FDCAA019}" type="slidenum">
              <a:rPr lang="ru-RU" noProof="1" smtClean="0"/>
              <a:t>1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1860291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rtlCol="0" anchor="b">
            <a:normAutofit/>
          </a:bodyPr>
          <a:lstStyle>
            <a:lvl1pPr algn="l">
              <a:defRPr sz="6600"/>
            </a:lvl1pPr>
          </a:lstStyle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 rtlCol="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1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98D500D-F93A-4F56-B7C9-5EAB96522CD7}" type="datetime1">
              <a:rPr lang="ru-RU" noProof="1" smtClean="0"/>
              <a:t>18.06.2024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 rtlCol="0"/>
          <a:lstStyle/>
          <a:p>
            <a:pPr rtl="0"/>
            <a:fld id="{6D22F896-40B5-4ADD-8801-0D06FADFA095}" type="slidenum">
              <a:rPr lang="ru-RU" noProof="1" dirty="0" smtClean="0"/>
              <a:t>‹#›</a:t>
            </a:fld>
            <a:endParaRPr lang="ru-RU" noProof="1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5EF9EB-9D92-4DDE-9E41-893F875ACB24}" type="datetime1">
              <a:rPr lang="ru-RU" noProof="1" smtClean="0"/>
              <a:t>18.06.2024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1" dirty="0" smtClean="0"/>
              <a:t>‹#›</a:t>
            </a:fld>
            <a:endParaRPr lang="ru-RU" noProof="1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 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 rtlCol="0"/>
          <a:lstStyle>
            <a:lvl1pPr algn="l">
              <a:defRPr/>
            </a:lvl1pPr>
          </a:lstStyle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>
          <a:xfrm>
            <a:off x="1444672" y="798973"/>
            <a:ext cx="7828830" cy="4659889"/>
          </a:xfrm>
        </p:spPr>
        <p:txBody>
          <a:bodyPr vert="eaVert"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D350996-2F15-4121-8E66-38761C8D5E05}" type="datetime1">
              <a:rPr lang="ru-RU" noProof="1" smtClean="0"/>
              <a:t>18.06.2024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1" dirty="0" smtClean="0"/>
              <a:t>‹#›</a:t>
            </a:fld>
            <a:endParaRPr lang="ru-RU" noProof="1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/>
        <p:txBody>
          <a:bodyPr rtlCol="0" anchor="t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6AB3E9D-2EA3-4D6A-A72C-637690BBED1F}" type="datetime1">
              <a:rPr lang="ru-RU" noProof="1" smtClean="0"/>
              <a:t>18.06.2024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1" dirty="0" smtClean="0"/>
              <a:t>‹#›</a:t>
            </a:fld>
            <a:endParaRPr lang="ru-RU" noProof="1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rtlCol="0" anchor="b">
            <a:normAutofit/>
          </a:bodyPr>
          <a:lstStyle>
            <a:lvl1pPr algn="l">
              <a:defRPr sz="3600"/>
            </a:lvl1pPr>
          </a:lstStyle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1454239" y="3806195"/>
            <a:ext cx="8630446" cy="1012929"/>
          </a:xfrm>
        </p:spPr>
        <p:txBody>
          <a:bodyPr tIns="91440" rtlCol="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F416C0-9000-4283-9692-B3A90025647D}" type="datetime1">
              <a:rPr lang="ru-RU" noProof="1" smtClean="0"/>
              <a:t>18.06.2024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1" dirty="0" smtClean="0"/>
              <a:t>‹#›</a:t>
            </a:fld>
            <a:endParaRPr lang="ru-RU" noProof="1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 rtlCol="0"/>
          <a:lstStyle/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 hasCustomPrompt="1"/>
          </p:nvPr>
        </p:nvSpPr>
        <p:spPr>
          <a:xfrm>
            <a:off x="1447331" y="2010878"/>
            <a:ext cx="4645152" cy="3448595"/>
          </a:xfrm>
        </p:spPr>
        <p:txBody>
          <a:bodyPr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6413771" y="2017343"/>
            <a:ext cx="4645152" cy="3441520"/>
          </a:xfrm>
        </p:spPr>
        <p:txBody>
          <a:bodyPr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2AD5D8C-D542-4B29-9195-3DC17658322B}" type="datetime1">
              <a:rPr lang="ru-RU" noProof="1" smtClean="0"/>
              <a:t>18.06.2024</a:t>
            </a:fld>
            <a:endParaRPr lang="ru-RU" noProof="1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1" dirty="0" smtClean="0"/>
              <a:t>‹#›</a:t>
            </a:fld>
            <a:endParaRPr lang="ru-RU" noProof="1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 rtlCol="0"/>
          <a:lstStyle/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1447191" y="2019549"/>
            <a:ext cx="4645152" cy="801943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1447191" y="2824269"/>
            <a:ext cx="4645152" cy="2644457"/>
          </a:xfrm>
        </p:spPr>
        <p:txBody>
          <a:bodyPr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 hasCustomPrompt="1"/>
          </p:nvPr>
        </p:nvSpPr>
        <p:spPr>
          <a:xfrm>
            <a:off x="6412362" y="2023003"/>
            <a:ext cx="4645152" cy="802237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 hasCustomPrompt="1"/>
          </p:nvPr>
        </p:nvSpPr>
        <p:spPr>
          <a:xfrm>
            <a:off x="6412362" y="2821491"/>
            <a:ext cx="4645152" cy="2637371"/>
          </a:xfrm>
        </p:spPr>
        <p:txBody>
          <a:bodyPr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89D3A42-F644-4063-B646-4704DF249F0C}" type="datetime1">
              <a:rPr lang="ru-RU" noProof="1" smtClean="0"/>
              <a:t>18.06.2024</a:t>
            </a:fld>
            <a:endParaRPr lang="ru-RU" noProof="1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1" dirty="0" smtClean="0"/>
              <a:t>‹#›</a:t>
            </a:fld>
            <a:endParaRPr lang="ru-RU" noProof="1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назв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E9A0DB-C899-44DB-86CC-261091D52255}" type="datetime1">
              <a:rPr lang="ru-RU" noProof="1" smtClean="0"/>
              <a:t>18.06.2024</a:t>
            </a:fld>
            <a:endParaRPr lang="ru-RU" noProof="1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1" dirty="0" smtClean="0"/>
              <a:t>‹#›</a:t>
            </a:fld>
            <a:endParaRPr lang="ru-RU" noProof="1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3891A39-9BC4-410C-8056-192D331B8387}" type="datetime1">
              <a:rPr lang="ru-RU" noProof="1" smtClean="0"/>
              <a:t>18.06.2024</a:t>
            </a:fld>
            <a:endParaRPr lang="ru-RU" noProof="1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1" dirty="0" smtClean="0"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rtlCol="0" anchor="b">
            <a:normAutofit/>
          </a:bodyPr>
          <a:lstStyle>
            <a:lvl1pPr algn="l">
              <a:defRPr sz="2400"/>
            </a:lvl1pPr>
          </a:lstStyle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5043714" y="798974"/>
            <a:ext cx="6012470" cy="4658826"/>
          </a:xfrm>
        </p:spPr>
        <p:txBody>
          <a:bodyPr rtlCol="0" anchor="ctr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1444671" y="3205491"/>
            <a:ext cx="3275013" cy="2248181"/>
          </a:xfrm>
        </p:spPr>
        <p:txBody>
          <a:bodyPr rtlCol="0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9A2AFE5-53CE-40B7-A7CA-3F36F066F780}" type="datetime1">
              <a:rPr lang="ru-RU" noProof="1" smtClean="0"/>
              <a:t>18.06.2024</a:t>
            </a:fld>
            <a:endParaRPr lang="ru-RU" noProof="1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1" dirty="0" smtClean="0"/>
              <a:t>‹#›</a:t>
            </a:fld>
            <a:endParaRPr lang="ru-RU" noProof="1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Прямоугольник 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Прямоугольник 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rtlCol="0" anchor="b">
            <a:normAutofit/>
          </a:bodyPr>
          <a:lstStyle>
            <a:lvl1pPr>
              <a:defRPr sz="3200"/>
            </a:lvl1pPr>
          </a:lstStyle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Рисунок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1"/>
              <a:t>Щелкните значок, чтобы добавить изображение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1450329" y="3145992"/>
            <a:ext cx="5524404" cy="2003742"/>
          </a:xfrm>
        </p:spPr>
        <p:txBody>
          <a:bodyPr rtlCol="0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fld id="{86D28C8B-7781-4308-B8AF-FB68815E5273}" type="datetime1">
              <a:rPr lang="ru-RU" noProof="1" smtClean="0"/>
              <a:t>18.06.2024</a:t>
            </a:fld>
            <a:endParaRPr lang="ru-RU" noProof="1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1" dirty="0" smtClean="0"/>
              <a:t>‹#›</a:t>
            </a:fld>
            <a:endParaRPr lang="ru-RU" noProof="1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562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F83C6C0E-EFA4-4BBD-99C9-18AACB888348}" type="datetime1">
              <a:rPr lang="ru-RU" noProof="1" smtClean="0"/>
              <a:pPr/>
              <a:t>18.06.2024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ru-RU" noProof="1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fld id="{6D22F896-40B5-4ADD-8801-0D06FADFA095}" type="slidenum">
              <a:rPr lang="ru-RU" noProof="1" smtClean="0"/>
              <a:pPr/>
              <a:t>‹#›</a:t>
            </a:fld>
            <a:endParaRPr lang="ru-RU" noProof="1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Calibri" panose="020F05020202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Calibri" panose="020F05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Calibri" panose="020F05020202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Calibri" panose="020F05020202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6A0FFA78-985C-4F50-B21A-77045C7DF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1">
              <a:latin typeface="Calibri" panose="020F050202020403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0F4085-7B99-4890-84CA-8B28482C17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53746" y="3190469"/>
            <a:ext cx="6832500" cy="1476012"/>
          </a:xfrm>
        </p:spPr>
        <p:txBody>
          <a:bodyPr rtlCol="0">
            <a:normAutofit/>
          </a:bodyPr>
          <a:lstStyle/>
          <a:p>
            <a:r>
              <a:rPr lang="ru-RU" sz="4400" noProof="1">
                <a:solidFill>
                  <a:srgbClr val="FFFFFE"/>
                </a:solidFill>
              </a:rPr>
              <a:t>Женское онлайн-пространство</a:t>
            </a:r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65409EC7-69B1-45CC-8FB7-1964C1AB67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5509" y="4666480"/>
            <a:ext cx="6832499" cy="0"/>
          </a:xfrm>
          <a:prstGeom prst="line">
            <a:avLst/>
          </a:prstGeom>
          <a:ln w="31750">
            <a:solidFill>
              <a:schemeClr val="accent3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AFED8D9-CFCB-454D-A2A6-7F299E2D18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9502" y="4751725"/>
            <a:ext cx="4556845" cy="716529"/>
          </a:xfrm>
        </p:spPr>
        <p:txBody>
          <a:bodyPr rtlCol="0">
            <a:normAutofit/>
          </a:bodyPr>
          <a:lstStyle/>
          <a:p>
            <a:pPr rtl="0"/>
            <a:r>
              <a:rPr lang="ru-RU" sz="2000" noProof="1">
                <a:solidFill>
                  <a:srgbClr val="FFFFFE"/>
                </a:solidFill>
              </a:rPr>
              <a:t>                  </a:t>
            </a:r>
            <a:r>
              <a:rPr lang="en-US" sz="2000" noProof="1">
                <a:solidFill>
                  <a:srgbClr val="FFFFFE"/>
                </a:solidFill>
              </a:rPr>
              <a:t>Woman space</a:t>
            </a:r>
            <a:endParaRPr lang="ru-RU" sz="2000" noProof="1">
              <a:solidFill>
                <a:srgbClr val="FFFFF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201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1902998-86E4-4333-9831-E4A528F217E2}"/>
              </a:ext>
            </a:extLst>
          </p:cNvPr>
          <p:cNvSpPr/>
          <p:nvPr/>
        </p:nvSpPr>
        <p:spPr>
          <a:xfrm>
            <a:off x="479394" y="710214"/>
            <a:ext cx="1085739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Планирование семьи включает принятие решений о количестве и интервалах между детьми, а также использование методов контрацепции, улучшая их экономическое положение.</a:t>
            </a:r>
          </a:p>
          <a:p>
            <a:r>
              <a:rPr lang="ru-RU" dirty="0"/>
              <a:t>• Правильное планирование семьи это предотвращение  нежелательной беременности и снижение риска осложнений во время беременности и родов.</a:t>
            </a:r>
          </a:p>
          <a:p>
            <a:r>
              <a:rPr lang="ru-RU" dirty="0"/>
              <a:t>• Родители могут обеспечить своих детей необходимыми ресурсами, включая питание, медицинское обслуживание и образование.</a:t>
            </a:r>
          </a:p>
          <a:p>
            <a:r>
              <a:rPr lang="ru-RU" dirty="0"/>
              <a:t>• Уменьшает социальное давление на женщин, позволяя им принимать решения относительно количества и интервалов между рождениями своих детей.</a:t>
            </a:r>
          </a:p>
          <a:p>
            <a:r>
              <a:rPr lang="ru-RU" dirty="0"/>
              <a:t>• Подростковые беременности несут множество проблем, планирование семьи может предотвратить их.</a:t>
            </a:r>
          </a:p>
          <a:p>
            <a:r>
              <a:rPr lang="ru-RU" dirty="0"/>
              <a:t>• Планирование семьи улучшает гендерное равенство, предоставляя женщинам возможность контролировать количество и интервалы между рождениями своих детей.</a:t>
            </a:r>
          </a:p>
          <a:p>
            <a:r>
              <a:rPr lang="ru-RU" dirty="0"/>
              <a:t>• Выбор наиболее подходящего метода контрацепции требует консультации с врачом-гинекологом. Врач учитывает индивидуальные особенности организма женщины, возраст, состояние здоровья и репродуктивные планы при выборе оптимального варианта.</a:t>
            </a:r>
          </a:p>
        </p:txBody>
      </p:sp>
    </p:spTree>
    <p:extLst>
      <p:ext uri="{BB962C8B-B14F-4D97-AF65-F5344CB8AC3E}">
        <p14:creationId xmlns:p14="http://schemas.microsoft.com/office/powerpoint/2010/main" val="4084773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6380AED-2166-40A6-9C65-0BAB4CF2BEB2}"/>
              </a:ext>
            </a:extLst>
          </p:cNvPr>
          <p:cNvSpPr/>
          <p:nvPr/>
        </p:nvSpPr>
        <p:spPr>
          <a:xfrm>
            <a:off x="941033" y="1028343"/>
            <a:ext cx="896644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Поддержка женщин в обществе имеет огромное значение для социального здоровья и благополучия, для улучшения экономической ситуации, когда они имеют возможность работать и получать достойную оплату труда.</a:t>
            </a:r>
          </a:p>
          <a:p>
            <a:endParaRPr lang="ru-RU" dirty="0"/>
          </a:p>
          <a:p>
            <a:r>
              <a:rPr lang="ru-RU" dirty="0"/>
              <a:t>• Уважение к женщинам и возможность их самореализации являются ключевыми элементами равноправия и справедливости.</a:t>
            </a:r>
          </a:p>
          <a:p>
            <a:endParaRPr lang="ru-RU" dirty="0"/>
          </a:p>
          <a:p>
            <a:r>
              <a:rPr lang="ru-RU" dirty="0"/>
              <a:t>• Поддержка женщин способствует развитию общества в целом, позволяя им внести вклад в различные сферы жизни. Реализация женщиной  своих возможностей это залог  общественного благополучия.</a:t>
            </a:r>
          </a:p>
          <a:p>
            <a:endParaRPr lang="ru-RU" dirty="0"/>
          </a:p>
          <a:p>
            <a:r>
              <a:rPr lang="ru-RU" dirty="0"/>
              <a:t>• Это создает условия для развития инклюзивного общества, где каждый человек может реализовать свой потенциал независимо от пола.</a:t>
            </a:r>
          </a:p>
          <a:p>
            <a:endParaRPr lang="ru-RU" dirty="0"/>
          </a:p>
          <a:p>
            <a:r>
              <a:rPr lang="ru-RU" dirty="0"/>
              <a:t>• Когда женщины чувствуют уважение и признание со стороны общества, они могут чувствовать себя увереннее и счастливее, что влияет на качество жизни.</a:t>
            </a:r>
          </a:p>
        </p:txBody>
      </p:sp>
    </p:spTree>
    <p:extLst>
      <p:ext uri="{BB962C8B-B14F-4D97-AF65-F5344CB8AC3E}">
        <p14:creationId xmlns:p14="http://schemas.microsoft.com/office/powerpoint/2010/main" val="3639735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4C0590-7B82-4C90-88CA-1BCFBF165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239" y="1029810"/>
            <a:ext cx="8643154" cy="2614270"/>
          </a:xfrm>
        </p:spPr>
        <p:txBody>
          <a:bodyPr>
            <a:normAutofit fontScale="90000"/>
          </a:bodyPr>
          <a:lstStyle/>
          <a:p>
            <a:r>
              <a:rPr lang="ru-RU" dirty="0"/>
              <a:t>Женское образовательное пространство предоставляет женщинам ряд преимуществ и возможностей, играет важную роль в обеспечении равенства возможностей и развитии общества в целом.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EC66DE0-D975-41C5-9E3A-F861952589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54239" y="3835153"/>
            <a:ext cx="8630446" cy="983971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6895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ECCF84D-AAB2-4D1C-88B3-AF20BCE55F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820" y="337350"/>
            <a:ext cx="4554031" cy="5116322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8C69AE-D273-40B1-998A-6B3C7456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31795D-3FF2-425F-96CC-2C094D18D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4760" y="133165"/>
            <a:ext cx="6031423" cy="5850385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• Мы предлагаем создать  коммуникационную платформу для поддержки женщин  и считаем это очень важным делом, так как любая из нас сталкивается с множеством проблем в различных сферах жизни.</a:t>
            </a:r>
          </a:p>
          <a:p>
            <a:r>
              <a:rPr lang="ru-RU" dirty="0"/>
              <a:t>• Такая платформа может предоставить женщинам информацию, советы и поддержку в вопросах здоровья, семьи, социальной защиты и психологического благополучия.</a:t>
            </a:r>
          </a:p>
          <a:p>
            <a:r>
              <a:rPr lang="ru-RU" dirty="0"/>
              <a:t>• Здоровье является одной из важнейших областей, где женщины нуждаются в поддержке, включая беременность и роды, а также хронические </a:t>
            </a:r>
            <a:r>
              <a:rPr lang="ru-RU" dirty="0" err="1"/>
              <a:t>заболевания.Наш</a:t>
            </a:r>
            <a:r>
              <a:rPr lang="ru-RU" dirty="0"/>
              <a:t> проект может предоставить информацию о здоровье, рекомендации по профилактике заболеваний и помощь в поиске специалистов и медицинских учреждений.</a:t>
            </a:r>
          </a:p>
          <a:p>
            <a:r>
              <a:rPr lang="ru-RU" dirty="0"/>
              <a:t>• Семейные отношения это та  область, где женщины часто нуждаются в поддержке, включая советы по управлению конфликтами, воспитанию детей и организации семейного бюджета.</a:t>
            </a:r>
          </a:p>
          <a:p>
            <a:r>
              <a:rPr lang="ru-RU" dirty="0"/>
              <a:t>•Социальный и юридический аспект – предоставление информации о законодательстве, правах женщин, льготах и организациях, которые оказывают помощь в таких ситуациях также может быть предоставлена в рамках проекта.</a:t>
            </a:r>
          </a:p>
          <a:p>
            <a:r>
              <a:rPr lang="ru-RU" dirty="0"/>
              <a:t>• Психологическая поддержка в современном мире очень важна для женщин, и платформа может предложить консультации психологов, группы поддержки и другие ресурсы для помощи в преодолении эмоциональных проблем.</a:t>
            </a:r>
          </a:p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94D550A-531F-4416-9EC7-71AAE88A24E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0879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3615FB5-5033-4ECE-A86E-394DDB0698E7}"/>
              </a:ext>
            </a:extLst>
          </p:cNvPr>
          <p:cNvSpPr/>
          <p:nvPr/>
        </p:nvSpPr>
        <p:spPr>
          <a:xfrm>
            <a:off x="852257" y="390617"/>
            <a:ext cx="62143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Развитие профессиональных навыков и знаний</a:t>
            </a:r>
            <a:r>
              <a:rPr lang="ru-RU" dirty="0"/>
              <a:t> приводит к карьерному росту и улучшению качества жизни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DC8F1F3-ECC0-4FEA-B505-3EC6A068BD20}"/>
              </a:ext>
            </a:extLst>
          </p:cNvPr>
          <p:cNvSpPr/>
          <p:nvPr/>
        </p:nvSpPr>
        <p:spPr>
          <a:xfrm>
            <a:off x="2441358" y="1793289"/>
            <a:ext cx="52733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Расширение кругозора способствует развитию критического мышления и способности принимать обоснованные решения.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63A1A8F-FEED-44DD-8A83-6E8FF8912089}"/>
              </a:ext>
            </a:extLst>
          </p:cNvPr>
          <p:cNvSpPr/>
          <p:nvPr/>
        </p:nvSpPr>
        <p:spPr>
          <a:xfrm>
            <a:off x="5637319" y="3859222"/>
            <a:ext cx="552191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Доступ к новым возможностям-образованные женщины имеют больше возможностей для получения высокооплачиваемой работы, участия в общественной жизни и влияния на принятие решений-</a:t>
            </a:r>
          </a:p>
        </p:txBody>
      </p:sp>
    </p:spTree>
    <p:extLst>
      <p:ext uri="{BB962C8B-B14F-4D97-AF65-F5344CB8AC3E}">
        <p14:creationId xmlns:p14="http://schemas.microsoft.com/office/powerpoint/2010/main" val="813878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8F043ED-63E9-4C01-8435-4125F4A416E2}"/>
              </a:ext>
            </a:extLst>
          </p:cNvPr>
          <p:cNvSpPr/>
          <p:nvPr/>
        </p:nvSpPr>
        <p:spPr>
          <a:xfrm>
            <a:off x="1521041" y="866871"/>
            <a:ext cx="57408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Социальная мобильность: </a:t>
            </a:r>
            <a:r>
              <a:rPr lang="ru-RU" dirty="0"/>
              <a:t>Образование может стать ключом к социальной мобильности, позволяя женщинам выйти за рамки своего социального окружения и достичь большего успеха.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583736C-ABD5-4E1C-9870-2F0E12FF6D83}"/>
              </a:ext>
            </a:extLst>
          </p:cNvPr>
          <p:cNvSpPr/>
          <p:nvPr/>
        </p:nvSpPr>
        <p:spPr>
          <a:xfrm>
            <a:off x="5513032" y="2828836"/>
            <a:ext cx="566395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Финансовая независимость: </a:t>
            </a:r>
            <a:r>
              <a:rPr lang="ru-RU" dirty="0"/>
              <a:t>Получение образования позволяет женщинам улучшить свои профессиональные навыки и увеличить свой доход. Это способствует финансовой стабильности и независимости.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CD0119A-CA35-4F2F-90D6-76DD489269CA}"/>
              </a:ext>
            </a:extLst>
          </p:cNvPr>
          <p:cNvSpPr/>
          <p:nvPr/>
        </p:nvSpPr>
        <p:spPr>
          <a:xfrm>
            <a:off x="1521041" y="460613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Ролевая модель: </a:t>
            </a:r>
            <a:r>
              <a:rPr lang="ru-RU" dirty="0"/>
              <a:t>Образованные женщины становятся ролевыми моделями для других женщин и девочек. Они показывают, что образование и успех доступны всем, независимо от пола.</a:t>
            </a:r>
          </a:p>
        </p:txBody>
      </p:sp>
    </p:spTree>
    <p:extLst>
      <p:ext uri="{BB962C8B-B14F-4D97-AF65-F5344CB8AC3E}">
        <p14:creationId xmlns:p14="http://schemas.microsoft.com/office/powerpoint/2010/main" val="2228181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391B6F5-414E-483E-A9F7-78A69426749E}"/>
              </a:ext>
            </a:extLst>
          </p:cNvPr>
          <p:cNvSpPr/>
          <p:nvPr/>
        </p:nvSpPr>
        <p:spPr>
          <a:xfrm>
            <a:off x="1180730" y="355107"/>
            <a:ext cx="791888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Поддержание женского здоровья является важным аспектом общего благополучия женщины и общества.</a:t>
            </a:r>
          </a:p>
          <a:p>
            <a:endParaRPr lang="ru-RU" dirty="0"/>
          </a:p>
          <a:p>
            <a:r>
              <a:rPr lang="ru-RU" dirty="0"/>
              <a:t>Для общего благополучия женщины крайне важно следить за ее здоровьем — путем регулярных посещений врача, здорового образа жизни и осознанного  отношения к своему организму. </a:t>
            </a:r>
          </a:p>
          <a:p>
            <a:endParaRPr lang="ru-RU" dirty="0"/>
          </a:p>
          <a:p>
            <a:r>
              <a:rPr lang="ru-RU" dirty="0"/>
              <a:t>Способность вести активный и продуктивный образ жизни сегодня неотъемлемая часть жизни женщины.</a:t>
            </a:r>
          </a:p>
        </p:txBody>
      </p:sp>
    </p:spTree>
    <p:extLst>
      <p:ext uri="{BB962C8B-B14F-4D97-AF65-F5344CB8AC3E}">
        <p14:creationId xmlns:p14="http://schemas.microsoft.com/office/powerpoint/2010/main" val="880522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A385232-C226-4213-88E2-EE3458794BEA}"/>
              </a:ext>
            </a:extLst>
          </p:cNvPr>
          <p:cNvSpPr/>
          <p:nvPr/>
        </p:nvSpPr>
        <p:spPr>
          <a:xfrm>
            <a:off x="1509203" y="612845"/>
            <a:ext cx="831837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Забота о здоровье </a:t>
            </a:r>
          </a:p>
          <a:p>
            <a:endParaRPr lang="ru-RU" dirty="0"/>
          </a:p>
          <a:p>
            <a:r>
              <a:rPr lang="ru-RU" dirty="0"/>
              <a:t>Регулярные обследования у гинеколога, маммолога и эндокринолога важны для заботы о физическом здоровье. Здоровый образ жизни играет ключевую роль в поддержании хорошего здоровья.</a:t>
            </a:r>
          </a:p>
          <a:p>
            <a:r>
              <a:rPr lang="ru-RU" dirty="0"/>
              <a:t>• Правильное питание, физическая активность, достаточный сон и питьевой режим, отказ от вредных привычек безусловно улучшат общее состояние.</a:t>
            </a:r>
          </a:p>
          <a:p>
            <a:r>
              <a:rPr lang="ru-RU" dirty="0"/>
              <a:t>• Правильное питание должно быть употребление разнообразным и вкусным, богатым белком, клетчаткой, полезными жирами и витаминами.</a:t>
            </a:r>
          </a:p>
          <a:p>
            <a:r>
              <a:rPr lang="ru-RU" dirty="0"/>
              <a:t>• Физическая активность также является важным аспектом здорового образа жизни.</a:t>
            </a:r>
          </a:p>
          <a:p>
            <a:r>
              <a:rPr lang="ru-RU" dirty="0"/>
              <a:t>• Регулярные упражнения поддерживают тонус мышц, укрепляют сердечно-сосудистую систему и улучшают общее самочувствие.</a:t>
            </a:r>
          </a:p>
          <a:p>
            <a:r>
              <a:rPr lang="ru-RU" dirty="0"/>
              <a:t>• Важно избегать вредных привычек, таких как курение и употребление алкоголя и психоактивных веществ, приводящих к болезням, нарушенному физическому и психическому здоровью.</a:t>
            </a:r>
          </a:p>
        </p:txBody>
      </p:sp>
    </p:spTree>
    <p:extLst>
      <p:ext uri="{BB962C8B-B14F-4D97-AF65-F5344CB8AC3E}">
        <p14:creationId xmlns:p14="http://schemas.microsoft.com/office/powerpoint/2010/main" val="2961646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7681482-7F5D-49A8-BED2-6604C8DA04EC}"/>
              </a:ext>
            </a:extLst>
          </p:cNvPr>
          <p:cNvSpPr/>
          <p:nvPr/>
        </p:nvSpPr>
        <p:spPr>
          <a:xfrm>
            <a:off x="855216" y="660854"/>
            <a:ext cx="74720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Улучшение качества жизни: Поддержание женского здоровья также помогает улучшить качество жизни женщины. Это может включать улучшение физического самочувствия, эмоционального состояния и сексуальной функции.</a:t>
            </a:r>
          </a:p>
          <a:p>
            <a:r>
              <a:rPr lang="ru-RU" dirty="0"/>
              <a:t> </a:t>
            </a:r>
            <a:r>
              <a:rPr lang="ru-RU" dirty="0" err="1"/>
              <a:t>Онкопрофилактика</a:t>
            </a:r>
            <a:r>
              <a:rPr lang="ru-RU" dirty="0"/>
              <a:t>. Информация о распространенности женской онкологии,  о возможности ее предупреждения способствует оздоровлению общества в том числе.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0435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FA51FFB-244C-4C0A-BA4A-CF3B88B225DD}"/>
              </a:ext>
            </a:extLst>
          </p:cNvPr>
          <p:cNvSpPr/>
          <p:nvPr/>
        </p:nvSpPr>
        <p:spPr>
          <a:xfrm>
            <a:off x="594805" y="257452"/>
            <a:ext cx="924165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Психологическая помощь</a:t>
            </a:r>
          </a:p>
          <a:p>
            <a:endParaRPr lang="ru-RU" dirty="0"/>
          </a:p>
          <a:p>
            <a:r>
              <a:rPr lang="ru-RU" dirty="0"/>
              <a:t>	Женщина в современном мире находится в хронической стрессовой ситуации.  Обилие информации, кратно возросшие нагрузки из-за необходимости сочетания работы и семьи,  смены привычных устоев.</a:t>
            </a:r>
          </a:p>
          <a:p>
            <a:r>
              <a:rPr lang="ru-RU" dirty="0"/>
              <a:t>	В результате насилия возникает травма, страх, беспомощность и низкая самооценка. Женщины, пережившие насилие, могут нуждаться в психологической помощи для восстановления психического здоровья. </a:t>
            </a:r>
          </a:p>
          <a:p>
            <a:r>
              <a:rPr lang="ru-RU" dirty="0"/>
              <a:t>	Послеродовая депрессия, вызывая  грусть, усталость и отчаяние, влияет на способность ухаживать за ребенком и выполнять повседневные задачи.</a:t>
            </a:r>
          </a:p>
          <a:p>
            <a:r>
              <a:rPr lang="ru-RU" dirty="0"/>
              <a:t>	Стресс приводит к тревожности, раздражительности и бессоннице развитию болезней.</a:t>
            </a:r>
          </a:p>
          <a:p>
            <a:r>
              <a:rPr lang="ru-RU" dirty="0"/>
              <a:t> Цель психологической помощи - помочь женщинам разобраться со своими эмоциями, справляться со стрессом и развивать навыки управления настроением.</a:t>
            </a:r>
          </a:p>
          <a:p>
            <a:r>
              <a:rPr lang="ru-RU" dirty="0"/>
              <a:t>Психологическая помощь также может помочь женщинам понять причины насилия или послеродовой депрессии и разработать стратегии для предотвращения подобных ситуаций в будущем.</a:t>
            </a:r>
          </a:p>
        </p:txBody>
      </p:sp>
    </p:spTree>
    <p:extLst>
      <p:ext uri="{BB962C8B-B14F-4D97-AF65-F5344CB8AC3E}">
        <p14:creationId xmlns:p14="http://schemas.microsoft.com/office/powerpoint/2010/main" val="294386162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806561_TF12191297.potx" id="{4279B66F-FCE3-4E4C-94C6-B9C3DE06A046}" vid="{E9D60605-6F0F-4E4E-BD06-C0E7C4EEB8AC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482F5362-41A1-4270-9F69-10BBA654CA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810D84-4527-4F58-9012-70F97B4A7D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84705B-9857-466E-B7C0-E9A49FB9FE6E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Оформление Галерея</Template>
  <TotalTime>0</TotalTime>
  <Words>820</Words>
  <Application>Microsoft Office PowerPoint</Application>
  <PresentationFormat>Широкоэкранный</PresentationFormat>
  <Paragraphs>55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Gill Sans MT</vt:lpstr>
      <vt:lpstr>Галерея</vt:lpstr>
      <vt:lpstr>Женское онлайн-пространство</vt:lpstr>
      <vt:lpstr>Женское образовательное пространство предоставляет женщинам ряд преимуществ и возможностей, играет важную роль в обеспечении равенства возможностей и развитии общества в целом.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2024-06-05T08:28:21Z</dcterms:created>
  <dcterms:modified xsi:type="dcterms:W3CDTF">2024-06-18T09:06:21Z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