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71" r:id="rId4"/>
    <p:sldId id="258" r:id="rId5"/>
    <p:sldId id="268" r:id="rId6"/>
    <p:sldId id="283" r:id="rId7"/>
    <p:sldId id="284" r:id="rId8"/>
    <p:sldId id="273" r:id="rId9"/>
    <p:sldId id="277" r:id="rId10"/>
    <p:sldId id="278" r:id="rId11"/>
    <p:sldId id="261" r:id="rId12"/>
    <p:sldId id="276" r:id="rId13"/>
    <p:sldId id="267" r:id="rId14"/>
    <p:sldId id="275" r:id="rId15"/>
    <p:sldId id="280" r:id="rId16"/>
    <p:sldId id="279" r:id="rId17"/>
    <p:sldId id="262" r:id="rId18"/>
    <p:sldId id="263" r:id="rId19"/>
    <p:sldId id="282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2F9BD-1889-4877-9268-B84910A8EAC0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10F7D9D5-1431-4008-9C89-E90C01AE35AF}">
      <dgm:prSet phldrT="[Текст]"/>
      <dgm:spPr/>
      <dgm:t>
        <a:bodyPr/>
        <a:lstStyle/>
        <a:p>
          <a:r>
            <a:rPr lang="ru-RU" b="1" dirty="0"/>
            <a:t>Тренд</a:t>
          </a:r>
          <a:r>
            <a:rPr lang="ru-RU" dirty="0"/>
            <a:t> на </a:t>
          </a:r>
          <a:r>
            <a:rPr lang="ru-RU" dirty="0" err="1"/>
            <a:t>пациентоцентричность</a:t>
          </a:r>
          <a:endParaRPr lang="ru-RU" dirty="0"/>
        </a:p>
      </dgm:t>
    </dgm:pt>
    <dgm:pt modelId="{7975EFEA-C885-4563-89DA-7A53BBC62476}" type="parTrans" cxnId="{D5326D1D-32A6-48B5-82E2-4568339612D5}">
      <dgm:prSet/>
      <dgm:spPr/>
      <dgm:t>
        <a:bodyPr/>
        <a:lstStyle/>
        <a:p>
          <a:endParaRPr lang="ru-RU"/>
        </a:p>
      </dgm:t>
    </dgm:pt>
    <dgm:pt modelId="{51724667-3DD2-4BC8-8B88-6D9B3F413627}" type="sibTrans" cxnId="{D5326D1D-32A6-48B5-82E2-4568339612D5}">
      <dgm:prSet/>
      <dgm:spPr/>
      <dgm:t>
        <a:bodyPr/>
        <a:lstStyle/>
        <a:p>
          <a:endParaRPr lang="ru-RU"/>
        </a:p>
      </dgm:t>
    </dgm:pt>
    <dgm:pt modelId="{D18EF085-9178-4FD0-A84A-415843908FF9}">
      <dgm:prSet phldrT="[Текст]"/>
      <dgm:spPr/>
      <dgm:t>
        <a:bodyPr/>
        <a:lstStyle/>
        <a:p>
          <a:r>
            <a:rPr lang="ru-RU" dirty="0" err="1"/>
            <a:t>Пациентоцентричность</a:t>
          </a:r>
          <a:r>
            <a:rPr lang="ru-RU" dirty="0"/>
            <a:t> реализовывается </a:t>
          </a:r>
          <a:r>
            <a:rPr lang="ru-RU" b="1" dirty="0"/>
            <a:t>за счет </a:t>
          </a:r>
          <a:r>
            <a:rPr lang="ru-RU" dirty="0"/>
            <a:t>ИТ и дизайн-мышления</a:t>
          </a:r>
        </a:p>
      </dgm:t>
    </dgm:pt>
    <dgm:pt modelId="{891C277B-6D7D-4A32-86AA-691D9826A989}" type="parTrans" cxnId="{1D11D051-F42B-4DD1-8859-534F91C38211}">
      <dgm:prSet/>
      <dgm:spPr/>
      <dgm:t>
        <a:bodyPr/>
        <a:lstStyle/>
        <a:p>
          <a:endParaRPr lang="ru-RU"/>
        </a:p>
      </dgm:t>
    </dgm:pt>
    <dgm:pt modelId="{BA0FA3C1-F28C-4031-B440-B0C2C29223A2}" type="sibTrans" cxnId="{1D11D051-F42B-4DD1-8859-534F91C38211}">
      <dgm:prSet/>
      <dgm:spPr/>
      <dgm:t>
        <a:bodyPr/>
        <a:lstStyle/>
        <a:p>
          <a:endParaRPr lang="ru-RU"/>
        </a:p>
      </dgm:t>
    </dgm:pt>
    <dgm:pt modelId="{9D357063-A350-433E-B187-46EC702086F8}">
      <dgm:prSet phldrT="[Текст]"/>
      <dgm:spPr/>
      <dgm:t>
        <a:bodyPr/>
        <a:lstStyle/>
        <a:p>
          <a:r>
            <a:rPr lang="ru-RU" b="1" dirty="0"/>
            <a:t>Задача</a:t>
          </a:r>
          <a:r>
            <a:rPr lang="ru-RU" dirty="0"/>
            <a:t>: обучить студентов и молодых специалистов навыкам дизайн-мышления</a:t>
          </a:r>
        </a:p>
      </dgm:t>
    </dgm:pt>
    <dgm:pt modelId="{4446602D-820A-417C-905F-A4CBA7CC9B49}" type="parTrans" cxnId="{4589562D-21AF-42B9-A512-38BDA876F838}">
      <dgm:prSet/>
      <dgm:spPr/>
      <dgm:t>
        <a:bodyPr/>
        <a:lstStyle/>
        <a:p>
          <a:endParaRPr lang="ru-RU"/>
        </a:p>
      </dgm:t>
    </dgm:pt>
    <dgm:pt modelId="{411A1443-743D-4E58-9C1F-6786F615DCF4}" type="sibTrans" cxnId="{4589562D-21AF-42B9-A512-38BDA876F838}">
      <dgm:prSet/>
      <dgm:spPr/>
      <dgm:t>
        <a:bodyPr/>
        <a:lstStyle/>
        <a:p>
          <a:endParaRPr lang="ru-RU"/>
        </a:p>
      </dgm:t>
    </dgm:pt>
    <dgm:pt modelId="{A8F86CE9-DC7F-4A14-B080-3CF5EBF62F0E}">
      <dgm:prSet phldrT="[Текст]"/>
      <dgm:spPr/>
      <dgm:t>
        <a:bodyPr/>
        <a:lstStyle/>
        <a:p>
          <a:r>
            <a:rPr lang="ru-RU" b="1" dirty="0"/>
            <a:t>Как</a:t>
          </a:r>
          <a:r>
            <a:rPr lang="ru-RU" dirty="0"/>
            <a:t>: За счёт проведения </a:t>
          </a:r>
          <a:r>
            <a:rPr lang="ru-RU" dirty="0" err="1"/>
            <a:t>хакатона</a:t>
          </a:r>
          <a:r>
            <a:rPr lang="ru-RU" dirty="0"/>
            <a:t>, носящего образовательный характер</a:t>
          </a:r>
        </a:p>
      </dgm:t>
    </dgm:pt>
    <dgm:pt modelId="{CAD25591-0595-4A4C-BE0F-D041364A5D63}" type="parTrans" cxnId="{050341BD-6B0E-4ADA-A5FE-D2AEE395F5B0}">
      <dgm:prSet/>
      <dgm:spPr/>
      <dgm:t>
        <a:bodyPr/>
        <a:lstStyle/>
        <a:p>
          <a:endParaRPr lang="ru-RU"/>
        </a:p>
      </dgm:t>
    </dgm:pt>
    <dgm:pt modelId="{BD2A1BA6-A7B9-4237-A379-9D93A172D7A9}" type="sibTrans" cxnId="{050341BD-6B0E-4ADA-A5FE-D2AEE395F5B0}">
      <dgm:prSet/>
      <dgm:spPr/>
      <dgm:t>
        <a:bodyPr/>
        <a:lstStyle/>
        <a:p>
          <a:endParaRPr lang="ru-RU"/>
        </a:p>
      </dgm:t>
    </dgm:pt>
    <dgm:pt modelId="{30DC1782-264E-4824-A3C8-B10B7CC07540}" type="pres">
      <dgm:prSet presAssocID="{DC72F9BD-1889-4877-9268-B84910A8EAC0}" presName="CompostProcess" presStyleCnt="0">
        <dgm:presLayoutVars>
          <dgm:dir/>
          <dgm:resizeHandles val="exact"/>
        </dgm:presLayoutVars>
      </dgm:prSet>
      <dgm:spPr/>
    </dgm:pt>
    <dgm:pt modelId="{470CDA87-89FB-41A3-9E2C-10AF40527EC1}" type="pres">
      <dgm:prSet presAssocID="{DC72F9BD-1889-4877-9268-B84910A8EAC0}" presName="arrow" presStyleLbl="bgShp" presStyleIdx="0" presStyleCnt="1"/>
      <dgm:spPr/>
    </dgm:pt>
    <dgm:pt modelId="{EDF09BD8-8BD4-41B1-9EF2-EB419A9026BF}" type="pres">
      <dgm:prSet presAssocID="{DC72F9BD-1889-4877-9268-B84910A8EAC0}" presName="linearProcess" presStyleCnt="0"/>
      <dgm:spPr/>
    </dgm:pt>
    <dgm:pt modelId="{5C7A0F48-4A7A-4784-A2F8-2445DFF76E02}" type="pres">
      <dgm:prSet presAssocID="{10F7D9D5-1431-4008-9C89-E90C01AE35AF}" presName="textNode" presStyleLbl="node1" presStyleIdx="0" presStyleCnt="4" custScaleX="97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F1DF1-953E-41C4-9B24-753418DAFC76}" type="pres">
      <dgm:prSet presAssocID="{51724667-3DD2-4BC8-8B88-6D9B3F413627}" presName="sibTrans" presStyleCnt="0"/>
      <dgm:spPr/>
    </dgm:pt>
    <dgm:pt modelId="{DE8EE71D-34EA-42B9-80B1-D65946B93091}" type="pres">
      <dgm:prSet presAssocID="{D18EF085-9178-4FD0-A84A-415843908FF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BFCAE-5BC7-4510-B317-8D8CDCFE5691}" type="pres">
      <dgm:prSet presAssocID="{BA0FA3C1-F28C-4031-B440-B0C2C29223A2}" presName="sibTrans" presStyleCnt="0"/>
      <dgm:spPr/>
    </dgm:pt>
    <dgm:pt modelId="{5A266FDE-7DB3-41E2-ACC3-CEC1C43953C8}" type="pres">
      <dgm:prSet presAssocID="{9D357063-A350-433E-B187-46EC702086F8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BFA91E-8722-45FD-83B9-D7B2FBD2E8A7}" type="pres">
      <dgm:prSet presAssocID="{411A1443-743D-4E58-9C1F-6786F615DCF4}" presName="sibTrans" presStyleCnt="0"/>
      <dgm:spPr/>
    </dgm:pt>
    <dgm:pt modelId="{3B74767F-DC25-42C6-984E-923E8BC4B672}" type="pres">
      <dgm:prSet presAssocID="{A8F86CE9-DC7F-4A14-B080-3CF5EBF62F0E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02235A-3FEB-49C2-85D2-94820F2364C3}" type="presOf" srcId="{9D357063-A350-433E-B187-46EC702086F8}" destId="{5A266FDE-7DB3-41E2-ACC3-CEC1C43953C8}" srcOrd="0" destOrd="0" presId="urn:microsoft.com/office/officeart/2005/8/layout/hProcess9"/>
    <dgm:cxn modelId="{42832500-67FD-4EC2-B868-3B6BD16E6C96}" type="presOf" srcId="{D18EF085-9178-4FD0-A84A-415843908FF9}" destId="{DE8EE71D-34EA-42B9-80B1-D65946B93091}" srcOrd="0" destOrd="0" presId="urn:microsoft.com/office/officeart/2005/8/layout/hProcess9"/>
    <dgm:cxn modelId="{D5326D1D-32A6-48B5-82E2-4568339612D5}" srcId="{DC72F9BD-1889-4877-9268-B84910A8EAC0}" destId="{10F7D9D5-1431-4008-9C89-E90C01AE35AF}" srcOrd="0" destOrd="0" parTransId="{7975EFEA-C885-4563-89DA-7A53BBC62476}" sibTransId="{51724667-3DD2-4BC8-8B88-6D9B3F413627}"/>
    <dgm:cxn modelId="{050341BD-6B0E-4ADA-A5FE-D2AEE395F5B0}" srcId="{DC72F9BD-1889-4877-9268-B84910A8EAC0}" destId="{A8F86CE9-DC7F-4A14-B080-3CF5EBF62F0E}" srcOrd="3" destOrd="0" parTransId="{CAD25591-0595-4A4C-BE0F-D041364A5D63}" sibTransId="{BD2A1BA6-A7B9-4237-A379-9D93A172D7A9}"/>
    <dgm:cxn modelId="{A4E03218-2239-4A08-87E3-AE4FB8A2DFC8}" type="presOf" srcId="{10F7D9D5-1431-4008-9C89-E90C01AE35AF}" destId="{5C7A0F48-4A7A-4784-A2F8-2445DFF76E02}" srcOrd="0" destOrd="0" presId="urn:microsoft.com/office/officeart/2005/8/layout/hProcess9"/>
    <dgm:cxn modelId="{4589562D-21AF-42B9-A512-38BDA876F838}" srcId="{DC72F9BD-1889-4877-9268-B84910A8EAC0}" destId="{9D357063-A350-433E-B187-46EC702086F8}" srcOrd="2" destOrd="0" parTransId="{4446602D-820A-417C-905F-A4CBA7CC9B49}" sibTransId="{411A1443-743D-4E58-9C1F-6786F615DCF4}"/>
    <dgm:cxn modelId="{5C812DDE-D674-4E09-A51B-465BC0236AA6}" type="presOf" srcId="{A8F86CE9-DC7F-4A14-B080-3CF5EBF62F0E}" destId="{3B74767F-DC25-42C6-984E-923E8BC4B672}" srcOrd="0" destOrd="0" presId="urn:microsoft.com/office/officeart/2005/8/layout/hProcess9"/>
    <dgm:cxn modelId="{1D11D051-F42B-4DD1-8859-534F91C38211}" srcId="{DC72F9BD-1889-4877-9268-B84910A8EAC0}" destId="{D18EF085-9178-4FD0-A84A-415843908FF9}" srcOrd="1" destOrd="0" parTransId="{891C277B-6D7D-4A32-86AA-691D9826A989}" sibTransId="{BA0FA3C1-F28C-4031-B440-B0C2C29223A2}"/>
    <dgm:cxn modelId="{51D2CE64-0E13-407E-B0D0-52A69BEB2952}" type="presOf" srcId="{DC72F9BD-1889-4877-9268-B84910A8EAC0}" destId="{30DC1782-264E-4824-A3C8-B10B7CC07540}" srcOrd="0" destOrd="0" presId="urn:microsoft.com/office/officeart/2005/8/layout/hProcess9"/>
    <dgm:cxn modelId="{8F8FE6E6-03CB-488B-9144-54668ADAED47}" type="presParOf" srcId="{30DC1782-264E-4824-A3C8-B10B7CC07540}" destId="{470CDA87-89FB-41A3-9E2C-10AF40527EC1}" srcOrd="0" destOrd="0" presId="urn:microsoft.com/office/officeart/2005/8/layout/hProcess9"/>
    <dgm:cxn modelId="{0694B97C-1B33-4FAB-8115-7A2D43ADB650}" type="presParOf" srcId="{30DC1782-264E-4824-A3C8-B10B7CC07540}" destId="{EDF09BD8-8BD4-41B1-9EF2-EB419A9026BF}" srcOrd="1" destOrd="0" presId="urn:microsoft.com/office/officeart/2005/8/layout/hProcess9"/>
    <dgm:cxn modelId="{3B38AEF1-495D-4B8B-9AF2-C8AB397F884C}" type="presParOf" srcId="{EDF09BD8-8BD4-41B1-9EF2-EB419A9026BF}" destId="{5C7A0F48-4A7A-4784-A2F8-2445DFF76E02}" srcOrd="0" destOrd="0" presId="urn:microsoft.com/office/officeart/2005/8/layout/hProcess9"/>
    <dgm:cxn modelId="{16BCCD5E-735C-4C18-A82E-270D4213F901}" type="presParOf" srcId="{EDF09BD8-8BD4-41B1-9EF2-EB419A9026BF}" destId="{8B4F1DF1-953E-41C4-9B24-753418DAFC76}" srcOrd="1" destOrd="0" presId="urn:microsoft.com/office/officeart/2005/8/layout/hProcess9"/>
    <dgm:cxn modelId="{2128E6B7-B8D6-48FC-80D5-E257DE9D7738}" type="presParOf" srcId="{EDF09BD8-8BD4-41B1-9EF2-EB419A9026BF}" destId="{DE8EE71D-34EA-42B9-80B1-D65946B93091}" srcOrd="2" destOrd="0" presId="urn:microsoft.com/office/officeart/2005/8/layout/hProcess9"/>
    <dgm:cxn modelId="{E96069B8-74D4-4175-A484-8AB7CC571ECD}" type="presParOf" srcId="{EDF09BD8-8BD4-41B1-9EF2-EB419A9026BF}" destId="{CADBFCAE-5BC7-4510-B317-8D8CDCFE5691}" srcOrd="3" destOrd="0" presId="urn:microsoft.com/office/officeart/2005/8/layout/hProcess9"/>
    <dgm:cxn modelId="{84516390-A639-4FB8-BD8A-F9E440264C0F}" type="presParOf" srcId="{EDF09BD8-8BD4-41B1-9EF2-EB419A9026BF}" destId="{5A266FDE-7DB3-41E2-ACC3-CEC1C43953C8}" srcOrd="4" destOrd="0" presId="urn:microsoft.com/office/officeart/2005/8/layout/hProcess9"/>
    <dgm:cxn modelId="{BD8CD68A-0D2F-4293-ACFD-D12178CC4413}" type="presParOf" srcId="{EDF09BD8-8BD4-41B1-9EF2-EB419A9026BF}" destId="{30BFA91E-8722-45FD-83B9-D7B2FBD2E8A7}" srcOrd="5" destOrd="0" presId="urn:microsoft.com/office/officeart/2005/8/layout/hProcess9"/>
    <dgm:cxn modelId="{A2A583AE-9384-4E03-8018-204E30A101A3}" type="presParOf" srcId="{EDF09BD8-8BD4-41B1-9EF2-EB419A9026BF}" destId="{3B74767F-DC25-42C6-984E-923E8BC4B67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CDA87-89FB-41A3-9E2C-10AF40527EC1}">
      <dsp:nvSpPr>
        <dsp:cNvPr id="0" name=""/>
        <dsp:cNvSpPr/>
      </dsp:nvSpPr>
      <dsp:spPr>
        <a:xfrm>
          <a:off x="877823" y="0"/>
          <a:ext cx="9948672" cy="441635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7A0F48-4A7A-4784-A2F8-2445DFF76E02}">
      <dsp:nvSpPr>
        <dsp:cNvPr id="0" name=""/>
        <dsp:cNvSpPr/>
      </dsp:nvSpPr>
      <dsp:spPr>
        <a:xfrm>
          <a:off x="4394" y="1324906"/>
          <a:ext cx="2760307" cy="17665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Тренд</a:t>
          </a:r>
          <a:r>
            <a:rPr lang="ru-RU" sz="1600" kern="1200" dirty="0"/>
            <a:t> на </a:t>
          </a:r>
          <a:r>
            <a:rPr lang="ru-RU" sz="1600" kern="1200" dirty="0" err="1"/>
            <a:t>пациентоцентричность</a:t>
          </a:r>
          <a:endParaRPr lang="ru-RU" sz="1600" kern="1200" dirty="0"/>
        </a:p>
      </dsp:txBody>
      <dsp:txXfrm>
        <a:off x="90629" y="1411141"/>
        <a:ext cx="2587837" cy="1594072"/>
      </dsp:txXfrm>
    </dsp:sp>
    <dsp:sp modelId="{DE8EE71D-34EA-42B9-80B1-D65946B93091}">
      <dsp:nvSpPr>
        <dsp:cNvPr id="0" name=""/>
        <dsp:cNvSpPr/>
      </dsp:nvSpPr>
      <dsp:spPr>
        <a:xfrm>
          <a:off x="2903666" y="1324906"/>
          <a:ext cx="2839442" cy="17665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/>
            <a:t>Пациентоцентричность</a:t>
          </a:r>
          <a:r>
            <a:rPr lang="ru-RU" sz="1600" kern="1200" dirty="0"/>
            <a:t> реализовывается </a:t>
          </a:r>
          <a:r>
            <a:rPr lang="ru-RU" sz="1600" b="1" kern="1200" dirty="0"/>
            <a:t>за счет </a:t>
          </a:r>
          <a:r>
            <a:rPr lang="ru-RU" sz="1600" kern="1200" dirty="0"/>
            <a:t>ИТ и дизайн-мышления</a:t>
          </a:r>
        </a:p>
      </dsp:txBody>
      <dsp:txXfrm>
        <a:off x="2989901" y="1411141"/>
        <a:ext cx="2666972" cy="1594072"/>
      </dsp:txXfrm>
    </dsp:sp>
    <dsp:sp modelId="{5A266FDE-7DB3-41E2-ACC3-CEC1C43953C8}">
      <dsp:nvSpPr>
        <dsp:cNvPr id="0" name=""/>
        <dsp:cNvSpPr/>
      </dsp:nvSpPr>
      <dsp:spPr>
        <a:xfrm>
          <a:off x="5882075" y="1324906"/>
          <a:ext cx="2839442" cy="17665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Задача</a:t>
          </a:r>
          <a:r>
            <a:rPr lang="ru-RU" sz="1600" kern="1200" dirty="0"/>
            <a:t>: обучить студентов и молодых специалистов навыкам дизайн-мышления</a:t>
          </a:r>
        </a:p>
      </dsp:txBody>
      <dsp:txXfrm>
        <a:off x="5968310" y="1411141"/>
        <a:ext cx="2666972" cy="1594072"/>
      </dsp:txXfrm>
    </dsp:sp>
    <dsp:sp modelId="{3B74767F-DC25-42C6-984E-923E8BC4B672}">
      <dsp:nvSpPr>
        <dsp:cNvPr id="0" name=""/>
        <dsp:cNvSpPr/>
      </dsp:nvSpPr>
      <dsp:spPr>
        <a:xfrm>
          <a:off x="8860483" y="1324906"/>
          <a:ext cx="2839442" cy="17665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Как</a:t>
          </a:r>
          <a:r>
            <a:rPr lang="ru-RU" sz="1600" kern="1200" dirty="0"/>
            <a:t>: За счёт проведения </a:t>
          </a:r>
          <a:r>
            <a:rPr lang="ru-RU" sz="1600" kern="1200" dirty="0" err="1"/>
            <a:t>хакатона</a:t>
          </a:r>
          <a:r>
            <a:rPr lang="ru-RU" sz="1600" kern="1200" dirty="0"/>
            <a:t>, носящего образовательный характер</a:t>
          </a:r>
        </a:p>
      </dsp:txBody>
      <dsp:txXfrm>
        <a:off x="8946718" y="1411141"/>
        <a:ext cx="2666972" cy="1594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77B2A-0F32-4FE1-A634-AD2826964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552" y="2952573"/>
            <a:ext cx="9857944" cy="2590800"/>
          </a:xfrm>
        </p:spPr>
        <p:txBody>
          <a:bodyPr/>
          <a:lstStyle/>
          <a:p>
            <a:r>
              <a:rPr lang="ru-RU" sz="3600" spc="0" dirty="0" err="1"/>
              <a:t>МолодежныЙ</a:t>
            </a:r>
            <a:r>
              <a:rPr lang="ru-RU" sz="3600" spc="0" dirty="0"/>
              <a:t> </a:t>
            </a:r>
            <a:r>
              <a:rPr lang="ru-RU" sz="3600" spc="0" dirty="0" err="1"/>
              <a:t>хакатон</a:t>
            </a:r>
            <a:r>
              <a:rPr lang="ru-RU" sz="3600" spc="0" dirty="0"/>
              <a:t>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1100" dirty="0" smtClean="0"/>
              <a:t> 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spc="0" dirty="0" smtClean="0"/>
              <a:t>«</a:t>
            </a:r>
            <a:r>
              <a:rPr lang="ru-RU" sz="3600" b="1" spc="0" dirty="0" smtClean="0"/>
              <a:t>Дизайн</a:t>
            </a:r>
            <a:r>
              <a:rPr lang="en-US" sz="3600" b="1" spc="0" dirty="0"/>
              <a:t>-</a:t>
            </a:r>
            <a:r>
              <a:rPr lang="ru-RU" sz="3600" b="1" spc="0" dirty="0"/>
              <a:t>мышление </a:t>
            </a:r>
            <a:r>
              <a:rPr lang="ru-RU" sz="3600" b="1" spc="0" dirty="0" smtClean="0"/>
              <a:t/>
            </a:r>
            <a:br>
              <a:rPr lang="ru-RU" sz="3600" b="1" spc="0" dirty="0" smtClean="0"/>
            </a:br>
            <a:r>
              <a:rPr lang="ru-RU" sz="3600" b="1" spc="0" dirty="0" smtClean="0"/>
              <a:t>в </a:t>
            </a:r>
            <a:r>
              <a:rPr lang="ru-RU" sz="3600" b="1" spc="0" dirty="0" err="1"/>
              <a:t>пациентоцентричной</a:t>
            </a:r>
            <a:r>
              <a:rPr lang="ru-RU" sz="3600" b="1" spc="0" dirty="0"/>
              <a:t> </a:t>
            </a:r>
            <a:r>
              <a:rPr lang="ru-RU" sz="3600" b="1" spc="0" dirty="0" smtClean="0"/>
              <a:t>медицине»</a:t>
            </a:r>
            <a:endParaRPr lang="ru-RU" sz="3600" b="1" spc="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F64244-E0E3-4AC0-9B0F-714697FE87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5086172"/>
            <a:ext cx="9070848" cy="457201"/>
          </a:xfrm>
        </p:spPr>
        <p:txBody>
          <a:bodyPr/>
          <a:lstStyle/>
          <a:p>
            <a:r>
              <a:rPr lang="ru-RU" dirty="0"/>
              <a:t>Санкт-Петербург, </a:t>
            </a:r>
            <a:r>
              <a:rPr lang="ru-RU" dirty="0" smtClean="0"/>
              <a:t>21-22.04.2023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50" y="1436227"/>
            <a:ext cx="2156580" cy="20253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213" y="2115126"/>
            <a:ext cx="1650052" cy="10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71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47975-FA44-4071-B34D-AD242E91B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42594"/>
            <a:ext cx="10478655" cy="1371600"/>
          </a:xfrm>
        </p:spPr>
        <p:txBody>
          <a:bodyPr>
            <a:normAutofit/>
          </a:bodyPr>
          <a:lstStyle/>
          <a:p>
            <a:r>
              <a:rPr lang="ru-RU" dirty="0" err="1"/>
              <a:t>Пациентоцентричная</a:t>
            </a:r>
            <a:r>
              <a:rPr lang="ru-RU" dirty="0"/>
              <a:t> медицина</a:t>
            </a:r>
          </a:p>
        </p:txBody>
      </p:sp>
      <p:pic>
        <p:nvPicPr>
          <p:cNvPr id="2050" name="Picture 2" descr="Суперкомпьютер IBM Watson сделает обычные больничные палаты «умными» —  Naked Scie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9" t="25526" r="3873" b="13967"/>
          <a:stretch/>
        </p:blipFill>
        <p:spPr bwMode="auto">
          <a:xfrm>
            <a:off x="6190623" y="1982803"/>
            <a:ext cx="5438274" cy="304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Западно-Сибирский медицинский центр, ФГБУЗ ФМБА России- Дневной стационар –  удобное для Вас лечение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40" y="2168726"/>
            <a:ext cx="5364807" cy="268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3">
            <a:extLst>
              <a:ext uri="{FF2B5EF4-FFF2-40B4-BE49-F238E27FC236}">
                <a16:creationId xmlns:a16="http://schemas.microsoft.com/office/drawing/2014/main" id="{297A98C5-B73D-491D-97BA-D3D173BB1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63" y="5244956"/>
            <a:ext cx="10668075" cy="76120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dirty="0"/>
              <a:t>Типовая палата в ЛПУ*                                            Реализация дизайн-мышления в </a:t>
            </a:r>
            <a:r>
              <a:rPr lang="ru-RU" dirty="0" err="1"/>
              <a:t>пациентоцентричном</a:t>
            </a:r>
            <a:r>
              <a:rPr lang="ru-RU" dirty="0"/>
              <a:t> подходе                      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3228" y="6256420"/>
            <a:ext cx="4594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* лечебно-профилактическое учреждения</a:t>
            </a:r>
          </a:p>
        </p:txBody>
      </p:sp>
    </p:spTree>
    <p:extLst>
      <p:ext uri="{BB962C8B-B14F-4D97-AF65-F5344CB8AC3E}">
        <p14:creationId xmlns:p14="http://schemas.microsoft.com/office/powerpoint/2010/main" val="821389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47975-FA44-4071-B34D-AD242E91B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Концепция </a:t>
            </a:r>
            <a:r>
              <a:rPr lang="ru-RU" dirty="0" err="1"/>
              <a:t>хакатона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2BA133C-DB55-4B62-9FF4-8BAB81C337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119986"/>
              </p:ext>
            </p:extLst>
          </p:nvPr>
        </p:nvGraphicFramePr>
        <p:xfrm>
          <a:off x="211756" y="1589809"/>
          <a:ext cx="11704320" cy="4416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7113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47975-FA44-4071-B34D-AD242E91B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Молодые специалисты для </a:t>
            </a:r>
            <a:r>
              <a:rPr lang="ru-RU" dirty="0" err="1"/>
              <a:t>пациентоцентричной</a:t>
            </a:r>
            <a:r>
              <a:rPr lang="ru-RU" dirty="0"/>
              <a:t> медицины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D38D90-3EA3-4670-894E-97232BF4F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574774"/>
            <a:ext cx="10058400" cy="364063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Нехватка</a:t>
            </a:r>
            <a:r>
              <a:rPr lang="ru-RU" sz="2400" dirty="0"/>
              <a:t> кадров, обладающих креативностью и навыками дизайн-мышления для разработки инновационных решений цифровой медицины.</a:t>
            </a:r>
          </a:p>
          <a:p>
            <a:r>
              <a:rPr lang="ru-RU" sz="2400" dirty="0">
                <a:solidFill>
                  <a:srgbClr val="C00000"/>
                </a:solidFill>
              </a:rPr>
              <a:t>Узкая специализация и трудности взаимодействия </a:t>
            </a:r>
            <a:r>
              <a:rPr lang="ru-RU" sz="2400" dirty="0"/>
              <a:t>в кросс-функциональных командах.</a:t>
            </a:r>
          </a:p>
        </p:txBody>
      </p:sp>
    </p:spTree>
    <p:extLst>
      <p:ext uri="{BB962C8B-B14F-4D97-AF65-F5344CB8AC3E}">
        <p14:creationId xmlns:p14="http://schemas.microsoft.com/office/powerpoint/2010/main" val="3312219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47975-FA44-4071-B34D-AD242E91B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Цель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D38D90-3EA3-4670-894E-97232BF4F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62489"/>
            <a:ext cx="10058400" cy="393192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/>
              <a:t>Популяризация творческо-научной деятельности среди молодых лидеров цифрового здравоохранения Санкт-Петербурга и Ленинградской области за счет практического обучения навыкам </a:t>
            </a:r>
            <a:r>
              <a:rPr lang="ru-RU" sz="2400" b="1" dirty="0"/>
              <a:t>"дизайн-мышления" </a:t>
            </a:r>
            <a:r>
              <a:rPr lang="ru-RU" sz="2400" dirty="0"/>
              <a:t>студентов, получающих образование в области медицины, биологии, ИТ, математики и медицинского приборостроения, а также молодых специалистов перечисленных областей посредством проведения очного двухдневного молодежного </a:t>
            </a:r>
            <a:r>
              <a:rPr lang="ru-RU" sz="2400" dirty="0" err="1"/>
              <a:t>хакатона</a:t>
            </a:r>
            <a:r>
              <a:rPr lang="ru-RU" sz="2400" dirty="0"/>
              <a:t> на тему "Дизайн-мышление в </a:t>
            </a:r>
            <a:r>
              <a:rPr lang="ru-RU" sz="2400" dirty="0" err="1"/>
              <a:t>пациентоцентричной</a:t>
            </a:r>
            <a:r>
              <a:rPr lang="ru-RU" sz="2400" dirty="0"/>
              <a:t> медицине".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048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47975-FA44-4071-B34D-AD242E91B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45" y="642594"/>
            <a:ext cx="11720946" cy="137160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Проектная реализация </a:t>
            </a:r>
            <a:r>
              <a:rPr lang="ru-RU" sz="3200" dirty="0" err="1"/>
              <a:t>хакатона</a:t>
            </a:r>
            <a:r>
              <a:rPr lang="ru-RU" sz="3200" dirty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«</a:t>
            </a:r>
            <a:r>
              <a:rPr lang="ru-RU" sz="3200" dirty="0"/>
              <a:t>Дизайн-мышление в </a:t>
            </a:r>
            <a:r>
              <a:rPr lang="ru-RU" sz="3200" dirty="0" err="1"/>
              <a:t>пациентоцентричной</a:t>
            </a:r>
            <a:r>
              <a:rPr lang="ru-RU" sz="3200" dirty="0"/>
              <a:t> медицине»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18B20C88-69CC-40EE-A426-AA25E3D6029C}"/>
              </a:ext>
            </a:extLst>
          </p:cNvPr>
          <p:cNvSpPr txBox="1">
            <a:spLocks/>
          </p:cNvSpPr>
          <p:nvPr/>
        </p:nvSpPr>
        <p:spPr>
          <a:xfrm>
            <a:off x="2504208" y="2628900"/>
            <a:ext cx="8854671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B3DF205-8EC2-441A-9141-0EDBC3B15D5F}"/>
              </a:ext>
            </a:extLst>
          </p:cNvPr>
          <p:cNvSpPr txBox="1">
            <a:spLocks/>
          </p:cNvSpPr>
          <p:nvPr/>
        </p:nvSpPr>
        <p:spPr>
          <a:xfrm>
            <a:off x="2618508" y="2628898"/>
            <a:ext cx="8740371" cy="3657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/>
              <a:t>Эксперты </a:t>
            </a:r>
            <a:r>
              <a:rPr lang="ru-RU" dirty="0" smtClean="0"/>
              <a:t>дизайн-мышления, цифрового </a:t>
            </a:r>
            <a:r>
              <a:rPr lang="ru-RU" dirty="0"/>
              <a:t>здравоохранения, врачи и производители медицинского оборудования расскажут </a:t>
            </a:r>
            <a:r>
              <a:rPr lang="ru-RU" dirty="0" smtClean="0"/>
              <a:t>о важности </a:t>
            </a:r>
            <a:r>
              <a:rPr lang="ru-RU" dirty="0"/>
              <a:t>дизайн-мышления в сфере цифрового здравоохранения и сформируют задачи рабочим командам.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Студенты, получающие образование в области медицины, биологии, ИТ, математики и медицинского приборостроения Санкт-Петербурга и Ленинградской области и других регионов России объединятся для решения медицинских задач — от </a:t>
            </a:r>
            <a:r>
              <a:rPr lang="ru-RU" dirty="0" smtClean="0"/>
              <a:t>теоретических </a:t>
            </a:r>
            <a:r>
              <a:rPr lang="ru-RU" dirty="0"/>
              <a:t>до узкоспециальных.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5165695-0534-4C01-9BEB-F1651A9CD1A7}"/>
              </a:ext>
            </a:extLst>
          </p:cNvPr>
          <p:cNvGrpSpPr/>
          <p:nvPr/>
        </p:nvGrpSpPr>
        <p:grpSpPr>
          <a:xfrm>
            <a:off x="1444513" y="2628845"/>
            <a:ext cx="1059695" cy="883230"/>
            <a:chOff x="6492685" y="2652251"/>
            <a:chExt cx="1369377" cy="1090377"/>
          </a:xfrm>
        </p:grpSpPr>
        <p:grpSp>
          <p:nvGrpSpPr>
            <p:cNvPr id="12" name="Google Shape;818;p40">
              <a:extLst>
                <a:ext uri="{FF2B5EF4-FFF2-40B4-BE49-F238E27FC236}">
                  <a16:creationId xmlns:a16="http://schemas.microsoft.com/office/drawing/2014/main" id="{0C6C04AD-A894-4A47-BDA2-DCDC6C755C6E}"/>
                </a:ext>
              </a:extLst>
            </p:cNvPr>
            <p:cNvGrpSpPr/>
            <p:nvPr/>
          </p:nvGrpSpPr>
          <p:grpSpPr>
            <a:xfrm>
              <a:off x="6492685" y="2999368"/>
              <a:ext cx="836596" cy="743260"/>
              <a:chOff x="5292575" y="3681900"/>
              <a:chExt cx="420150" cy="373275"/>
            </a:xfrm>
            <a:solidFill>
              <a:srgbClr val="7878C6"/>
            </a:solidFill>
          </p:grpSpPr>
          <p:sp>
            <p:nvSpPr>
              <p:cNvPr id="17" name="Google Shape;819;p40">
                <a:extLst>
                  <a:ext uri="{FF2B5EF4-FFF2-40B4-BE49-F238E27FC236}">
                    <a16:creationId xmlns:a16="http://schemas.microsoft.com/office/drawing/2014/main" id="{1110B521-9042-47AC-BAC4-04764A567500}"/>
                  </a:ext>
                </a:extLst>
              </p:cNvPr>
              <p:cNvSpPr/>
              <p:nvPr/>
            </p:nvSpPr>
            <p:spPr>
              <a:xfrm>
                <a:off x="5292575" y="3706875"/>
                <a:ext cx="4201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6806" h="10668" fill="none" extrusionOk="0">
                    <a:moveTo>
                      <a:pt x="16319" y="0"/>
                    </a:moveTo>
                    <a:lnTo>
                      <a:pt x="488" y="0"/>
                    </a:lnTo>
                    <a:lnTo>
                      <a:pt x="488" y="0"/>
                    </a:lnTo>
                    <a:lnTo>
                      <a:pt x="390" y="0"/>
                    </a:lnTo>
                    <a:lnTo>
                      <a:pt x="293" y="25"/>
                    </a:lnTo>
                    <a:lnTo>
                      <a:pt x="196" y="73"/>
                    </a:lnTo>
                    <a:lnTo>
                      <a:pt x="123" y="146"/>
                    </a:lnTo>
                    <a:lnTo>
                      <a:pt x="74" y="219"/>
                    </a:lnTo>
                    <a:lnTo>
                      <a:pt x="25" y="292"/>
                    </a:lnTo>
                    <a:lnTo>
                      <a:pt x="1" y="390"/>
                    </a:lnTo>
                    <a:lnTo>
                      <a:pt x="1" y="487"/>
                    </a:lnTo>
                    <a:lnTo>
                      <a:pt x="1" y="10181"/>
                    </a:lnTo>
                    <a:lnTo>
                      <a:pt x="1" y="10181"/>
                    </a:lnTo>
                    <a:lnTo>
                      <a:pt x="1" y="10278"/>
                    </a:lnTo>
                    <a:lnTo>
                      <a:pt x="25" y="10375"/>
                    </a:lnTo>
                    <a:lnTo>
                      <a:pt x="74" y="10448"/>
                    </a:lnTo>
                    <a:lnTo>
                      <a:pt x="123" y="10522"/>
                    </a:lnTo>
                    <a:lnTo>
                      <a:pt x="196" y="10570"/>
                    </a:lnTo>
                    <a:lnTo>
                      <a:pt x="293" y="10619"/>
                    </a:lnTo>
                    <a:lnTo>
                      <a:pt x="390" y="10643"/>
                    </a:lnTo>
                    <a:lnTo>
                      <a:pt x="488" y="10668"/>
                    </a:lnTo>
                    <a:lnTo>
                      <a:pt x="16319" y="10668"/>
                    </a:lnTo>
                    <a:lnTo>
                      <a:pt x="16319" y="10668"/>
                    </a:lnTo>
                    <a:lnTo>
                      <a:pt x="16416" y="10643"/>
                    </a:lnTo>
                    <a:lnTo>
                      <a:pt x="16513" y="10619"/>
                    </a:lnTo>
                    <a:lnTo>
                      <a:pt x="16611" y="10570"/>
                    </a:lnTo>
                    <a:lnTo>
                      <a:pt x="16684" y="10522"/>
                    </a:lnTo>
                    <a:lnTo>
                      <a:pt x="16733" y="10448"/>
                    </a:lnTo>
                    <a:lnTo>
                      <a:pt x="16781" y="10375"/>
                    </a:lnTo>
                    <a:lnTo>
                      <a:pt x="16806" y="10278"/>
                    </a:lnTo>
                    <a:lnTo>
                      <a:pt x="16806" y="10181"/>
                    </a:lnTo>
                    <a:lnTo>
                      <a:pt x="16806" y="487"/>
                    </a:lnTo>
                    <a:lnTo>
                      <a:pt x="16806" y="487"/>
                    </a:lnTo>
                    <a:lnTo>
                      <a:pt x="16806" y="390"/>
                    </a:lnTo>
                    <a:lnTo>
                      <a:pt x="16781" y="292"/>
                    </a:lnTo>
                    <a:lnTo>
                      <a:pt x="16733" y="219"/>
                    </a:lnTo>
                    <a:lnTo>
                      <a:pt x="16684" y="146"/>
                    </a:lnTo>
                    <a:lnTo>
                      <a:pt x="16611" y="73"/>
                    </a:lnTo>
                    <a:lnTo>
                      <a:pt x="16513" y="25"/>
                    </a:lnTo>
                    <a:lnTo>
                      <a:pt x="16416" y="0"/>
                    </a:lnTo>
                    <a:lnTo>
                      <a:pt x="16319" y="0"/>
                    </a:lnTo>
                    <a:lnTo>
                      <a:pt x="16319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820;p40">
                <a:extLst>
                  <a:ext uri="{FF2B5EF4-FFF2-40B4-BE49-F238E27FC236}">
                    <a16:creationId xmlns:a16="http://schemas.microsoft.com/office/drawing/2014/main" id="{65E19AB6-3277-48BE-959F-F75A6E79F472}"/>
                  </a:ext>
                </a:extLst>
              </p:cNvPr>
              <p:cNvSpPr/>
              <p:nvPr/>
            </p:nvSpPr>
            <p:spPr>
              <a:xfrm>
                <a:off x="5490475" y="3681900"/>
                <a:ext cx="24375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000" fill="none" extrusionOk="0">
                    <a:moveTo>
                      <a:pt x="974" y="999"/>
                    </a:moveTo>
                    <a:lnTo>
                      <a:pt x="974" y="488"/>
                    </a:lnTo>
                    <a:lnTo>
                      <a:pt x="974" y="488"/>
                    </a:lnTo>
                    <a:lnTo>
                      <a:pt x="974" y="390"/>
                    </a:lnTo>
                    <a:lnTo>
                      <a:pt x="926" y="293"/>
                    </a:lnTo>
                    <a:lnTo>
                      <a:pt x="901" y="220"/>
                    </a:lnTo>
                    <a:lnTo>
                      <a:pt x="828" y="147"/>
                    </a:lnTo>
                    <a:lnTo>
                      <a:pt x="755" y="74"/>
                    </a:lnTo>
                    <a:lnTo>
                      <a:pt x="682" y="49"/>
                    </a:lnTo>
                    <a:lnTo>
                      <a:pt x="585" y="1"/>
                    </a:lnTo>
                    <a:lnTo>
                      <a:pt x="487" y="1"/>
                    </a:lnTo>
                    <a:lnTo>
                      <a:pt x="487" y="1"/>
                    </a:lnTo>
                    <a:lnTo>
                      <a:pt x="390" y="1"/>
                    </a:lnTo>
                    <a:lnTo>
                      <a:pt x="292" y="49"/>
                    </a:lnTo>
                    <a:lnTo>
                      <a:pt x="219" y="74"/>
                    </a:lnTo>
                    <a:lnTo>
                      <a:pt x="146" y="147"/>
                    </a:lnTo>
                    <a:lnTo>
                      <a:pt x="73" y="220"/>
                    </a:lnTo>
                    <a:lnTo>
                      <a:pt x="49" y="293"/>
                    </a:lnTo>
                    <a:lnTo>
                      <a:pt x="0" y="390"/>
                    </a:lnTo>
                    <a:lnTo>
                      <a:pt x="0" y="488"/>
                    </a:lnTo>
                    <a:lnTo>
                      <a:pt x="0" y="999"/>
                    </a:lnTo>
                  </a:path>
                </a:pathLst>
              </a:custGeom>
              <a:grpFill/>
              <a:ln w="1905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821;p40">
                <a:extLst>
                  <a:ext uri="{FF2B5EF4-FFF2-40B4-BE49-F238E27FC236}">
                    <a16:creationId xmlns:a16="http://schemas.microsoft.com/office/drawing/2014/main" id="{09C0164D-53C5-46FF-A9EF-6FBB81B7E68B}"/>
                  </a:ext>
                </a:extLst>
              </p:cNvPr>
              <p:cNvSpPr/>
              <p:nvPr/>
            </p:nvSpPr>
            <p:spPr>
              <a:xfrm>
                <a:off x="5358350" y="3973550"/>
                <a:ext cx="60900" cy="8162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3265" fill="none" extrusionOk="0">
                    <a:moveTo>
                      <a:pt x="1340" y="1"/>
                    </a:moveTo>
                    <a:lnTo>
                      <a:pt x="49" y="2558"/>
                    </a:lnTo>
                    <a:lnTo>
                      <a:pt x="49" y="2558"/>
                    </a:lnTo>
                    <a:lnTo>
                      <a:pt x="24" y="2631"/>
                    </a:lnTo>
                    <a:lnTo>
                      <a:pt x="0" y="2728"/>
                    </a:lnTo>
                    <a:lnTo>
                      <a:pt x="0" y="2826"/>
                    </a:lnTo>
                    <a:lnTo>
                      <a:pt x="24" y="2923"/>
                    </a:lnTo>
                    <a:lnTo>
                      <a:pt x="73" y="2996"/>
                    </a:lnTo>
                    <a:lnTo>
                      <a:pt x="122" y="3094"/>
                    </a:lnTo>
                    <a:lnTo>
                      <a:pt x="195" y="3142"/>
                    </a:lnTo>
                    <a:lnTo>
                      <a:pt x="268" y="3215"/>
                    </a:lnTo>
                    <a:lnTo>
                      <a:pt x="268" y="3215"/>
                    </a:lnTo>
                    <a:lnTo>
                      <a:pt x="390" y="3240"/>
                    </a:lnTo>
                    <a:lnTo>
                      <a:pt x="487" y="3264"/>
                    </a:lnTo>
                    <a:lnTo>
                      <a:pt x="487" y="3264"/>
                    </a:lnTo>
                    <a:lnTo>
                      <a:pt x="633" y="3240"/>
                    </a:lnTo>
                    <a:lnTo>
                      <a:pt x="755" y="3191"/>
                    </a:lnTo>
                    <a:lnTo>
                      <a:pt x="853" y="3094"/>
                    </a:lnTo>
                    <a:lnTo>
                      <a:pt x="926" y="2996"/>
                    </a:lnTo>
                    <a:lnTo>
                      <a:pt x="2436" y="1"/>
                    </a:lnTo>
                  </a:path>
                </a:pathLst>
              </a:custGeom>
              <a:grpFill/>
              <a:ln w="1905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822;p40">
                <a:extLst>
                  <a:ext uri="{FF2B5EF4-FFF2-40B4-BE49-F238E27FC236}">
                    <a16:creationId xmlns:a16="http://schemas.microsoft.com/office/drawing/2014/main" id="{48D6C19A-6627-4B88-A5A8-1D07C8E3D12C}"/>
                  </a:ext>
                </a:extLst>
              </p:cNvPr>
              <p:cNvSpPr/>
              <p:nvPr/>
            </p:nvSpPr>
            <p:spPr>
              <a:xfrm>
                <a:off x="5586050" y="3973550"/>
                <a:ext cx="60925" cy="81625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3265" fill="none" extrusionOk="0">
                    <a:moveTo>
                      <a:pt x="1" y="1"/>
                    </a:moveTo>
                    <a:lnTo>
                      <a:pt x="1511" y="2996"/>
                    </a:lnTo>
                    <a:lnTo>
                      <a:pt x="1511" y="2996"/>
                    </a:lnTo>
                    <a:lnTo>
                      <a:pt x="1584" y="3094"/>
                    </a:lnTo>
                    <a:lnTo>
                      <a:pt x="1681" y="3191"/>
                    </a:lnTo>
                    <a:lnTo>
                      <a:pt x="1803" y="3240"/>
                    </a:lnTo>
                    <a:lnTo>
                      <a:pt x="1949" y="3264"/>
                    </a:lnTo>
                    <a:lnTo>
                      <a:pt x="1949" y="3264"/>
                    </a:lnTo>
                    <a:lnTo>
                      <a:pt x="2047" y="3240"/>
                    </a:lnTo>
                    <a:lnTo>
                      <a:pt x="2168" y="3215"/>
                    </a:lnTo>
                    <a:lnTo>
                      <a:pt x="2168" y="3215"/>
                    </a:lnTo>
                    <a:lnTo>
                      <a:pt x="2241" y="3142"/>
                    </a:lnTo>
                    <a:lnTo>
                      <a:pt x="2315" y="3094"/>
                    </a:lnTo>
                    <a:lnTo>
                      <a:pt x="2363" y="2996"/>
                    </a:lnTo>
                    <a:lnTo>
                      <a:pt x="2412" y="2923"/>
                    </a:lnTo>
                    <a:lnTo>
                      <a:pt x="2436" y="2826"/>
                    </a:lnTo>
                    <a:lnTo>
                      <a:pt x="2436" y="2728"/>
                    </a:lnTo>
                    <a:lnTo>
                      <a:pt x="2412" y="2631"/>
                    </a:lnTo>
                    <a:lnTo>
                      <a:pt x="2388" y="2558"/>
                    </a:lnTo>
                    <a:lnTo>
                      <a:pt x="1097" y="1"/>
                    </a:lnTo>
                  </a:path>
                </a:pathLst>
              </a:custGeom>
              <a:grpFill/>
              <a:ln w="1905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823;p40">
                <a:extLst>
                  <a:ext uri="{FF2B5EF4-FFF2-40B4-BE49-F238E27FC236}">
                    <a16:creationId xmlns:a16="http://schemas.microsoft.com/office/drawing/2014/main" id="{A2D5BF7D-88E5-42AE-903F-BFC33E8BF899}"/>
                  </a:ext>
                </a:extLst>
              </p:cNvPr>
              <p:cNvSpPr/>
              <p:nvPr/>
            </p:nvSpPr>
            <p:spPr>
              <a:xfrm>
                <a:off x="5316925" y="3731225"/>
                <a:ext cx="371450" cy="21800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8720" fill="none" extrusionOk="0">
                    <a:moveTo>
                      <a:pt x="1" y="0"/>
                    </a:moveTo>
                    <a:lnTo>
                      <a:pt x="1" y="8719"/>
                    </a:lnTo>
                    <a:lnTo>
                      <a:pt x="14857" y="8719"/>
                    </a:lnTo>
                    <a:lnTo>
                      <a:pt x="14857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824;p40">
                <a:extLst>
                  <a:ext uri="{FF2B5EF4-FFF2-40B4-BE49-F238E27FC236}">
                    <a16:creationId xmlns:a16="http://schemas.microsoft.com/office/drawing/2014/main" id="{DD8DC842-6791-4686-91CB-3CB8ABD4F7F0}"/>
                  </a:ext>
                </a:extLst>
              </p:cNvPr>
              <p:cNvSpPr/>
              <p:nvPr/>
            </p:nvSpPr>
            <p:spPr>
              <a:xfrm>
                <a:off x="5380250" y="3784800"/>
                <a:ext cx="230200" cy="115725"/>
              </a:xfrm>
              <a:custGeom>
                <a:avLst/>
                <a:gdLst/>
                <a:ahLst/>
                <a:cxnLst/>
                <a:rect l="l" t="t" r="r" b="b"/>
                <a:pathLst>
                  <a:path w="9208" h="4629" fill="none" extrusionOk="0">
                    <a:moveTo>
                      <a:pt x="9207" y="1"/>
                    </a:moveTo>
                    <a:lnTo>
                      <a:pt x="5213" y="3995"/>
                    </a:lnTo>
                    <a:lnTo>
                      <a:pt x="5213" y="3995"/>
                    </a:lnTo>
                    <a:lnTo>
                      <a:pt x="5140" y="4044"/>
                    </a:lnTo>
                    <a:lnTo>
                      <a:pt x="5067" y="4092"/>
                    </a:lnTo>
                    <a:lnTo>
                      <a:pt x="4969" y="4117"/>
                    </a:lnTo>
                    <a:lnTo>
                      <a:pt x="4872" y="4141"/>
                    </a:lnTo>
                    <a:lnTo>
                      <a:pt x="4774" y="4117"/>
                    </a:lnTo>
                    <a:lnTo>
                      <a:pt x="4677" y="4092"/>
                    </a:lnTo>
                    <a:lnTo>
                      <a:pt x="4604" y="4044"/>
                    </a:lnTo>
                    <a:lnTo>
                      <a:pt x="4531" y="3995"/>
                    </a:lnTo>
                    <a:lnTo>
                      <a:pt x="2582" y="2046"/>
                    </a:lnTo>
                    <a:lnTo>
                      <a:pt x="1" y="4628"/>
                    </a:lnTo>
                  </a:path>
                </a:pathLst>
              </a:custGeom>
              <a:grpFill/>
              <a:ln w="19050" cap="rnd" cmpd="sng">
                <a:solidFill>
                  <a:srgbClr val="7878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825;p40">
                <a:extLst>
                  <a:ext uri="{FF2B5EF4-FFF2-40B4-BE49-F238E27FC236}">
                    <a16:creationId xmlns:a16="http://schemas.microsoft.com/office/drawing/2014/main" id="{663B123B-43AD-476F-AF7F-108F669C226A}"/>
                  </a:ext>
                </a:extLst>
              </p:cNvPr>
              <p:cNvSpPr/>
              <p:nvPr/>
            </p:nvSpPr>
            <p:spPr>
              <a:xfrm>
                <a:off x="5547700" y="3779925"/>
                <a:ext cx="68825" cy="68825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2753" fill="none" extrusionOk="0">
                    <a:moveTo>
                      <a:pt x="0" y="1"/>
                    </a:moveTo>
                    <a:lnTo>
                      <a:pt x="2265" y="1"/>
                    </a:lnTo>
                    <a:lnTo>
                      <a:pt x="2265" y="1"/>
                    </a:lnTo>
                    <a:lnTo>
                      <a:pt x="2363" y="1"/>
                    </a:lnTo>
                    <a:lnTo>
                      <a:pt x="2460" y="25"/>
                    </a:lnTo>
                    <a:lnTo>
                      <a:pt x="2533" y="74"/>
                    </a:lnTo>
                    <a:lnTo>
                      <a:pt x="2606" y="147"/>
                    </a:lnTo>
                    <a:lnTo>
                      <a:pt x="2680" y="220"/>
                    </a:lnTo>
                    <a:lnTo>
                      <a:pt x="2728" y="293"/>
                    </a:lnTo>
                    <a:lnTo>
                      <a:pt x="2753" y="390"/>
                    </a:lnTo>
                    <a:lnTo>
                      <a:pt x="2753" y="488"/>
                    </a:lnTo>
                    <a:lnTo>
                      <a:pt x="2753" y="2753"/>
                    </a:lnTo>
                  </a:path>
                </a:pathLst>
              </a:custGeom>
              <a:grpFill/>
              <a:ln w="1905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805;p40">
              <a:extLst>
                <a:ext uri="{FF2B5EF4-FFF2-40B4-BE49-F238E27FC236}">
                  <a16:creationId xmlns:a16="http://schemas.microsoft.com/office/drawing/2014/main" id="{A7C5E383-5592-4933-AE22-0D878DA4153E}"/>
                </a:ext>
              </a:extLst>
            </p:cNvPr>
            <p:cNvGrpSpPr/>
            <p:nvPr/>
          </p:nvGrpSpPr>
          <p:grpSpPr>
            <a:xfrm>
              <a:off x="6978481" y="2652251"/>
              <a:ext cx="883581" cy="871342"/>
              <a:chOff x="3292425" y="3664250"/>
              <a:chExt cx="397025" cy="391525"/>
            </a:xfrm>
          </p:grpSpPr>
          <p:sp>
            <p:nvSpPr>
              <p:cNvPr id="14" name="Google Shape;806;p40">
                <a:extLst>
                  <a:ext uri="{FF2B5EF4-FFF2-40B4-BE49-F238E27FC236}">
                    <a16:creationId xmlns:a16="http://schemas.microsoft.com/office/drawing/2014/main" id="{388B8524-2E6E-47FA-ADE1-8C61B9633340}"/>
                  </a:ext>
                </a:extLst>
              </p:cNvPr>
              <p:cNvSpPr/>
              <p:nvPr/>
            </p:nvSpPr>
            <p:spPr>
              <a:xfrm>
                <a:off x="3292425" y="3680675"/>
                <a:ext cx="375100" cy="375100"/>
              </a:xfrm>
              <a:custGeom>
                <a:avLst/>
                <a:gdLst/>
                <a:ahLst/>
                <a:cxnLst/>
                <a:rect l="l" t="t" r="r" b="b"/>
                <a:pathLst>
                  <a:path w="15004" h="15004" fill="none" extrusionOk="0">
                    <a:moveTo>
                      <a:pt x="7502" y="1"/>
                    </a:moveTo>
                    <a:lnTo>
                      <a:pt x="7502" y="1"/>
                    </a:lnTo>
                    <a:lnTo>
                      <a:pt x="7112" y="1"/>
                    </a:lnTo>
                    <a:lnTo>
                      <a:pt x="6747" y="50"/>
                    </a:lnTo>
                    <a:lnTo>
                      <a:pt x="6357" y="98"/>
                    </a:lnTo>
                    <a:lnTo>
                      <a:pt x="5992" y="147"/>
                    </a:lnTo>
                    <a:lnTo>
                      <a:pt x="5627" y="244"/>
                    </a:lnTo>
                    <a:lnTo>
                      <a:pt x="5261" y="342"/>
                    </a:lnTo>
                    <a:lnTo>
                      <a:pt x="4921" y="464"/>
                    </a:lnTo>
                    <a:lnTo>
                      <a:pt x="4580" y="585"/>
                    </a:lnTo>
                    <a:lnTo>
                      <a:pt x="4239" y="732"/>
                    </a:lnTo>
                    <a:lnTo>
                      <a:pt x="3922" y="902"/>
                    </a:lnTo>
                    <a:lnTo>
                      <a:pt x="3605" y="1097"/>
                    </a:lnTo>
                    <a:lnTo>
                      <a:pt x="3313" y="1292"/>
                    </a:lnTo>
                    <a:lnTo>
                      <a:pt x="3021" y="1487"/>
                    </a:lnTo>
                    <a:lnTo>
                      <a:pt x="2729" y="1706"/>
                    </a:lnTo>
                    <a:lnTo>
                      <a:pt x="2461" y="1949"/>
                    </a:lnTo>
                    <a:lnTo>
                      <a:pt x="2193" y="2193"/>
                    </a:lnTo>
                    <a:lnTo>
                      <a:pt x="1949" y="2461"/>
                    </a:lnTo>
                    <a:lnTo>
                      <a:pt x="1706" y="2729"/>
                    </a:lnTo>
                    <a:lnTo>
                      <a:pt x="1486" y="3021"/>
                    </a:lnTo>
                    <a:lnTo>
                      <a:pt x="1292" y="3313"/>
                    </a:lnTo>
                    <a:lnTo>
                      <a:pt x="1097" y="3605"/>
                    </a:lnTo>
                    <a:lnTo>
                      <a:pt x="902" y="3922"/>
                    </a:lnTo>
                    <a:lnTo>
                      <a:pt x="731" y="4239"/>
                    </a:lnTo>
                    <a:lnTo>
                      <a:pt x="585" y="4580"/>
                    </a:lnTo>
                    <a:lnTo>
                      <a:pt x="464" y="4921"/>
                    </a:lnTo>
                    <a:lnTo>
                      <a:pt x="342" y="5262"/>
                    </a:lnTo>
                    <a:lnTo>
                      <a:pt x="244" y="5627"/>
                    </a:lnTo>
                    <a:lnTo>
                      <a:pt x="147" y="5992"/>
                    </a:lnTo>
                    <a:lnTo>
                      <a:pt x="98" y="6358"/>
                    </a:lnTo>
                    <a:lnTo>
                      <a:pt x="50" y="6747"/>
                    </a:lnTo>
                    <a:lnTo>
                      <a:pt x="1" y="7113"/>
                    </a:lnTo>
                    <a:lnTo>
                      <a:pt x="1" y="7502"/>
                    </a:lnTo>
                    <a:lnTo>
                      <a:pt x="1" y="7502"/>
                    </a:lnTo>
                    <a:lnTo>
                      <a:pt x="1" y="7892"/>
                    </a:lnTo>
                    <a:lnTo>
                      <a:pt x="50" y="8257"/>
                    </a:lnTo>
                    <a:lnTo>
                      <a:pt x="98" y="8647"/>
                    </a:lnTo>
                    <a:lnTo>
                      <a:pt x="147" y="9012"/>
                    </a:lnTo>
                    <a:lnTo>
                      <a:pt x="244" y="9378"/>
                    </a:lnTo>
                    <a:lnTo>
                      <a:pt x="342" y="9743"/>
                    </a:lnTo>
                    <a:lnTo>
                      <a:pt x="464" y="10084"/>
                    </a:lnTo>
                    <a:lnTo>
                      <a:pt x="585" y="10425"/>
                    </a:lnTo>
                    <a:lnTo>
                      <a:pt x="731" y="10766"/>
                    </a:lnTo>
                    <a:lnTo>
                      <a:pt x="902" y="11082"/>
                    </a:lnTo>
                    <a:lnTo>
                      <a:pt x="1097" y="11399"/>
                    </a:lnTo>
                    <a:lnTo>
                      <a:pt x="1292" y="11691"/>
                    </a:lnTo>
                    <a:lnTo>
                      <a:pt x="1486" y="11984"/>
                    </a:lnTo>
                    <a:lnTo>
                      <a:pt x="1706" y="12276"/>
                    </a:lnTo>
                    <a:lnTo>
                      <a:pt x="1949" y="12544"/>
                    </a:lnTo>
                    <a:lnTo>
                      <a:pt x="2193" y="12812"/>
                    </a:lnTo>
                    <a:lnTo>
                      <a:pt x="2461" y="13055"/>
                    </a:lnTo>
                    <a:lnTo>
                      <a:pt x="2729" y="13299"/>
                    </a:lnTo>
                    <a:lnTo>
                      <a:pt x="3021" y="13518"/>
                    </a:lnTo>
                    <a:lnTo>
                      <a:pt x="3313" y="13713"/>
                    </a:lnTo>
                    <a:lnTo>
                      <a:pt x="3605" y="13908"/>
                    </a:lnTo>
                    <a:lnTo>
                      <a:pt x="3922" y="14102"/>
                    </a:lnTo>
                    <a:lnTo>
                      <a:pt x="4239" y="14273"/>
                    </a:lnTo>
                    <a:lnTo>
                      <a:pt x="4580" y="14419"/>
                    </a:lnTo>
                    <a:lnTo>
                      <a:pt x="4921" y="14541"/>
                    </a:lnTo>
                    <a:lnTo>
                      <a:pt x="5261" y="14663"/>
                    </a:lnTo>
                    <a:lnTo>
                      <a:pt x="5627" y="14760"/>
                    </a:lnTo>
                    <a:lnTo>
                      <a:pt x="5992" y="14857"/>
                    </a:lnTo>
                    <a:lnTo>
                      <a:pt x="6357" y="14906"/>
                    </a:lnTo>
                    <a:lnTo>
                      <a:pt x="6747" y="14955"/>
                    </a:lnTo>
                    <a:lnTo>
                      <a:pt x="7112" y="15004"/>
                    </a:lnTo>
                    <a:lnTo>
                      <a:pt x="7502" y="15004"/>
                    </a:lnTo>
                    <a:lnTo>
                      <a:pt x="7502" y="15004"/>
                    </a:lnTo>
                    <a:lnTo>
                      <a:pt x="7892" y="15004"/>
                    </a:lnTo>
                    <a:lnTo>
                      <a:pt x="8257" y="14955"/>
                    </a:lnTo>
                    <a:lnTo>
                      <a:pt x="8647" y="14906"/>
                    </a:lnTo>
                    <a:lnTo>
                      <a:pt x="9012" y="14857"/>
                    </a:lnTo>
                    <a:lnTo>
                      <a:pt x="9377" y="14760"/>
                    </a:lnTo>
                    <a:lnTo>
                      <a:pt x="9743" y="14663"/>
                    </a:lnTo>
                    <a:lnTo>
                      <a:pt x="10084" y="14541"/>
                    </a:lnTo>
                    <a:lnTo>
                      <a:pt x="10425" y="14419"/>
                    </a:lnTo>
                    <a:lnTo>
                      <a:pt x="10766" y="14273"/>
                    </a:lnTo>
                    <a:lnTo>
                      <a:pt x="11082" y="14102"/>
                    </a:lnTo>
                    <a:lnTo>
                      <a:pt x="11399" y="13908"/>
                    </a:lnTo>
                    <a:lnTo>
                      <a:pt x="11691" y="13713"/>
                    </a:lnTo>
                    <a:lnTo>
                      <a:pt x="11983" y="13518"/>
                    </a:lnTo>
                    <a:lnTo>
                      <a:pt x="12276" y="13299"/>
                    </a:lnTo>
                    <a:lnTo>
                      <a:pt x="12544" y="13055"/>
                    </a:lnTo>
                    <a:lnTo>
                      <a:pt x="12812" y="12812"/>
                    </a:lnTo>
                    <a:lnTo>
                      <a:pt x="13055" y="12544"/>
                    </a:lnTo>
                    <a:lnTo>
                      <a:pt x="13299" y="12276"/>
                    </a:lnTo>
                    <a:lnTo>
                      <a:pt x="13518" y="11984"/>
                    </a:lnTo>
                    <a:lnTo>
                      <a:pt x="13713" y="11691"/>
                    </a:lnTo>
                    <a:lnTo>
                      <a:pt x="13907" y="11399"/>
                    </a:lnTo>
                    <a:lnTo>
                      <a:pt x="14102" y="11082"/>
                    </a:lnTo>
                    <a:lnTo>
                      <a:pt x="14273" y="10766"/>
                    </a:lnTo>
                    <a:lnTo>
                      <a:pt x="14419" y="10425"/>
                    </a:lnTo>
                    <a:lnTo>
                      <a:pt x="14541" y="10084"/>
                    </a:lnTo>
                    <a:lnTo>
                      <a:pt x="14662" y="9743"/>
                    </a:lnTo>
                    <a:lnTo>
                      <a:pt x="14760" y="9378"/>
                    </a:lnTo>
                    <a:lnTo>
                      <a:pt x="14857" y="9012"/>
                    </a:lnTo>
                    <a:lnTo>
                      <a:pt x="14906" y="8647"/>
                    </a:lnTo>
                    <a:lnTo>
                      <a:pt x="14955" y="8257"/>
                    </a:lnTo>
                    <a:lnTo>
                      <a:pt x="15003" y="7892"/>
                    </a:lnTo>
                    <a:lnTo>
                      <a:pt x="15003" y="7502"/>
                    </a:lnTo>
                    <a:lnTo>
                      <a:pt x="7502" y="7502"/>
                    </a:lnTo>
                    <a:lnTo>
                      <a:pt x="7502" y="1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807;p40">
                <a:extLst>
                  <a:ext uri="{FF2B5EF4-FFF2-40B4-BE49-F238E27FC236}">
                    <a16:creationId xmlns:a16="http://schemas.microsoft.com/office/drawing/2014/main" id="{21D72812-A8BD-4752-BD5E-A988F8ADD258}"/>
                  </a:ext>
                </a:extLst>
              </p:cNvPr>
              <p:cNvSpPr/>
              <p:nvPr/>
            </p:nvSpPr>
            <p:spPr>
              <a:xfrm>
                <a:off x="3504325" y="3664250"/>
                <a:ext cx="131525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5261" h="6138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390" y="25"/>
                    </a:lnTo>
                    <a:lnTo>
                      <a:pt x="780" y="98"/>
                    </a:lnTo>
                    <a:lnTo>
                      <a:pt x="1169" y="171"/>
                    </a:lnTo>
                    <a:lnTo>
                      <a:pt x="1559" y="268"/>
                    </a:lnTo>
                    <a:lnTo>
                      <a:pt x="1924" y="414"/>
                    </a:lnTo>
                    <a:lnTo>
                      <a:pt x="2314" y="560"/>
                    </a:lnTo>
                    <a:lnTo>
                      <a:pt x="2655" y="731"/>
                    </a:lnTo>
                    <a:lnTo>
                      <a:pt x="3020" y="901"/>
                    </a:lnTo>
                    <a:lnTo>
                      <a:pt x="3020" y="901"/>
                    </a:lnTo>
                    <a:lnTo>
                      <a:pt x="3337" y="1121"/>
                    </a:lnTo>
                    <a:lnTo>
                      <a:pt x="3654" y="1340"/>
                    </a:lnTo>
                    <a:lnTo>
                      <a:pt x="3946" y="1559"/>
                    </a:lnTo>
                    <a:lnTo>
                      <a:pt x="4238" y="1803"/>
                    </a:lnTo>
                    <a:lnTo>
                      <a:pt x="4530" y="2070"/>
                    </a:lnTo>
                    <a:lnTo>
                      <a:pt x="4774" y="2363"/>
                    </a:lnTo>
                    <a:lnTo>
                      <a:pt x="5017" y="2655"/>
                    </a:lnTo>
                    <a:lnTo>
                      <a:pt x="5261" y="2972"/>
                    </a:lnTo>
                    <a:lnTo>
                      <a:pt x="0" y="61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rgbClr val="7878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808;p40">
                <a:extLst>
                  <a:ext uri="{FF2B5EF4-FFF2-40B4-BE49-F238E27FC236}">
                    <a16:creationId xmlns:a16="http://schemas.microsoft.com/office/drawing/2014/main" id="{BCB6D181-9F66-4F68-B841-F125F62190B9}"/>
                  </a:ext>
                </a:extLst>
              </p:cNvPr>
              <p:cNvSpPr/>
              <p:nvPr/>
            </p:nvSpPr>
            <p:spPr>
              <a:xfrm>
                <a:off x="3501875" y="3749500"/>
                <a:ext cx="187575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7503" h="3873" fill="none" extrusionOk="0">
                    <a:moveTo>
                      <a:pt x="6431" y="0"/>
                    </a:moveTo>
                    <a:lnTo>
                      <a:pt x="1" y="3872"/>
                    </a:lnTo>
                    <a:lnTo>
                      <a:pt x="7502" y="3872"/>
                    </a:lnTo>
                    <a:lnTo>
                      <a:pt x="7502" y="3872"/>
                    </a:lnTo>
                    <a:lnTo>
                      <a:pt x="7478" y="3337"/>
                    </a:lnTo>
                    <a:lnTo>
                      <a:pt x="7429" y="2825"/>
                    </a:lnTo>
                    <a:lnTo>
                      <a:pt x="7332" y="2314"/>
                    </a:lnTo>
                    <a:lnTo>
                      <a:pt x="7210" y="1827"/>
                    </a:lnTo>
                    <a:lnTo>
                      <a:pt x="7064" y="1340"/>
                    </a:lnTo>
                    <a:lnTo>
                      <a:pt x="6893" y="877"/>
                    </a:lnTo>
                    <a:lnTo>
                      <a:pt x="6674" y="438"/>
                    </a:lnTo>
                    <a:lnTo>
                      <a:pt x="6431" y="0"/>
                    </a:lnTo>
                    <a:lnTo>
                      <a:pt x="6431" y="0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5EF9FB85-B24D-48E6-B6D3-02A5E76B2A36}"/>
              </a:ext>
            </a:extLst>
          </p:cNvPr>
          <p:cNvGrpSpPr/>
          <p:nvPr/>
        </p:nvGrpSpPr>
        <p:grpSpPr>
          <a:xfrm>
            <a:off x="1195125" y="4457698"/>
            <a:ext cx="1123679" cy="1045141"/>
            <a:chOff x="571989" y="4361350"/>
            <a:chExt cx="1498238" cy="1532553"/>
          </a:xfrm>
        </p:grpSpPr>
        <p:grpSp>
          <p:nvGrpSpPr>
            <p:cNvPr id="25" name="Google Shape;1019;p40">
              <a:extLst>
                <a:ext uri="{FF2B5EF4-FFF2-40B4-BE49-F238E27FC236}">
                  <a16:creationId xmlns:a16="http://schemas.microsoft.com/office/drawing/2014/main" id="{1F5895F9-793F-48D6-A6FD-01715E96E40B}"/>
                </a:ext>
              </a:extLst>
            </p:cNvPr>
            <p:cNvGrpSpPr/>
            <p:nvPr/>
          </p:nvGrpSpPr>
          <p:grpSpPr>
            <a:xfrm rot="3140736">
              <a:off x="553767" y="5017386"/>
              <a:ext cx="894739" cy="858295"/>
              <a:chOff x="5233525" y="4954450"/>
              <a:chExt cx="538275" cy="516350"/>
            </a:xfrm>
            <a:solidFill>
              <a:srgbClr val="7878C6"/>
            </a:solidFill>
          </p:grpSpPr>
          <p:sp>
            <p:nvSpPr>
              <p:cNvPr id="45" name="Google Shape;1020;p40">
                <a:extLst>
                  <a:ext uri="{FF2B5EF4-FFF2-40B4-BE49-F238E27FC236}">
                    <a16:creationId xmlns:a16="http://schemas.microsoft.com/office/drawing/2014/main" id="{7FDDEF1F-B3BD-48E3-9AAB-6C0C917768B5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grpFill/>
              <a:ln w="19050" cap="rnd" cmpd="sng">
                <a:solidFill>
                  <a:srgbClr val="7878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021;p40">
                <a:extLst>
                  <a:ext uri="{FF2B5EF4-FFF2-40B4-BE49-F238E27FC236}">
                    <a16:creationId xmlns:a16="http://schemas.microsoft.com/office/drawing/2014/main" id="{ADE5DE38-E94E-492F-8F12-D5FBC5FB7D82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grpFill/>
              <a:ln w="19050" cap="rnd" cmpd="sng">
                <a:solidFill>
                  <a:srgbClr val="7878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022;p40">
                <a:extLst>
                  <a:ext uri="{FF2B5EF4-FFF2-40B4-BE49-F238E27FC236}">
                    <a16:creationId xmlns:a16="http://schemas.microsoft.com/office/drawing/2014/main" id="{5C7AEB6A-C7E7-4665-9B8C-5E171AAE631E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grpFill/>
              <a:ln w="19050" cap="rnd" cmpd="sng">
                <a:solidFill>
                  <a:srgbClr val="7878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023;p40">
                <a:extLst>
                  <a:ext uri="{FF2B5EF4-FFF2-40B4-BE49-F238E27FC236}">
                    <a16:creationId xmlns:a16="http://schemas.microsoft.com/office/drawing/2014/main" id="{AAD5E262-1D70-45FB-9074-AF9B89C9FD87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grpFill/>
              <a:ln w="19050" cap="rnd" cmpd="sng">
                <a:solidFill>
                  <a:srgbClr val="7878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024;p40">
                <a:extLst>
                  <a:ext uri="{FF2B5EF4-FFF2-40B4-BE49-F238E27FC236}">
                    <a16:creationId xmlns:a16="http://schemas.microsoft.com/office/drawing/2014/main" id="{9303EC58-E881-4CD5-8D64-3C8B15F31C56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grpFill/>
              <a:ln w="19050" cap="rnd" cmpd="sng">
                <a:solidFill>
                  <a:srgbClr val="7878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025;p40">
                <a:extLst>
                  <a:ext uri="{FF2B5EF4-FFF2-40B4-BE49-F238E27FC236}">
                    <a16:creationId xmlns:a16="http://schemas.microsoft.com/office/drawing/2014/main" id="{A8F6C648-8AFD-4EEF-B9B1-8DD1DE8E50D0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l" t="t" r="r" b="b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rgbClr val="7878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026;p40">
                <a:extLst>
                  <a:ext uri="{FF2B5EF4-FFF2-40B4-BE49-F238E27FC236}">
                    <a16:creationId xmlns:a16="http://schemas.microsoft.com/office/drawing/2014/main" id="{CB41A07E-3F62-434B-8E4A-8196209C0307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grpFill/>
              <a:ln w="19050" cap="rnd" cmpd="sng">
                <a:solidFill>
                  <a:srgbClr val="7878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027;p40">
                <a:extLst>
                  <a:ext uri="{FF2B5EF4-FFF2-40B4-BE49-F238E27FC236}">
                    <a16:creationId xmlns:a16="http://schemas.microsoft.com/office/drawing/2014/main" id="{19389FFD-2EBA-4ABD-8174-3F4CC4D999FC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grpFill/>
              <a:ln w="19050" cap="rnd" cmpd="sng">
                <a:solidFill>
                  <a:srgbClr val="7878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028;p40">
                <a:extLst>
                  <a:ext uri="{FF2B5EF4-FFF2-40B4-BE49-F238E27FC236}">
                    <a16:creationId xmlns:a16="http://schemas.microsoft.com/office/drawing/2014/main" id="{8DDE92A3-F197-472E-B046-81F80C520E37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grpFill/>
              <a:ln w="19050" cap="rnd" cmpd="sng">
                <a:solidFill>
                  <a:srgbClr val="7878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029;p40">
                <a:extLst>
                  <a:ext uri="{FF2B5EF4-FFF2-40B4-BE49-F238E27FC236}">
                    <a16:creationId xmlns:a16="http://schemas.microsoft.com/office/drawing/2014/main" id="{EF9C8502-F15A-41C0-B825-07F42EED3CDF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l" t="t" r="r" b="b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grpFill/>
              <a:ln w="19050" cap="rnd" cmpd="sng">
                <a:solidFill>
                  <a:srgbClr val="7878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030;p40">
                <a:extLst>
                  <a:ext uri="{FF2B5EF4-FFF2-40B4-BE49-F238E27FC236}">
                    <a16:creationId xmlns:a16="http://schemas.microsoft.com/office/drawing/2014/main" id="{92BDA7DF-7AC0-4E67-B4D4-207CF0588018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grpFill/>
              <a:ln w="19050" cap="rnd" cmpd="sng">
                <a:solidFill>
                  <a:srgbClr val="7878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F0FD371F-2BA7-44CA-BC8D-19F724CDD647}"/>
                </a:ext>
              </a:extLst>
            </p:cNvPr>
            <p:cNvGrpSpPr/>
            <p:nvPr/>
          </p:nvGrpSpPr>
          <p:grpSpPr>
            <a:xfrm>
              <a:off x="1217339" y="4361350"/>
              <a:ext cx="852888" cy="1112532"/>
              <a:chOff x="7860378" y="3716872"/>
              <a:chExt cx="1455095" cy="1898069"/>
            </a:xfrm>
          </p:grpSpPr>
          <p:grpSp>
            <p:nvGrpSpPr>
              <p:cNvPr id="27" name="Google Shape;610;p40">
                <a:extLst>
                  <a:ext uri="{FF2B5EF4-FFF2-40B4-BE49-F238E27FC236}">
                    <a16:creationId xmlns:a16="http://schemas.microsoft.com/office/drawing/2014/main" id="{B1C485EC-1688-48E0-A08F-5498D962750B}"/>
                  </a:ext>
                </a:extLst>
              </p:cNvPr>
              <p:cNvGrpSpPr/>
              <p:nvPr/>
            </p:nvGrpSpPr>
            <p:grpSpPr>
              <a:xfrm>
                <a:off x="7860378" y="3716872"/>
                <a:ext cx="1455095" cy="1898069"/>
                <a:chOff x="590250" y="244200"/>
                <a:chExt cx="407975" cy="532175"/>
              </a:xfrm>
            </p:grpSpPr>
            <p:sp>
              <p:nvSpPr>
                <p:cNvPr id="31" name="Google Shape;611;p40">
                  <a:extLst>
                    <a:ext uri="{FF2B5EF4-FFF2-40B4-BE49-F238E27FC236}">
                      <a16:creationId xmlns:a16="http://schemas.microsoft.com/office/drawing/2014/main" id="{0D3B447B-1140-404E-8DD8-4191F02CFFCB}"/>
                    </a:ext>
                  </a:extLst>
                </p:cNvPr>
                <p:cNvSpPr/>
                <p:nvPr/>
              </p:nvSpPr>
              <p:spPr>
                <a:xfrm>
                  <a:off x="623125" y="313625"/>
                  <a:ext cx="375100" cy="46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04" h="18510" fill="none" extrusionOk="0">
                      <a:moveTo>
                        <a:pt x="1" y="17536"/>
                      </a:moveTo>
                      <a:lnTo>
                        <a:pt x="1" y="17536"/>
                      </a:lnTo>
                      <a:lnTo>
                        <a:pt x="1" y="17536"/>
                      </a:lnTo>
                      <a:lnTo>
                        <a:pt x="25" y="17682"/>
                      </a:lnTo>
                      <a:lnTo>
                        <a:pt x="49" y="17852"/>
                      </a:lnTo>
                      <a:lnTo>
                        <a:pt x="123" y="18023"/>
                      </a:lnTo>
                      <a:lnTo>
                        <a:pt x="220" y="18193"/>
                      </a:lnTo>
                      <a:lnTo>
                        <a:pt x="293" y="18291"/>
                      </a:lnTo>
                      <a:lnTo>
                        <a:pt x="390" y="18364"/>
                      </a:lnTo>
                      <a:lnTo>
                        <a:pt x="488" y="18412"/>
                      </a:lnTo>
                      <a:lnTo>
                        <a:pt x="610" y="18461"/>
                      </a:lnTo>
                      <a:lnTo>
                        <a:pt x="756" y="18510"/>
                      </a:lnTo>
                      <a:lnTo>
                        <a:pt x="926" y="18510"/>
                      </a:lnTo>
                      <a:lnTo>
                        <a:pt x="14468" y="18510"/>
                      </a:lnTo>
                      <a:lnTo>
                        <a:pt x="14468" y="18510"/>
                      </a:lnTo>
                      <a:lnTo>
                        <a:pt x="14541" y="18510"/>
                      </a:lnTo>
                      <a:lnTo>
                        <a:pt x="14614" y="18485"/>
                      </a:lnTo>
                      <a:lnTo>
                        <a:pt x="14736" y="18412"/>
                      </a:lnTo>
                      <a:lnTo>
                        <a:pt x="14833" y="18291"/>
                      </a:lnTo>
                      <a:lnTo>
                        <a:pt x="14906" y="18144"/>
                      </a:lnTo>
                      <a:lnTo>
                        <a:pt x="14955" y="17974"/>
                      </a:lnTo>
                      <a:lnTo>
                        <a:pt x="14979" y="17779"/>
                      </a:lnTo>
                      <a:lnTo>
                        <a:pt x="15003" y="17438"/>
                      </a:lnTo>
                      <a:lnTo>
                        <a:pt x="15003" y="487"/>
                      </a:lnTo>
                      <a:lnTo>
                        <a:pt x="15003" y="487"/>
                      </a:lnTo>
                      <a:lnTo>
                        <a:pt x="15003" y="341"/>
                      </a:lnTo>
                      <a:lnTo>
                        <a:pt x="14979" y="219"/>
                      </a:lnTo>
                      <a:lnTo>
                        <a:pt x="14955" y="146"/>
                      </a:lnTo>
                      <a:lnTo>
                        <a:pt x="14906" y="73"/>
                      </a:lnTo>
                      <a:lnTo>
                        <a:pt x="14833" y="49"/>
                      </a:lnTo>
                      <a:lnTo>
                        <a:pt x="14736" y="24"/>
                      </a:lnTo>
                      <a:lnTo>
                        <a:pt x="14468" y="0"/>
                      </a:lnTo>
                    </a:path>
                  </a:pathLst>
                </a:custGeom>
                <a:noFill/>
                <a:ln w="1905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612;p40">
                  <a:extLst>
                    <a:ext uri="{FF2B5EF4-FFF2-40B4-BE49-F238E27FC236}">
                      <a16:creationId xmlns:a16="http://schemas.microsoft.com/office/drawing/2014/main" id="{56AD6470-B716-4608-8A61-89FC29184A58}"/>
                    </a:ext>
                  </a:extLst>
                </p:cNvPr>
                <p:cNvSpPr/>
                <p:nvPr/>
              </p:nvSpPr>
              <p:spPr>
                <a:xfrm>
                  <a:off x="590250" y="269775"/>
                  <a:ext cx="377525" cy="4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01" h="18511" fill="none" extrusionOk="0">
                      <a:moveTo>
                        <a:pt x="14321" y="0"/>
                      </a:moveTo>
                      <a:lnTo>
                        <a:pt x="780" y="0"/>
                      </a:lnTo>
                      <a:lnTo>
                        <a:pt x="780" y="0"/>
                      </a:lnTo>
                      <a:lnTo>
                        <a:pt x="634" y="25"/>
                      </a:lnTo>
                      <a:lnTo>
                        <a:pt x="488" y="74"/>
                      </a:lnTo>
                      <a:lnTo>
                        <a:pt x="342" y="122"/>
                      </a:lnTo>
                      <a:lnTo>
                        <a:pt x="220" y="220"/>
                      </a:lnTo>
                      <a:lnTo>
                        <a:pt x="122" y="341"/>
                      </a:lnTo>
                      <a:lnTo>
                        <a:pt x="74" y="488"/>
                      </a:lnTo>
                      <a:lnTo>
                        <a:pt x="25" y="634"/>
                      </a:lnTo>
                      <a:lnTo>
                        <a:pt x="1" y="780"/>
                      </a:lnTo>
                      <a:lnTo>
                        <a:pt x="1" y="17731"/>
                      </a:lnTo>
                      <a:lnTo>
                        <a:pt x="1" y="17731"/>
                      </a:lnTo>
                      <a:lnTo>
                        <a:pt x="25" y="17877"/>
                      </a:lnTo>
                      <a:lnTo>
                        <a:pt x="74" y="18023"/>
                      </a:lnTo>
                      <a:lnTo>
                        <a:pt x="122" y="18169"/>
                      </a:lnTo>
                      <a:lnTo>
                        <a:pt x="220" y="18291"/>
                      </a:lnTo>
                      <a:lnTo>
                        <a:pt x="342" y="18388"/>
                      </a:lnTo>
                      <a:lnTo>
                        <a:pt x="488" y="18437"/>
                      </a:lnTo>
                      <a:lnTo>
                        <a:pt x="634" y="18486"/>
                      </a:lnTo>
                      <a:lnTo>
                        <a:pt x="780" y="18510"/>
                      </a:lnTo>
                      <a:lnTo>
                        <a:pt x="14321" y="18510"/>
                      </a:lnTo>
                      <a:lnTo>
                        <a:pt x="14321" y="18510"/>
                      </a:lnTo>
                      <a:lnTo>
                        <a:pt x="14467" y="18486"/>
                      </a:lnTo>
                      <a:lnTo>
                        <a:pt x="14614" y="18437"/>
                      </a:lnTo>
                      <a:lnTo>
                        <a:pt x="14760" y="18388"/>
                      </a:lnTo>
                      <a:lnTo>
                        <a:pt x="14881" y="18291"/>
                      </a:lnTo>
                      <a:lnTo>
                        <a:pt x="14979" y="18169"/>
                      </a:lnTo>
                      <a:lnTo>
                        <a:pt x="15028" y="18023"/>
                      </a:lnTo>
                      <a:lnTo>
                        <a:pt x="15076" y="17877"/>
                      </a:lnTo>
                      <a:lnTo>
                        <a:pt x="15101" y="17731"/>
                      </a:lnTo>
                      <a:lnTo>
                        <a:pt x="15101" y="780"/>
                      </a:lnTo>
                      <a:lnTo>
                        <a:pt x="15101" y="780"/>
                      </a:lnTo>
                      <a:lnTo>
                        <a:pt x="15076" y="634"/>
                      </a:lnTo>
                      <a:lnTo>
                        <a:pt x="15028" y="488"/>
                      </a:lnTo>
                      <a:lnTo>
                        <a:pt x="14979" y="341"/>
                      </a:lnTo>
                      <a:lnTo>
                        <a:pt x="14881" y="220"/>
                      </a:lnTo>
                      <a:lnTo>
                        <a:pt x="14760" y="122"/>
                      </a:lnTo>
                      <a:lnTo>
                        <a:pt x="14614" y="74"/>
                      </a:lnTo>
                      <a:lnTo>
                        <a:pt x="14467" y="25"/>
                      </a:lnTo>
                      <a:lnTo>
                        <a:pt x="14321" y="0"/>
                      </a:lnTo>
                      <a:lnTo>
                        <a:pt x="14321" y="0"/>
                      </a:lnTo>
                    </a:path>
                  </a:pathLst>
                </a:custGeom>
                <a:noFill/>
                <a:ln w="1905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613;p40">
                  <a:extLst>
                    <a:ext uri="{FF2B5EF4-FFF2-40B4-BE49-F238E27FC236}">
                      <a16:creationId xmlns:a16="http://schemas.microsoft.com/office/drawing/2014/main" id="{ABDDE0FF-14BD-4AD0-A926-634A852AECC3}"/>
                    </a:ext>
                  </a:extLst>
                </p:cNvPr>
                <p:cNvSpPr/>
                <p:nvPr/>
              </p:nvSpPr>
              <p:spPr>
                <a:xfrm>
                  <a:off x="796650" y="274025"/>
                  <a:ext cx="45100" cy="4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1804" fill="none" extrusionOk="0">
                      <a:moveTo>
                        <a:pt x="902" y="1"/>
                      </a:moveTo>
                      <a:lnTo>
                        <a:pt x="902" y="1"/>
                      </a:lnTo>
                      <a:lnTo>
                        <a:pt x="1073" y="25"/>
                      </a:lnTo>
                      <a:lnTo>
                        <a:pt x="1243" y="74"/>
                      </a:lnTo>
                      <a:lnTo>
                        <a:pt x="1414" y="147"/>
                      </a:lnTo>
                      <a:lnTo>
                        <a:pt x="1535" y="269"/>
                      </a:lnTo>
                      <a:lnTo>
                        <a:pt x="1657" y="391"/>
                      </a:lnTo>
                      <a:lnTo>
                        <a:pt x="1730" y="561"/>
                      </a:lnTo>
                      <a:lnTo>
                        <a:pt x="1779" y="732"/>
                      </a:lnTo>
                      <a:lnTo>
                        <a:pt x="1803" y="902"/>
                      </a:lnTo>
                      <a:lnTo>
                        <a:pt x="1803" y="902"/>
                      </a:lnTo>
                      <a:lnTo>
                        <a:pt x="1779" y="1073"/>
                      </a:lnTo>
                      <a:lnTo>
                        <a:pt x="1730" y="1243"/>
                      </a:lnTo>
                      <a:lnTo>
                        <a:pt x="1657" y="1414"/>
                      </a:lnTo>
                      <a:lnTo>
                        <a:pt x="1535" y="1535"/>
                      </a:lnTo>
                      <a:lnTo>
                        <a:pt x="1414" y="1657"/>
                      </a:lnTo>
                      <a:lnTo>
                        <a:pt x="1243" y="1730"/>
                      </a:lnTo>
                      <a:lnTo>
                        <a:pt x="1073" y="1779"/>
                      </a:lnTo>
                      <a:lnTo>
                        <a:pt x="902" y="1803"/>
                      </a:lnTo>
                      <a:lnTo>
                        <a:pt x="902" y="1803"/>
                      </a:lnTo>
                      <a:lnTo>
                        <a:pt x="732" y="1779"/>
                      </a:lnTo>
                      <a:lnTo>
                        <a:pt x="561" y="1730"/>
                      </a:lnTo>
                      <a:lnTo>
                        <a:pt x="391" y="1657"/>
                      </a:lnTo>
                      <a:lnTo>
                        <a:pt x="269" y="1535"/>
                      </a:lnTo>
                      <a:lnTo>
                        <a:pt x="147" y="1414"/>
                      </a:lnTo>
                      <a:lnTo>
                        <a:pt x="74" y="1243"/>
                      </a:lnTo>
                      <a:lnTo>
                        <a:pt x="25" y="1073"/>
                      </a:lnTo>
                      <a:lnTo>
                        <a:pt x="1" y="902"/>
                      </a:lnTo>
                      <a:lnTo>
                        <a:pt x="1" y="902"/>
                      </a:lnTo>
                      <a:lnTo>
                        <a:pt x="25" y="732"/>
                      </a:lnTo>
                      <a:lnTo>
                        <a:pt x="74" y="561"/>
                      </a:lnTo>
                      <a:lnTo>
                        <a:pt x="147" y="391"/>
                      </a:lnTo>
                      <a:lnTo>
                        <a:pt x="269" y="269"/>
                      </a:lnTo>
                      <a:lnTo>
                        <a:pt x="391" y="147"/>
                      </a:lnTo>
                      <a:lnTo>
                        <a:pt x="561" y="74"/>
                      </a:lnTo>
                      <a:lnTo>
                        <a:pt x="732" y="25"/>
                      </a:lnTo>
                      <a:lnTo>
                        <a:pt x="902" y="1"/>
                      </a:lnTo>
                      <a:lnTo>
                        <a:pt x="902" y="1"/>
                      </a:lnTo>
                    </a:path>
                  </a:pathLst>
                </a:custGeom>
                <a:noFill/>
                <a:ln w="1905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614;p40">
                  <a:extLst>
                    <a:ext uri="{FF2B5EF4-FFF2-40B4-BE49-F238E27FC236}">
                      <a16:creationId xmlns:a16="http://schemas.microsoft.com/office/drawing/2014/main" id="{C86754D0-98DF-41AA-B4CE-A422725A7EE5}"/>
                    </a:ext>
                  </a:extLst>
                </p:cNvPr>
                <p:cNvSpPr/>
                <p:nvPr/>
              </p:nvSpPr>
              <p:spPr>
                <a:xfrm>
                  <a:off x="713850" y="274025"/>
                  <a:ext cx="45075" cy="4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" h="1804" fill="none" extrusionOk="0">
                      <a:moveTo>
                        <a:pt x="902" y="1"/>
                      </a:moveTo>
                      <a:lnTo>
                        <a:pt x="902" y="1"/>
                      </a:lnTo>
                      <a:lnTo>
                        <a:pt x="1072" y="25"/>
                      </a:lnTo>
                      <a:lnTo>
                        <a:pt x="1243" y="74"/>
                      </a:lnTo>
                      <a:lnTo>
                        <a:pt x="1413" y="147"/>
                      </a:lnTo>
                      <a:lnTo>
                        <a:pt x="1535" y="269"/>
                      </a:lnTo>
                      <a:lnTo>
                        <a:pt x="1657" y="391"/>
                      </a:lnTo>
                      <a:lnTo>
                        <a:pt x="1730" y="561"/>
                      </a:lnTo>
                      <a:lnTo>
                        <a:pt x="1779" y="732"/>
                      </a:lnTo>
                      <a:lnTo>
                        <a:pt x="1803" y="902"/>
                      </a:lnTo>
                      <a:lnTo>
                        <a:pt x="1803" y="902"/>
                      </a:lnTo>
                      <a:lnTo>
                        <a:pt x="1779" y="1073"/>
                      </a:lnTo>
                      <a:lnTo>
                        <a:pt x="1730" y="1243"/>
                      </a:lnTo>
                      <a:lnTo>
                        <a:pt x="1657" y="1414"/>
                      </a:lnTo>
                      <a:lnTo>
                        <a:pt x="1535" y="1535"/>
                      </a:lnTo>
                      <a:lnTo>
                        <a:pt x="1413" y="1657"/>
                      </a:lnTo>
                      <a:lnTo>
                        <a:pt x="1243" y="1730"/>
                      </a:lnTo>
                      <a:lnTo>
                        <a:pt x="1072" y="1779"/>
                      </a:lnTo>
                      <a:lnTo>
                        <a:pt x="902" y="1803"/>
                      </a:lnTo>
                      <a:lnTo>
                        <a:pt x="902" y="1803"/>
                      </a:lnTo>
                      <a:lnTo>
                        <a:pt x="731" y="1779"/>
                      </a:lnTo>
                      <a:lnTo>
                        <a:pt x="561" y="1730"/>
                      </a:lnTo>
                      <a:lnTo>
                        <a:pt x="390" y="1657"/>
                      </a:lnTo>
                      <a:lnTo>
                        <a:pt x="269" y="1535"/>
                      </a:lnTo>
                      <a:lnTo>
                        <a:pt x="147" y="1414"/>
                      </a:lnTo>
                      <a:lnTo>
                        <a:pt x="74" y="1243"/>
                      </a:lnTo>
                      <a:lnTo>
                        <a:pt x="25" y="1073"/>
                      </a:lnTo>
                      <a:lnTo>
                        <a:pt x="1" y="902"/>
                      </a:lnTo>
                      <a:lnTo>
                        <a:pt x="1" y="902"/>
                      </a:lnTo>
                      <a:lnTo>
                        <a:pt x="25" y="732"/>
                      </a:lnTo>
                      <a:lnTo>
                        <a:pt x="74" y="561"/>
                      </a:lnTo>
                      <a:lnTo>
                        <a:pt x="147" y="391"/>
                      </a:lnTo>
                      <a:lnTo>
                        <a:pt x="269" y="269"/>
                      </a:lnTo>
                      <a:lnTo>
                        <a:pt x="390" y="147"/>
                      </a:lnTo>
                      <a:lnTo>
                        <a:pt x="561" y="74"/>
                      </a:lnTo>
                      <a:lnTo>
                        <a:pt x="731" y="25"/>
                      </a:lnTo>
                      <a:lnTo>
                        <a:pt x="902" y="1"/>
                      </a:lnTo>
                      <a:lnTo>
                        <a:pt x="902" y="1"/>
                      </a:lnTo>
                    </a:path>
                  </a:pathLst>
                </a:custGeom>
                <a:noFill/>
                <a:ln w="1905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615;p40">
                  <a:extLst>
                    <a:ext uri="{FF2B5EF4-FFF2-40B4-BE49-F238E27FC236}">
                      <a16:creationId xmlns:a16="http://schemas.microsoft.com/office/drawing/2014/main" id="{148D26C2-1676-4E33-B272-9091B5D1893D}"/>
                    </a:ext>
                  </a:extLst>
                </p:cNvPr>
                <p:cNvSpPr/>
                <p:nvPr/>
              </p:nvSpPr>
              <p:spPr>
                <a:xfrm>
                  <a:off x="631050" y="274025"/>
                  <a:ext cx="45075" cy="4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" h="1804" fill="none" extrusionOk="0">
                      <a:moveTo>
                        <a:pt x="0" y="902"/>
                      </a:moveTo>
                      <a:lnTo>
                        <a:pt x="0" y="902"/>
                      </a:lnTo>
                      <a:lnTo>
                        <a:pt x="25" y="732"/>
                      </a:lnTo>
                      <a:lnTo>
                        <a:pt x="73" y="561"/>
                      </a:lnTo>
                      <a:lnTo>
                        <a:pt x="147" y="391"/>
                      </a:lnTo>
                      <a:lnTo>
                        <a:pt x="268" y="269"/>
                      </a:lnTo>
                      <a:lnTo>
                        <a:pt x="390" y="147"/>
                      </a:lnTo>
                      <a:lnTo>
                        <a:pt x="561" y="74"/>
                      </a:lnTo>
                      <a:lnTo>
                        <a:pt x="731" y="25"/>
                      </a:lnTo>
                      <a:lnTo>
                        <a:pt x="902" y="1"/>
                      </a:lnTo>
                      <a:lnTo>
                        <a:pt x="902" y="1"/>
                      </a:lnTo>
                      <a:lnTo>
                        <a:pt x="1072" y="25"/>
                      </a:lnTo>
                      <a:lnTo>
                        <a:pt x="1243" y="74"/>
                      </a:lnTo>
                      <a:lnTo>
                        <a:pt x="1413" y="147"/>
                      </a:lnTo>
                      <a:lnTo>
                        <a:pt x="1535" y="269"/>
                      </a:lnTo>
                      <a:lnTo>
                        <a:pt x="1657" y="391"/>
                      </a:lnTo>
                      <a:lnTo>
                        <a:pt x="1730" y="561"/>
                      </a:lnTo>
                      <a:lnTo>
                        <a:pt x="1778" y="732"/>
                      </a:lnTo>
                      <a:lnTo>
                        <a:pt x="1803" y="902"/>
                      </a:lnTo>
                      <a:lnTo>
                        <a:pt x="1803" y="902"/>
                      </a:lnTo>
                      <a:lnTo>
                        <a:pt x="1778" y="1073"/>
                      </a:lnTo>
                      <a:lnTo>
                        <a:pt x="1730" y="1243"/>
                      </a:lnTo>
                      <a:lnTo>
                        <a:pt x="1657" y="1414"/>
                      </a:lnTo>
                      <a:lnTo>
                        <a:pt x="1535" y="1535"/>
                      </a:lnTo>
                      <a:lnTo>
                        <a:pt x="1413" y="1657"/>
                      </a:lnTo>
                      <a:lnTo>
                        <a:pt x="1243" y="1730"/>
                      </a:lnTo>
                      <a:lnTo>
                        <a:pt x="1072" y="1779"/>
                      </a:lnTo>
                      <a:lnTo>
                        <a:pt x="902" y="1803"/>
                      </a:lnTo>
                      <a:lnTo>
                        <a:pt x="902" y="1803"/>
                      </a:lnTo>
                      <a:lnTo>
                        <a:pt x="731" y="1779"/>
                      </a:lnTo>
                      <a:lnTo>
                        <a:pt x="561" y="1730"/>
                      </a:lnTo>
                      <a:lnTo>
                        <a:pt x="390" y="1657"/>
                      </a:lnTo>
                      <a:lnTo>
                        <a:pt x="268" y="1535"/>
                      </a:lnTo>
                      <a:lnTo>
                        <a:pt x="147" y="1414"/>
                      </a:lnTo>
                      <a:lnTo>
                        <a:pt x="73" y="1243"/>
                      </a:lnTo>
                      <a:lnTo>
                        <a:pt x="25" y="1073"/>
                      </a:lnTo>
                      <a:lnTo>
                        <a:pt x="0" y="902"/>
                      </a:lnTo>
                      <a:lnTo>
                        <a:pt x="0" y="902"/>
                      </a:lnTo>
                    </a:path>
                  </a:pathLst>
                </a:custGeom>
                <a:noFill/>
                <a:ln w="1905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616;p40">
                  <a:extLst>
                    <a:ext uri="{FF2B5EF4-FFF2-40B4-BE49-F238E27FC236}">
                      <a16:creationId xmlns:a16="http://schemas.microsoft.com/office/drawing/2014/main" id="{9A28EA00-8506-4FAB-8C67-3557686E92D3}"/>
                    </a:ext>
                  </a:extLst>
                </p:cNvPr>
                <p:cNvSpPr/>
                <p:nvPr/>
              </p:nvSpPr>
              <p:spPr>
                <a:xfrm flipV="1">
                  <a:off x="758925" y="573044"/>
                  <a:ext cx="120550" cy="49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9" h="1" fill="none" extrusionOk="0">
                      <a:moveTo>
                        <a:pt x="535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617;p40">
                  <a:extLst>
                    <a:ext uri="{FF2B5EF4-FFF2-40B4-BE49-F238E27FC236}">
                      <a16:creationId xmlns:a16="http://schemas.microsoft.com/office/drawing/2014/main" id="{DDB93324-B507-4AF3-BCDF-A1D136077429}"/>
                    </a:ext>
                  </a:extLst>
                </p:cNvPr>
                <p:cNvSpPr/>
                <p:nvPr/>
              </p:nvSpPr>
              <p:spPr>
                <a:xfrm flipV="1">
                  <a:off x="758925" y="552962"/>
                  <a:ext cx="146750" cy="12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0" h="1" fill="none" extrusionOk="0">
                      <a:moveTo>
                        <a:pt x="10229" y="1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905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618;p40">
                  <a:extLst>
                    <a:ext uri="{FF2B5EF4-FFF2-40B4-BE49-F238E27FC236}">
                      <a16:creationId xmlns:a16="http://schemas.microsoft.com/office/drawing/2014/main" id="{78EC51BE-F305-41D1-991D-C87F15E15F13}"/>
                    </a:ext>
                  </a:extLst>
                </p:cNvPr>
                <p:cNvSpPr/>
                <p:nvPr/>
              </p:nvSpPr>
              <p:spPr>
                <a:xfrm flipV="1">
                  <a:off x="758925" y="489006"/>
                  <a:ext cx="146750" cy="12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0" h="1" fill="none" extrusionOk="0">
                      <a:moveTo>
                        <a:pt x="10229" y="1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905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619;p40">
                  <a:extLst>
                    <a:ext uri="{FF2B5EF4-FFF2-40B4-BE49-F238E27FC236}">
                      <a16:creationId xmlns:a16="http://schemas.microsoft.com/office/drawing/2014/main" id="{8EEB88B6-C53F-4B2B-9FD1-92EECB42CFE8}"/>
                    </a:ext>
                  </a:extLst>
                </p:cNvPr>
                <p:cNvSpPr/>
                <p:nvPr/>
              </p:nvSpPr>
              <p:spPr>
                <a:xfrm flipV="1">
                  <a:off x="758925" y="424450"/>
                  <a:ext cx="146750" cy="12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0" h="1" fill="none" extrusionOk="0">
                      <a:moveTo>
                        <a:pt x="10229" y="1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905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620;p40">
                  <a:extLst>
                    <a:ext uri="{FF2B5EF4-FFF2-40B4-BE49-F238E27FC236}">
                      <a16:creationId xmlns:a16="http://schemas.microsoft.com/office/drawing/2014/main" id="{BB1080F4-DEEC-46B3-BCCD-8332AC664B1B}"/>
                    </a:ext>
                  </a:extLst>
                </p:cNvPr>
                <p:cNvSpPr/>
                <p:nvPr/>
              </p:nvSpPr>
              <p:spPr>
                <a:xfrm>
                  <a:off x="879475" y="274025"/>
                  <a:ext cx="45075" cy="4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" h="1804" fill="none" extrusionOk="0">
                      <a:moveTo>
                        <a:pt x="901" y="1803"/>
                      </a:moveTo>
                      <a:lnTo>
                        <a:pt x="901" y="1803"/>
                      </a:lnTo>
                      <a:lnTo>
                        <a:pt x="731" y="1779"/>
                      </a:lnTo>
                      <a:lnTo>
                        <a:pt x="560" y="1730"/>
                      </a:lnTo>
                      <a:lnTo>
                        <a:pt x="390" y="1657"/>
                      </a:lnTo>
                      <a:lnTo>
                        <a:pt x="268" y="1535"/>
                      </a:lnTo>
                      <a:lnTo>
                        <a:pt x="146" y="1414"/>
                      </a:lnTo>
                      <a:lnTo>
                        <a:pt x="73" y="1243"/>
                      </a:lnTo>
                      <a:lnTo>
                        <a:pt x="25" y="1073"/>
                      </a:lnTo>
                      <a:lnTo>
                        <a:pt x="0" y="902"/>
                      </a:lnTo>
                      <a:lnTo>
                        <a:pt x="0" y="902"/>
                      </a:lnTo>
                      <a:lnTo>
                        <a:pt x="25" y="732"/>
                      </a:lnTo>
                      <a:lnTo>
                        <a:pt x="73" y="561"/>
                      </a:lnTo>
                      <a:lnTo>
                        <a:pt x="146" y="391"/>
                      </a:lnTo>
                      <a:lnTo>
                        <a:pt x="268" y="269"/>
                      </a:lnTo>
                      <a:lnTo>
                        <a:pt x="390" y="147"/>
                      </a:lnTo>
                      <a:lnTo>
                        <a:pt x="560" y="74"/>
                      </a:lnTo>
                      <a:lnTo>
                        <a:pt x="731" y="25"/>
                      </a:lnTo>
                      <a:lnTo>
                        <a:pt x="901" y="1"/>
                      </a:lnTo>
                      <a:lnTo>
                        <a:pt x="901" y="1"/>
                      </a:lnTo>
                      <a:lnTo>
                        <a:pt x="1072" y="25"/>
                      </a:lnTo>
                      <a:lnTo>
                        <a:pt x="1242" y="74"/>
                      </a:lnTo>
                      <a:lnTo>
                        <a:pt x="1413" y="147"/>
                      </a:lnTo>
                      <a:lnTo>
                        <a:pt x="1535" y="269"/>
                      </a:lnTo>
                      <a:lnTo>
                        <a:pt x="1656" y="391"/>
                      </a:lnTo>
                      <a:lnTo>
                        <a:pt x="1729" y="561"/>
                      </a:lnTo>
                      <a:lnTo>
                        <a:pt x="1778" y="732"/>
                      </a:lnTo>
                      <a:lnTo>
                        <a:pt x="1802" y="902"/>
                      </a:lnTo>
                      <a:lnTo>
                        <a:pt x="1802" y="902"/>
                      </a:lnTo>
                      <a:lnTo>
                        <a:pt x="1778" y="1073"/>
                      </a:lnTo>
                      <a:lnTo>
                        <a:pt x="1729" y="1243"/>
                      </a:lnTo>
                      <a:lnTo>
                        <a:pt x="1656" y="1414"/>
                      </a:lnTo>
                      <a:lnTo>
                        <a:pt x="1535" y="1535"/>
                      </a:lnTo>
                      <a:lnTo>
                        <a:pt x="1413" y="1657"/>
                      </a:lnTo>
                      <a:lnTo>
                        <a:pt x="1242" y="1730"/>
                      </a:lnTo>
                      <a:lnTo>
                        <a:pt x="1072" y="1779"/>
                      </a:lnTo>
                      <a:lnTo>
                        <a:pt x="901" y="1803"/>
                      </a:lnTo>
                      <a:lnTo>
                        <a:pt x="901" y="1803"/>
                      </a:lnTo>
                    </a:path>
                  </a:pathLst>
                </a:custGeom>
                <a:noFill/>
                <a:ln w="1905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621;p40">
                  <a:extLst>
                    <a:ext uri="{FF2B5EF4-FFF2-40B4-BE49-F238E27FC236}">
                      <a16:creationId xmlns:a16="http://schemas.microsoft.com/office/drawing/2014/main" id="{EBDFDBEB-0070-4C58-885E-77B2BBD41451}"/>
                    </a:ext>
                  </a:extLst>
                </p:cNvPr>
                <p:cNvSpPr/>
                <p:nvPr/>
              </p:nvSpPr>
              <p:spPr>
                <a:xfrm>
                  <a:off x="654800" y="244200"/>
                  <a:ext cx="25" cy="5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47" fill="none" extrusionOk="0">
                      <a:moveTo>
                        <a:pt x="0" y="1"/>
                      </a:moveTo>
                      <a:lnTo>
                        <a:pt x="0" y="2046"/>
                      </a:lnTo>
                    </a:path>
                  </a:pathLst>
                </a:custGeom>
                <a:noFill/>
                <a:ln w="1905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622;p40">
                  <a:extLst>
                    <a:ext uri="{FF2B5EF4-FFF2-40B4-BE49-F238E27FC236}">
                      <a16:creationId xmlns:a16="http://schemas.microsoft.com/office/drawing/2014/main" id="{A06484D9-E37A-4F63-8FBD-5999FD45A3DF}"/>
                    </a:ext>
                  </a:extLst>
                </p:cNvPr>
                <p:cNvSpPr/>
                <p:nvPr/>
              </p:nvSpPr>
              <p:spPr>
                <a:xfrm>
                  <a:off x="737600" y="244200"/>
                  <a:ext cx="25" cy="5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47" fill="none" extrusionOk="0">
                      <a:moveTo>
                        <a:pt x="1" y="1"/>
                      </a:moveTo>
                      <a:lnTo>
                        <a:pt x="1" y="2046"/>
                      </a:lnTo>
                    </a:path>
                  </a:pathLst>
                </a:custGeom>
                <a:noFill/>
                <a:ln w="1905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623;p40">
                  <a:extLst>
                    <a:ext uri="{FF2B5EF4-FFF2-40B4-BE49-F238E27FC236}">
                      <a16:creationId xmlns:a16="http://schemas.microsoft.com/office/drawing/2014/main" id="{F184E398-0A8C-4513-A404-92E66A2CA937}"/>
                    </a:ext>
                  </a:extLst>
                </p:cNvPr>
                <p:cNvSpPr/>
                <p:nvPr/>
              </p:nvSpPr>
              <p:spPr>
                <a:xfrm>
                  <a:off x="820400" y="244200"/>
                  <a:ext cx="25" cy="5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47" fill="none" extrusionOk="0">
                      <a:moveTo>
                        <a:pt x="1" y="1"/>
                      </a:moveTo>
                      <a:lnTo>
                        <a:pt x="1" y="2046"/>
                      </a:lnTo>
                    </a:path>
                  </a:pathLst>
                </a:custGeom>
                <a:noFill/>
                <a:ln w="1905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624;p40">
                  <a:extLst>
                    <a:ext uri="{FF2B5EF4-FFF2-40B4-BE49-F238E27FC236}">
                      <a16:creationId xmlns:a16="http://schemas.microsoft.com/office/drawing/2014/main" id="{FD4B938E-F7D3-4F72-B918-8BB6305E0DB1}"/>
                    </a:ext>
                  </a:extLst>
                </p:cNvPr>
                <p:cNvSpPr/>
                <p:nvPr/>
              </p:nvSpPr>
              <p:spPr>
                <a:xfrm>
                  <a:off x="903225" y="244200"/>
                  <a:ext cx="25" cy="5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47" fill="none" extrusionOk="0">
                      <a:moveTo>
                        <a:pt x="0" y="1"/>
                      </a:moveTo>
                      <a:lnTo>
                        <a:pt x="0" y="2046"/>
                      </a:lnTo>
                    </a:path>
                  </a:pathLst>
                </a:custGeom>
                <a:noFill/>
                <a:ln w="1905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" name="Google Shape;842;p40">
                <a:extLst>
                  <a:ext uri="{FF2B5EF4-FFF2-40B4-BE49-F238E27FC236}">
                    <a16:creationId xmlns:a16="http://schemas.microsoft.com/office/drawing/2014/main" id="{D8A5755A-E6F2-40D7-9F6C-18B8B95A981F}"/>
                  </a:ext>
                </a:extLst>
              </p:cNvPr>
              <p:cNvSpPr/>
              <p:nvPr/>
            </p:nvSpPr>
            <p:spPr>
              <a:xfrm>
                <a:off x="7994343" y="4203096"/>
                <a:ext cx="308686" cy="308705"/>
              </a:xfrm>
              <a:custGeom>
                <a:avLst/>
                <a:gdLst/>
                <a:ahLst/>
                <a:cxnLst/>
                <a:rect l="l" t="t" r="r" b="b"/>
                <a:pathLst>
                  <a:path w="16221" h="16222" fill="none" extrusionOk="0">
                    <a:moveTo>
                      <a:pt x="0" y="8111"/>
                    </a:moveTo>
                    <a:lnTo>
                      <a:pt x="0" y="8111"/>
                    </a:lnTo>
                    <a:lnTo>
                      <a:pt x="0" y="7697"/>
                    </a:lnTo>
                    <a:lnTo>
                      <a:pt x="49" y="7283"/>
                    </a:lnTo>
                    <a:lnTo>
                      <a:pt x="98" y="6869"/>
                    </a:lnTo>
                    <a:lnTo>
                      <a:pt x="171" y="6479"/>
                    </a:lnTo>
                    <a:lnTo>
                      <a:pt x="244" y="6090"/>
                    </a:lnTo>
                    <a:lnTo>
                      <a:pt x="366" y="5700"/>
                    </a:lnTo>
                    <a:lnTo>
                      <a:pt x="487" y="5335"/>
                    </a:lnTo>
                    <a:lnTo>
                      <a:pt x="634" y="4945"/>
                    </a:lnTo>
                    <a:lnTo>
                      <a:pt x="804" y="4604"/>
                    </a:lnTo>
                    <a:lnTo>
                      <a:pt x="975" y="4239"/>
                    </a:lnTo>
                    <a:lnTo>
                      <a:pt x="1169" y="3898"/>
                    </a:lnTo>
                    <a:lnTo>
                      <a:pt x="1389" y="3581"/>
                    </a:lnTo>
                    <a:lnTo>
                      <a:pt x="1608" y="3264"/>
                    </a:lnTo>
                    <a:lnTo>
                      <a:pt x="1851" y="2948"/>
                    </a:lnTo>
                    <a:lnTo>
                      <a:pt x="2119" y="2656"/>
                    </a:lnTo>
                    <a:lnTo>
                      <a:pt x="2387" y="2388"/>
                    </a:lnTo>
                    <a:lnTo>
                      <a:pt x="2655" y="2120"/>
                    </a:lnTo>
                    <a:lnTo>
                      <a:pt x="2947" y="1852"/>
                    </a:lnTo>
                    <a:lnTo>
                      <a:pt x="3264" y="1608"/>
                    </a:lnTo>
                    <a:lnTo>
                      <a:pt x="3581" y="1389"/>
                    </a:lnTo>
                    <a:lnTo>
                      <a:pt x="3897" y="1170"/>
                    </a:lnTo>
                    <a:lnTo>
                      <a:pt x="4238" y="975"/>
                    </a:lnTo>
                    <a:lnTo>
                      <a:pt x="4603" y="805"/>
                    </a:lnTo>
                    <a:lnTo>
                      <a:pt x="4944" y="634"/>
                    </a:lnTo>
                    <a:lnTo>
                      <a:pt x="5334" y="488"/>
                    </a:lnTo>
                    <a:lnTo>
                      <a:pt x="5699" y="366"/>
                    </a:lnTo>
                    <a:lnTo>
                      <a:pt x="6089" y="244"/>
                    </a:lnTo>
                    <a:lnTo>
                      <a:pt x="6479" y="171"/>
                    </a:lnTo>
                    <a:lnTo>
                      <a:pt x="6868" y="98"/>
                    </a:lnTo>
                    <a:lnTo>
                      <a:pt x="7282" y="50"/>
                    </a:lnTo>
                    <a:lnTo>
                      <a:pt x="7696" y="1"/>
                    </a:lnTo>
                    <a:lnTo>
                      <a:pt x="8111" y="1"/>
                    </a:lnTo>
                    <a:lnTo>
                      <a:pt x="8111" y="1"/>
                    </a:lnTo>
                    <a:lnTo>
                      <a:pt x="8525" y="1"/>
                    </a:lnTo>
                    <a:lnTo>
                      <a:pt x="8939" y="50"/>
                    </a:lnTo>
                    <a:lnTo>
                      <a:pt x="9353" y="98"/>
                    </a:lnTo>
                    <a:lnTo>
                      <a:pt x="9742" y="171"/>
                    </a:lnTo>
                    <a:lnTo>
                      <a:pt x="10132" y="244"/>
                    </a:lnTo>
                    <a:lnTo>
                      <a:pt x="10522" y="366"/>
                    </a:lnTo>
                    <a:lnTo>
                      <a:pt x="10911" y="488"/>
                    </a:lnTo>
                    <a:lnTo>
                      <a:pt x="11277" y="634"/>
                    </a:lnTo>
                    <a:lnTo>
                      <a:pt x="11618" y="805"/>
                    </a:lnTo>
                    <a:lnTo>
                      <a:pt x="11983" y="975"/>
                    </a:lnTo>
                    <a:lnTo>
                      <a:pt x="12324" y="1170"/>
                    </a:lnTo>
                    <a:lnTo>
                      <a:pt x="12641" y="1389"/>
                    </a:lnTo>
                    <a:lnTo>
                      <a:pt x="12957" y="1608"/>
                    </a:lnTo>
                    <a:lnTo>
                      <a:pt x="13274" y="1852"/>
                    </a:lnTo>
                    <a:lnTo>
                      <a:pt x="13566" y="2120"/>
                    </a:lnTo>
                    <a:lnTo>
                      <a:pt x="13834" y="2388"/>
                    </a:lnTo>
                    <a:lnTo>
                      <a:pt x="14126" y="2656"/>
                    </a:lnTo>
                    <a:lnTo>
                      <a:pt x="14370" y="2948"/>
                    </a:lnTo>
                    <a:lnTo>
                      <a:pt x="14613" y="3264"/>
                    </a:lnTo>
                    <a:lnTo>
                      <a:pt x="14832" y="3581"/>
                    </a:lnTo>
                    <a:lnTo>
                      <a:pt x="15052" y="3898"/>
                    </a:lnTo>
                    <a:lnTo>
                      <a:pt x="15247" y="4239"/>
                    </a:lnTo>
                    <a:lnTo>
                      <a:pt x="15417" y="4604"/>
                    </a:lnTo>
                    <a:lnTo>
                      <a:pt x="15587" y="4945"/>
                    </a:lnTo>
                    <a:lnTo>
                      <a:pt x="15734" y="5335"/>
                    </a:lnTo>
                    <a:lnTo>
                      <a:pt x="15855" y="5700"/>
                    </a:lnTo>
                    <a:lnTo>
                      <a:pt x="15977" y="6090"/>
                    </a:lnTo>
                    <a:lnTo>
                      <a:pt x="16050" y="6479"/>
                    </a:lnTo>
                    <a:lnTo>
                      <a:pt x="16123" y="6869"/>
                    </a:lnTo>
                    <a:lnTo>
                      <a:pt x="16172" y="7283"/>
                    </a:lnTo>
                    <a:lnTo>
                      <a:pt x="16221" y="7697"/>
                    </a:lnTo>
                    <a:lnTo>
                      <a:pt x="16221" y="8111"/>
                    </a:lnTo>
                    <a:lnTo>
                      <a:pt x="16221" y="8111"/>
                    </a:lnTo>
                    <a:lnTo>
                      <a:pt x="16221" y="8525"/>
                    </a:lnTo>
                    <a:lnTo>
                      <a:pt x="16172" y="8939"/>
                    </a:lnTo>
                    <a:lnTo>
                      <a:pt x="16123" y="9353"/>
                    </a:lnTo>
                    <a:lnTo>
                      <a:pt x="16050" y="9743"/>
                    </a:lnTo>
                    <a:lnTo>
                      <a:pt x="15977" y="10133"/>
                    </a:lnTo>
                    <a:lnTo>
                      <a:pt x="15855" y="10522"/>
                    </a:lnTo>
                    <a:lnTo>
                      <a:pt x="15734" y="10888"/>
                    </a:lnTo>
                    <a:lnTo>
                      <a:pt x="15587" y="11277"/>
                    </a:lnTo>
                    <a:lnTo>
                      <a:pt x="15417" y="11618"/>
                    </a:lnTo>
                    <a:lnTo>
                      <a:pt x="15247" y="11984"/>
                    </a:lnTo>
                    <a:lnTo>
                      <a:pt x="15052" y="12324"/>
                    </a:lnTo>
                    <a:lnTo>
                      <a:pt x="14832" y="12641"/>
                    </a:lnTo>
                    <a:lnTo>
                      <a:pt x="14613" y="12958"/>
                    </a:lnTo>
                    <a:lnTo>
                      <a:pt x="14370" y="13274"/>
                    </a:lnTo>
                    <a:lnTo>
                      <a:pt x="14126" y="13567"/>
                    </a:lnTo>
                    <a:lnTo>
                      <a:pt x="13834" y="13835"/>
                    </a:lnTo>
                    <a:lnTo>
                      <a:pt x="13566" y="14102"/>
                    </a:lnTo>
                    <a:lnTo>
                      <a:pt x="13274" y="14370"/>
                    </a:lnTo>
                    <a:lnTo>
                      <a:pt x="12957" y="14614"/>
                    </a:lnTo>
                    <a:lnTo>
                      <a:pt x="12641" y="14833"/>
                    </a:lnTo>
                    <a:lnTo>
                      <a:pt x="12324" y="15052"/>
                    </a:lnTo>
                    <a:lnTo>
                      <a:pt x="11983" y="15247"/>
                    </a:lnTo>
                    <a:lnTo>
                      <a:pt x="11618" y="15418"/>
                    </a:lnTo>
                    <a:lnTo>
                      <a:pt x="11277" y="15588"/>
                    </a:lnTo>
                    <a:lnTo>
                      <a:pt x="10911" y="15734"/>
                    </a:lnTo>
                    <a:lnTo>
                      <a:pt x="10522" y="15856"/>
                    </a:lnTo>
                    <a:lnTo>
                      <a:pt x="10132" y="15978"/>
                    </a:lnTo>
                    <a:lnTo>
                      <a:pt x="9742" y="16051"/>
                    </a:lnTo>
                    <a:lnTo>
                      <a:pt x="9353" y="16124"/>
                    </a:lnTo>
                    <a:lnTo>
                      <a:pt x="8939" y="16173"/>
                    </a:lnTo>
                    <a:lnTo>
                      <a:pt x="8525" y="16221"/>
                    </a:lnTo>
                    <a:lnTo>
                      <a:pt x="8111" y="16221"/>
                    </a:lnTo>
                    <a:lnTo>
                      <a:pt x="8111" y="16221"/>
                    </a:lnTo>
                    <a:lnTo>
                      <a:pt x="7696" y="16221"/>
                    </a:lnTo>
                    <a:lnTo>
                      <a:pt x="7282" y="16173"/>
                    </a:lnTo>
                    <a:lnTo>
                      <a:pt x="6868" y="16124"/>
                    </a:lnTo>
                    <a:lnTo>
                      <a:pt x="6479" y="16051"/>
                    </a:lnTo>
                    <a:lnTo>
                      <a:pt x="6089" y="15978"/>
                    </a:lnTo>
                    <a:lnTo>
                      <a:pt x="5699" y="15856"/>
                    </a:lnTo>
                    <a:lnTo>
                      <a:pt x="5334" y="15734"/>
                    </a:lnTo>
                    <a:lnTo>
                      <a:pt x="4944" y="15588"/>
                    </a:lnTo>
                    <a:lnTo>
                      <a:pt x="4603" y="15418"/>
                    </a:lnTo>
                    <a:lnTo>
                      <a:pt x="4238" y="15247"/>
                    </a:lnTo>
                    <a:lnTo>
                      <a:pt x="3897" y="15052"/>
                    </a:lnTo>
                    <a:lnTo>
                      <a:pt x="3581" y="14833"/>
                    </a:lnTo>
                    <a:lnTo>
                      <a:pt x="3264" y="14614"/>
                    </a:lnTo>
                    <a:lnTo>
                      <a:pt x="2947" y="14370"/>
                    </a:lnTo>
                    <a:lnTo>
                      <a:pt x="2655" y="14102"/>
                    </a:lnTo>
                    <a:lnTo>
                      <a:pt x="2387" y="13835"/>
                    </a:lnTo>
                    <a:lnTo>
                      <a:pt x="2119" y="13567"/>
                    </a:lnTo>
                    <a:lnTo>
                      <a:pt x="1851" y="13274"/>
                    </a:lnTo>
                    <a:lnTo>
                      <a:pt x="1608" y="12958"/>
                    </a:lnTo>
                    <a:lnTo>
                      <a:pt x="1389" y="12641"/>
                    </a:lnTo>
                    <a:lnTo>
                      <a:pt x="1169" y="12324"/>
                    </a:lnTo>
                    <a:lnTo>
                      <a:pt x="975" y="11984"/>
                    </a:lnTo>
                    <a:lnTo>
                      <a:pt x="804" y="11618"/>
                    </a:lnTo>
                    <a:lnTo>
                      <a:pt x="634" y="11277"/>
                    </a:lnTo>
                    <a:lnTo>
                      <a:pt x="487" y="10888"/>
                    </a:lnTo>
                    <a:lnTo>
                      <a:pt x="366" y="10522"/>
                    </a:lnTo>
                    <a:lnTo>
                      <a:pt x="244" y="10133"/>
                    </a:lnTo>
                    <a:lnTo>
                      <a:pt x="171" y="9743"/>
                    </a:lnTo>
                    <a:lnTo>
                      <a:pt x="98" y="9353"/>
                    </a:lnTo>
                    <a:lnTo>
                      <a:pt x="49" y="8939"/>
                    </a:lnTo>
                    <a:lnTo>
                      <a:pt x="0" y="8525"/>
                    </a:lnTo>
                    <a:lnTo>
                      <a:pt x="0" y="8111"/>
                    </a:lnTo>
                    <a:lnTo>
                      <a:pt x="0" y="8111"/>
                    </a:lnTo>
                    <a:close/>
                    <a:moveTo>
                      <a:pt x="7234" y="11180"/>
                    </a:moveTo>
                    <a:lnTo>
                      <a:pt x="7234" y="11180"/>
                    </a:lnTo>
                    <a:lnTo>
                      <a:pt x="7282" y="11180"/>
                    </a:lnTo>
                    <a:lnTo>
                      <a:pt x="7282" y="11180"/>
                    </a:lnTo>
                    <a:lnTo>
                      <a:pt x="7453" y="11155"/>
                    </a:lnTo>
                    <a:lnTo>
                      <a:pt x="7623" y="11082"/>
                    </a:lnTo>
                    <a:lnTo>
                      <a:pt x="7794" y="10985"/>
                    </a:lnTo>
                    <a:lnTo>
                      <a:pt x="7916" y="10863"/>
                    </a:lnTo>
                    <a:lnTo>
                      <a:pt x="12007" y="6747"/>
                    </a:lnTo>
                    <a:lnTo>
                      <a:pt x="12007" y="6747"/>
                    </a:lnTo>
                    <a:lnTo>
                      <a:pt x="12105" y="6625"/>
                    </a:lnTo>
                    <a:lnTo>
                      <a:pt x="12153" y="6504"/>
                    </a:lnTo>
                    <a:lnTo>
                      <a:pt x="12202" y="6358"/>
                    </a:lnTo>
                    <a:lnTo>
                      <a:pt x="12202" y="6211"/>
                    </a:lnTo>
                    <a:lnTo>
                      <a:pt x="12202" y="6211"/>
                    </a:lnTo>
                    <a:lnTo>
                      <a:pt x="12178" y="6017"/>
                    </a:lnTo>
                    <a:lnTo>
                      <a:pt x="12129" y="5822"/>
                    </a:lnTo>
                    <a:lnTo>
                      <a:pt x="12032" y="5676"/>
                    </a:lnTo>
                    <a:lnTo>
                      <a:pt x="11886" y="5529"/>
                    </a:lnTo>
                    <a:lnTo>
                      <a:pt x="11886" y="5529"/>
                    </a:lnTo>
                    <a:lnTo>
                      <a:pt x="11764" y="5432"/>
                    </a:lnTo>
                    <a:lnTo>
                      <a:pt x="11618" y="5383"/>
                    </a:lnTo>
                    <a:lnTo>
                      <a:pt x="11472" y="5335"/>
                    </a:lnTo>
                    <a:lnTo>
                      <a:pt x="11325" y="5335"/>
                    </a:lnTo>
                    <a:lnTo>
                      <a:pt x="11325" y="5335"/>
                    </a:lnTo>
                    <a:lnTo>
                      <a:pt x="11131" y="5359"/>
                    </a:lnTo>
                    <a:lnTo>
                      <a:pt x="10960" y="5408"/>
                    </a:lnTo>
                    <a:lnTo>
                      <a:pt x="10790" y="5505"/>
                    </a:lnTo>
                    <a:lnTo>
                      <a:pt x="10643" y="5651"/>
                    </a:lnTo>
                    <a:lnTo>
                      <a:pt x="7161" y="8988"/>
                    </a:lnTo>
                    <a:lnTo>
                      <a:pt x="5797" y="7648"/>
                    </a:lnTo>
                    <a:lnTo>
                      <a:pt x="5797" y="7648"/>
                    </a:lnTo>
                    <a:lnTo>
                      <a:pt x="5675" y="7527"/>
                    </a:lnTo>
                    <a:lnTo>
                      <a:pt x="5505" y="7454"/>
                    </a:lnTo>
                    <a:lnTo>
                      <a:pt x="5358" y="7405"/>
                    </a:lnTo>
                    <a:lnTo>
                      <a:pt x="5188" y="7380"/>
                    </a:lnTo>
                    <a:lnTo>
                      <a:pt x="5188" y="7380"/>
                    </a:lnTo>
                    <a:lnTo>
                      <a:pt x="5017" y="7405"/>
                    </a:lnTo>
                    <a:lnTo>
                      <a:pt x="4847" y="7454"/>
                    </a:lnTo>
                    <a:lnTo>
                      <a:pt x="4701" y="7527"/>
                    </a:lnTo>
                    <a:lnTo>
                      <a:pt x="4555" y="7648"/>
                    </a:lnTo>
                    <a:lnTo>
                      <a:pt x="4555" y="7648"/>
                    </a:lnTo>
                    <a:lnTo>
                      <a:pt x="4457" y="7770"/>
                    </a:lnTo>
                    <a:lnTo>
                      <a:pt x="4360" y="7916"/>
                    </a:lnTo>
                    <a:lnTo>
                      <a:pt x="4311" y="8087"/>
                    </a:lnTo>
                    <a:lnTo>
                      <a:pt x="4311" y="8257"/>
                    </a:lnTo>
                    <a:lnTo>
                      <a:pt x="4311" y="8257"/>
                    </a:lnTo>
                    <a:lnTo>
                      <a:pt x="4311" y="8428"/>
                    </a:lnTo>
                    <a:lnTo>
                      <a:pt x="4360" y="8598"/>
                    </a:lnTo>
                    <a:lnTo>
                      <a:pt x="4457" y="8744"/>
                    </a:lnTo>
                    <a:lnTo>
                      <a:pt x="4555" y="8890"/>
                    </a:lnTo>
                    <a:lnTo>
                      <a:pt x="6601" y="10936"/>
                    </a:lnTo>
                    <a:lnTo>
                      <a:pt x="6601" y="10936"/>
                    </a:lnTo>
                    <a:lnTo>
                      <a:pt x="6747" y="11034"/>
                    </a:lnTo>
                    <a:lnTo>
                      <a:pt x="6893" y="11131"/>
                    </a:lnTo>
                    <a:lnTo>
                      <a:pt x="7063" y="11180"/>
                    </a:lnTo>
                    <a:lnTo>
                      <a:pt x="7234" y="11180"/>
                    </a:lnTo>
                    <a:lnTo>
                      <a:pt x="7234" y="11180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rgbClr val="7878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842;p40">
                <a:extLst>
                  <a:ext uri="{FF2B5EF4-FFF2-40B4-BE49-F238E27FC236}">
                    <a16:creationId xmlns:a16="http://schemas.microsoft.com/office/drawing/2014/main" id="{B013CFF0-7088-4BD4-945F-0041989CFFA2}"/>
                  </a:ext>
                </a:extLst>
              </p:cNvPr>
              <p:cNvSpPr/>
              <p:nvPr/>
            </p:nvSpPr>
            <p:spPr>
              <a:xfrm>
                <a:off x="8005343" y="4616465"/>
                <a:ext cx="308686" cy="308705"/>
              </a:xfrm>
              <a:custGeom>
                <a:avLst/>
                <a:gdLst/>
                <a:ahLst/>
                <a:cxnLst/>
                <a:rect l="l" t="t" r="r" b="b"/>
                <a:pathLst>
                  <a:path w="16221" h="16222" fill="none" extrusionOk="0">
                    <a:moveTo>
                      <a:pt x="0" y="8111"/>
                    </a:moveTo>
                    <a:lnTo>
                      <a:pt x="0" y="8111"/>
                    </a:lnTo>
                    <a:lnTo>
                      <a:pt x="0" y="7697"/>
                    </a:lnTo>
                    <a:lnTo>
                      <a:pt x="49" y="7283"/>
                    </a:lnTo>
                    <a:lnTo>
                      <a:pt x="98" y="6869"/>
                    </a:lnTo>
                    <a:lnTo>
                      <a:pt x="171" y="6479"/>
                    </a:lnTo>
                    <a:lnTo>
                      <a:pt x="244" y="6090"/>
                    </a:lnTo>
                    <a:lnTo>
                      <a:pt x="366" y="5700"/>
                    </a:lnTo>
                    <a:lnTo>
                      <a:pt x="487" y="5335"/>
                    </a:lnTo>
                    <a:lnTo>
                      <a:pt x="634" y="4945"/>
                    </a:lnTo>
                    <a:lnTo>
                      <a:pt x="804" y="4604"/>
                    </a:lnTo>
                    <a:lnTo>
                      <a:pt x="975" y="4239"/>
                    </a:lnTo>
                    <a:lnTo>
                      <a:pt x="1169" y="3898"/>
                    </a:lnTo>
                    <a:lnTo>
                      <a:pt x="1389" y="3581"/>
                    </a:lnTo>
                    <a:lnTo>
                      <a:pt x="1608" y="3264"/>
                    </a:lnTo>
                    <a:lnTo>
                      <a:pt x="1851" y="2948"/>
                    </a:lnTo>
                    <a:lnTo>
                      <a:pt x="2119" y="2656"/>
                    </a:lnTo>
                    <a:lnTo>
                      <a:pt x="2387" y="2388"/>
                    </a:lnTo>
                    <a:lnTo>
                      <a:pt x="2655" y="2120"/>
                    </a:lnTo>
                    <a:lnTo>
                      <a:pt x="2947" y="1852"/>
                    </a:lnTo>
                    <a:lnTo>
                      <a:pt x="3264" y="1608"/>
                    </a:lnTo>
                    <a:lnTo>
                      <a:pt x="3581" y="1389"/>
                    </a:lnTo>
                    <a:lnTo>
                      <a:pt x="3897" y="1170"/>
                    </a:lnTo>
                    <a:lnTo>
                      <a:pt x="4238" y="975"/>
                    </a:lnTo>
                    <a:lnTo>
                      <a:pt x="4603" y="805"/>
                    </a:lnTo>
                    <a:lnTo>
                      <a:pt x="4944" y="634"/>
                    </a:lnTo>
                    <a:lnTo>
                      <a:pt x="5334" y="488"/>
                    </a:lnTo>
                    <a:lnTo>
                      <a:pt x="5699" y="366"/>
                    </a:lnTo>
                    <a:lnTo>
                      <a:pt x="6089" y="244"/>
                    </a:lnTo>
                    <a:lnTo>
                      <a:pt x="6479" y="171"/>
                    </a:lnTo>
                    <a:lnTo>
                      <a:pt x="6868" y="98"/>
                    </a:lnTo>
                    <a:lnTo>
                      <a:pt x="7282" y="50"/>
                    </a:lnTo>
                    <a:lnTo>
                      <a:pt x="7696" y="1"/>
                    </a:lnTo>
                    <a:lnTo>
                      <a:pt x="8111" y="1"/>
                    </a:lnTo>
                    <a:lnTo>
                      <a:pt x="8111" y="1"/>
                    </a:lnTo>
                    <a:lnTo>
                      <a:pt x="8525" y="1"/>
                    </a:lnTo>
                    <a:lnTo>
                      <a:pt x="8939" y="50"/>
                    </a:lnTo>
                    <a:lnTo>
                      <a:pt x="9353" y="98"/>
                    </a:lnTo>
                    <a:lnTo>
                      <a:pt x="9742" y="171"/>
                    </a:lnTo>
                    <a:lnTo>
                      <a:pt x="10132" y="244"/>
                    </a:lnTo>
                    <a:lnTo>
                      <a:pt x="10522" y="366"/>
                    </a:lnTo>
                    <a:lnTo>
                      <a:pt x="10911" y="488"/>
                    </a:lnTo>
                    <a:lnTo>
                      <a:pt x="11277" y="634"/>
                    </a:lnTo>
                    <a:lnTo>
                      <a:pt x="11618" y="805"/>
                    </a:lnTo>
                    <a:lnTo>
                      <a:pt x="11983" y="975"/>
                    </a:lnTo>
                    <a:lnTo>
                      <a:pt x="12324" y="1170"/>
                    </a:lnTo>
                    <a:lnTo>
                      <a:pt x="12641" y="1389"/>
                    </a:lnTo>
                    <a:lnTo>
                      <a:pt x="12957" y="1608"/>
                    </a:lnTo>
                    <a:lnTo>
                      <a:pt x="13274" y="1852"/>
                    </a:lnTo>
                    <a:lnTo>
                      <a:pt x="13566" y="2120"/>
                    </a:lnTo>
                    <a:lnTo>
                      <a:pt x="13834" y="2388"/>
                    </a:lnTo>
                    <a:lnTo>
                      <a:pt x="14126" y="2656"/>
                    </a:lnTo>
                    <a:lnTo>
                      <a:pt x="14370" y="2948"/>
                    </a:lnTo>
                    <a:lnTo>
                      <a:pt x="14613" y="3264"/>
                    </a:lnTo>
                    <a:lnTo>
                      <a:pt x="14832" y="3581"/>
                    </a:lnTo>
                    <a:lnTo>
                      <a:pt x="15052" y="3898"/>
                    </a:lnTo>
                    <a:lnTo>
                      <a:pt x="15247" y="4239"/>
                    </a:lnTo>
                    <a:lnTo>
                      <a:pt x="15417" y="4604"/>
                    </a:lnTo>
                    <a:lnTo>
                      <a:pt x="15587" y="4945"/>
                    </a:lnTo>
                    <a:lnTo>
                      <a:pt x="15734" y="5335"/>
                    </a:lnTo>
                    <a:lnTo>
                      <a:pt x="15855" y="5700"/>
                    </a:lnTo>
                    <a:lnTo>
                      <a:pt x="15977" y="6090"/>
                    </a:lnTo>
                    <a:lnTo>
                      <a:pt x="16050" y="6479"/>
                    </a:lnTo>
                    <a:lnTo>
                      <a:pt x="16123" y="6869"/>
                    </a:lnTo>
                    <a:lnTo>
                      <a:pt x="16172" y="7283"/>
                    </a:lnTo>
                    <a:lnTo>
                      <a:pt x="16221" y="7697"/>
                    </a:lnTo>
                    <a:lnTo>
                      <a:pt x="16221" y="8111"/>
                    </a:lnTo>
                    <a:lnTo>
                      <a:pt x="16221" y="8111"/>
                    </a:lnTo>
                    <a:lnTo>
                      <a:pt x="16221" y="8525"/>
                    </a:lnTo>
                    <a:lnTo>
                      <a:pt x="16172" y="8939"/>
                    </a:lnTo>
                    <a:lnTo>
                      <a:pt x="16123" y="9353"/>
                    </a:lnTo>
                    <a:lnTo>
                      <a:pt x="16050" y="9743"/>
                    </a:lnTo>
                    <a:lnTo>
                      <a:pt x="15977" y="10133"/>
                    </a:lnTo>
                    <a:lnTo>
                      <a:pt x="15855" y="10522"/>
                    </a:lnTo>
                    <a:lnTo>
                      <a:pt x="15734" y="10888"/>
                    </a:lnTo>
                    <a:lnTo>
                      <a:pt x="15587" y="11277"/>
                    </a:lnTo>
                    <a:lnTo>
                      <a:pt x="15417" y="11618"/>
                    </a:lnTo>
                    <a:lnTo>
                      <a:pt x="15247" y="11984"/>
                    </a:lnTo>
                    <a:lnTo>
                      <a:pt x="15052" y="12324"/>
                    </a:lnTo>
                    <a:lnTo>
                      <a:pt x="14832" y="12641"/>
                    </a:lnTo>
                    <a:lnTo>
                      <a:pt x="14613" y="12958"/>
                    </a:lnTo>
                    <a:lnTo>
                      <a:pt x="14370" y="13274"/>
                    </a:lnTo>
                    <a:lnTo>
                      <a:pt x="14126" y="13567"/>
                    </a:lnTo>
                    <a:lnTo>
                      <a:pt x="13834" y="13835"/>
                    </a:lnTo>
                    <a:lnTo>
                      <a:pt x="13566" y="14102"/>
                    </a:lnTo>
                    <a:lnTo>
                      <a:pt x="13274" y="14370"/>
                    </a:lnTo>
                    <a:lnTo>
                      <a:pt x="12957" y="14614"/>
                    </a:lnTo>
                    <a:lnTo>
                      <a:pt x="12641" y="14833"/>
                    </a:lnTo>
                    <a:lnTo>
                      <a:pt x="12324" y="15052"/>
                    </a:lnTo>
                    <a:lnTo>
                      <a:pt x="11983" y="15247"/>
                    </a:lnTo>
                    <a:lnTo>
                      <a:pt x="11618" y="15418"/>
                    </a:lnTo>
                    <a:lnTo>
                      <a:pt x="11277" y="15588"/>
                    </a:lnTo>
                    <a:lnTo>
                      <a:pt x="10911" y="15734"/>
                    </a:lnTo>
                    <a:lnTo>
                      <a:pt x="10522" y="15856"/>
                    </a:lnTo>
                    <a:lnTo>
                      <a:pt x="10132" y="15978"/>
                    </a:lnTo>
                    <a:lnTo>
                      <a:pt x="9742" y="16051"/>
                    </a:lnTo>
                    <a:lnTo>
                      <a:pt x="9353" y="16124"/>
                    </a:lnTo>
                    <a:lnTo>
                      <a:pt x="8939" y="16173"/>
                    </a:lnTo>
                    <a:lnTo>
                      <a:pt x="8525" y="16221"/>
                    </a:lnTo>
                    <a:lnTo>
                      <a:pt x="8111" y="16221"/>
                    </a:lnTo>
                    <a:lnTo>
                      <a:pt x="8111" y="16221"/>
                    </a:lnTo>
                    <a:lnTo>
                      <a:pt x="7696" y="16221"/>
                    </a:lnTo>
                    <a:lnTo>
                      <a:pt x="7282" y="16173"/>
                    </a:lnTo>
                    <a:lnTo>
                      <a:pt x="6868" y="16124"/>
                    </a:lnTo>
                    <a:lnTo>
                      <a:pt x="6479" y="16051"/>
                    </a:lnTo>
                    <a:lnTo>
                      <a:pt x="6089" y="15978"/>
                    </a:lnTo>
                    <a:lnTo>
                      <a:pt x="5699" y="15856"/>
                    </a:lnTo>
                    <a:lnTo>
                      <a:pt x="5334" y="15734"/>
                    </a:lnTo>
                    <a:lnTo>
                      <a:pt x="4944" y="15588"/>
                    </a:lnTo>
                    <a:lnTo>
                      <a:pt x="4603" y="15418"/>
                    </a:lnTo>
                    <a:lnTo>
                      <a:pt x="4238" y="15247"/>
                    </a:lnTo>
                    <a:lnTo>
                      <a:pt x="3897" y="15052"/>
                    </a:lnTo>
                    <a:lnTo>
                      <a:pt x="3581" y="14833"/>
                    </a:lnTo>
                    <a:lnTo>
                      <a:pt x="3264" y="14614"/>
                    </a:lnTo>
                    <a:lnTo>
                      <a:pt x="2947" y="14370"/>
                    </a:lnTo>
                    <a:lnTo>
                      <a:pt x="2655" y="14102"/>
                    </a:lnTo>
                    <a:lnTo>
                      <a:pt x="2387" y="13835"/>
                    </a:lnTo>
                    <a:lnTo>
                      <a:pt x="2119" y="13567"/>
                    </a:lnTo>
                    <a:lnTo>
                      <a:pt x="1851" y="13274"/>
                    </a:lnTo>
                    <a:lnTo>
                      <a:pt x="1608" y="12958"/>
                    </a:lnTo>
                    <a:lnTo>
                      <a:pt x="1389" y="12641"/>
                    </a:lnTo>
                    <a:lnTo>
                      <a:pt x="1169" y="12324"/>
                    </a:lnTo>
                    <a:lnTo>
                      <a:pt x="975" y="11984"/>
                    </a:lnTo>
                    <a:lnTo>
                      <a:pt x="804" y="11618"/>
                    </a:lnTo>
                    <a:lnTo>
                      <a:pt x="634" y="11277"/>
                    </a:lnTo>
                    <a:lnTo>
                      <a:pt x="487" y="10888"/>
                    </a:lnTo>
                    <a:lnTo>
                      <a:pt x="366" y="10522"/>
                    </a:lnTo>
                    <a:lnTo>
                      <a:pt x="244" y="10133"/>
                    </a:lnTo>
                    <a:lnTo>
                      <a:pt x="171" y="9743"/>
                    </a:lnTo>
                    <a:lnTo>
                      <a:pt x="98" y="9353"/>
                    </a:lnTo>
                    <a:lnTo>
                      <a:pt x="49" y="8939"/>
                    </a:lnTo>
                    <a:lnTo>
                      <a:pt x="0" y="8525"/>
                    </a:lnTo>
                    <a:lnTo>
                      <a:pt x="0" y="8111"/>
                    </a:lnTo>
                    <a:lnTo>
                      <a:pt x="0" y="8111"/>
                    </a:lnTo>
                    <a:close/>
                    <a:moveTo>
                      <a:pt x="7234" y="11180"/>
                    </a:moveTo>
                    <a:lnTo>
                      <a:pt x="7234" y="11180"/>
                    </a:lnTo>
                    <a:lnTo>
                      <a:pt x="7282" y="11180"/>
                    </a:lnTo>
                    <a:lnTo>
                      <a:pt x="7282" y="11180"/>
                    </a:lnTo>
                    <a:lnTo>
                      <a:pt x="7453" y="11155"/>
                    </a:lnTo>
                    <a:lnTo>
                      <a:pt x="7623" y="11082"/>
                    </a:lnTo>
                    <a:lnTo>
                      <a:pt x="7794" y="10985"/>
                    </a:lnTo>
                    <a:lnTo>
                      <a:pt x="7916" y="10863"/>
                    </a:lnTo>
                    <a:lnTo>
                      <a:pt x="12007" y="6747"/>
                    </a:lnTo>
                    <a:lnTo>
                      <a:pt x="12007" y="6747"/>
                    </a:lnTo>
                    <a:lnTo>
                      <a:pt x="12105" y="6625"/>
                    </a:lnTo>
                    <a:lnTo>
                      <a:pt x="12153" y="6504"/>
                    </a:lnTo>
                    <a:lnTo>
                      <a:pt x="12202" y="6358"/>
                    </a:lnTo>
                    <a:lnTo>
                      <a:pt x="12202" y="6211"/>
                    </a:lnTo>
                    <a:lnTo>
                      <a:pt x="12202" y="6211"/>
                    </a:lnTo>
                    <a:lnTo>
                      <a:pt x="12178" y="6017"/>
                    </a:lnTo>
                    <a:lnTo>
                      <a:pt x="12129" y="5822"/>
                    </a:lnTo>
                    <a:lnTo>
                      <a:pt x="12032" y="5676"/>
                    </a:lnTo>
                    <a:lnTo>
                      <a:pt x="11886" y="5529"/>
                    </a:lnTo>
                    <a:lnTo>
                      <a:pt x="11886" y="5529"/>
                    </a:lnTo>
                    <a:lnTo>
                      <a:pt x="11764" y="5432"/>
                    </a:lnTo>
                    <a:lnTo>
                      <a:pt x="11618" y="5383"/>
                    </a:lnTo>
                    <a:lnTo>
                      <a:pt x="11472" y="5335"/>
                    </a:lnTo>
                    <a:lnTo>
                      <a:pt x="11325" y="5335"/>
                    </a:lnTo>
                    <a:lnTo>
                      <a:pt x="11325" y="5335"/>
                    </a:lnTo>
                    <a:lnTo>
                      <a:pt x="11131" y="5359"/>
                    </a:lnTo>
                    <a:lnTo>
                      <a:pt x="10960" y="5408"/>
                    </a:lnTo>
                    <a:lnTo>
                      <a:pt x="10790" y="5505"/>
                    </a:lnTo>
                    <a:lnTo>
                      <a:pt x="10643" y="5651"/>
                    </a:lnTo>
                    <a:lnTo>
                      <a:pt x="7161" y="8988"/>
                    </a:lnTo>
                    <a:lnTo>
                      <a:pt x="5797" y="7648"/>
                    </a:lnTo>
                    <a:lnTo>
                      <a:pt x="5797" y="7648"/>
                    </a:lnTo>
                    <a:lnTo>
                      <a:pt x="5675" y="7527"/>
                    </a:lnTo>
                    <a:lnTo>
                      <a:pt x="5505" y="7454"/>
                    </a:lnTo>
                    <a:lnTo>
                      <a:pt x="5358" y="7405"/>
                    </a:lnTo>
                    <a:lnTo>
                      <a:pt x="5188" y="7380"/>
                    </a:lnTo>
                    <a:lnTo>
                      <a:pt x="5188" y="7380"/>
                    </a:lnTo>
                    <a:lnTo>
                      <a:pt x="5017" y="7405"/>
                    </a:lnTo>
                    <a:lnTo>
                      <a:pt x="4847" y="7454"/>
                    </a:lnTo>
                    <a:lnTo>
                      <a:pt x="4701" y="7527"/>
                    </a:lnTo>
                    <a:lnTo>
                      <a:pt x="4555" y="7648"/>
                    </a:lnTo>
                    <a:lnTo>
                      <a:pt x="4555" y="7648"/>
                    </a:lnTo>
                    <a:lnTo>
                      <a:pt x="4457" y="7770"/>
                    </a:lnTo>
                    <a:lnTo>
                      <a:pt x="4360" y="7916"/>
                    </a:lnTo>
                    <a:lnTo>
                      <a:pt x="4311" y="8087"/>
                    </a:lnTo>
                    <a:lnTo>
                      <a:pt x="4311" y="8257"/>
                    </a:lnTo>
                    <a:lnTo>
                      <a:pt x="4311" y="8257"/>
                    </a:lnTo>
                    <a:lnTo>
                      <a:pt x="4311" y="8428"/>
                    </a:lnTo>
                    <a:lnTo>
                      <a:pt x="4360" y="8598"/>
                    </a:lnTo>
                    <a:lnTo>
                      <a:pt x="4457" y="8744"/>
                    </a:lnTo>
                    <a:lnTo>
                      <a:pt x="4555" y="8890"/>
                    </a:lnTo>
                    <a:lnTo>
                      <a:pt x="6601" y="10936"/>
                    </a:lnTo>
                    <a:lnTo>
                      <a:pt x="6601" y="10936"/>
                    </a:lnTo>
                    <a:lnTo>
                      <a:pt x="6747" y="11034"/>
                    </a:lnTo>
                    <a:lnTo>
                      <a:pt x="6893" y="11131"/>
                    </a:lnTo>
                    <a:lnTo>
                      <a:pt x="7063" y="11180"/>
                    </a:lnTo>
                    <a:lnTo>
                      <a:pt x="7234" y="11180"/>
                    </a:lnTo>
                    <a:lnTo>
                      <a:pt x="7234" y="11180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rgbClr val="7878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842;p40">
                <a:extLst>
                  <a:ext uri="{FF2B5EF4-FFF2-40B4-BE49-F238E27FC236}">
                    <a16:creationId xmlns:a16="http://schemas.microsoft.com/office/drawing/2014/main" id="{BFF217AE-A63D-48CB-8228-25DB376059D2}"/>
                  </a:ext>
                </a:extLst>
              </p:cNvPr>
              <p:cNvSpPr/>
              <p:nvPr/>
            </p:nvSpPr>
            <p:spPr>
              <a:xfrm>
                <a:off x="8005343" y="5004251"/>
                <a:ext cx="308686" cy="308705"/>
              </a:xfrm>
              <a:custGeom>
                <a:avLst/>
                <a:gdLst/>
                <a:ahLst/>
                <a:cxnLst/>
                <a:rect l="l" t="t" r="r" b="b"/>
                <a:pathLst>
                  <a:path w="16221" h="16222" fill="none" extrusionOk="0">
                    <a:moveTo>
                      <a:pt x="0" y="8111"/>
                    </a:moveTo>
                    <a:lnTo>
                      <a:pt x="0" y="8111"/>
                    </a:lnTo>
                    <a:lnTo>
                      <a:pt x="0" y="7697"/>
                    </a:lnTo>
                    <a:lnTo>
                      <a:pt x="49" y="7283"/>
                    </a:lnTo>
                    <a:lnTo>
                      <a:pt x="98" y="6869"/>
                    </a:lnTo>
                    <a:lnTo>
                      <a:pt x="171" y="6479"/>
                    </a:lnTo>
                    <a:lnTo>
                      <a:pt x="244" y="6090"/>
                    </a:lnTo>
                    <a:lnTo>
                      <a:pt x="366" y="5700"/>
                    </a:lnTo>
                    <a:lnTo>
                      <a:pt x="487" y="5335"/>
                    </a:lnTo>
                    <a:lnTo>
                      <a:pt x="634" y="4945"/>
                    </a:lnTo>
                    <a:lnTo>
                      <a:pt x="804" y="4604"/>
                    </a:lnTo>
                    <a:lnTo>
                      <a:pt x="975" y="4239"/>
                    </a:lnTo>
                    <a:lnTo>
                      <a:pt x="1169" y="3898"/>
                    </a:lnTo>
                    <a:lnTo>
                      <a:pt x="1389" y="3581"/>
                    </a:lnTo>
                    <a:lnTo>
                      <a:pt x="1608" y="3264"/>
                    </a:lnTo>
                    <a:lnTo>
                      <a:pt x="1851" y="2948"/>
                    </a:lnTo>
                    <a:lnTo>
                      <a:pt x="2119" y="2656"/>
                    </a:lnTo>
                    <a:lnTo>
                      <a:pt x="2387" y="2388"/>
                    </a:lnTo>
                    <a:lnTo>
                      <a:pt x="2655" y="2120"/>
                    </a:lnTo>
                    <a:lnTo>
                      <a:pt x="2947" y="1852"/>
                    </a:lnTo>
                    <a:lnTo>
                      <a:pt x="3264" y="1608"/>
                    </a:lnTo>
                    <a:lnTo>
                      <a:pt x="3581" y="1389"/>
                    </a:lnTo>
                    <a:lnTo>
                      <a:pt x="3897" y="1170"/>
                    </a:lnTo>
                    <a:lnTo>
                      <a:pt x="4238" y="975"/>
                    </a:lnTo>
                    <a:lnTo>
                      <a:pt x="4603" y="805"/>
                    </a:lnTo>
                    <a:lnTo>
                      <a:pt x="4944" y="634"/>
                    </a:lnTo>
                    <a:lnTo>
                      <a:pt x="5334" y="488"/>
                    </a:lnTo>
                    <a:lnTo>
                      <a:pt x="5699" y="366"/>
                    </a:lnTo>
                    <a:lnTo>
                      <a:pt x="6089" y="244"/>
                    </a:lnTo>
                    <a:lnTo>
                      <a:pt x="6479" y="171"/>
                    </a:lnTo>
                    <a:lnTo>
                      <a:pt x="6868" y="98"/>
                    </a:lnTo>
                    <a:lnTo>
                      <a:pt x="7282" y="50"/>
                    </a:lnTo>
                    <a:lnTo>
                      <a:pt x="7696" y="1"/>
                    </a:lnTo>
                    <a:lnTo>
                      <a:pt x="8111" y="1"/>
                    </a:lnTo>
                    <a:lnTo>
                      <a:pt x="8111" y="1"/>
                    </a:lnTo>
                    <a:lnTo>
                      <a:pt x="8525" y="1"/>
                    </a:lnTo>
                    <a:lnTo>
                      <a:pt x="8939" y="50"/>
                    </a:lnTo>
                    <a:lnTo>
                      <a:pt x="9353" y="98"/>
                    </a:lnTo>
                    <a:lnTo>
                      <a:pt x="9742" y="171"/>
                    </a:lnTo>
                    <a:lnTo>
                      <a:pt x="10132" y="244"/>
                    </a:lnTo>
                    <a:lnTo>
                      <a:pt x="10522" y="366"/>
                    </a:lnTo>
                    <a:lnTo>
                      <a:pt x="10911" y="488"/>
                    </a:lnTo>
                    <a:lnTo>
                      <a:pt x="11277" y="634"/>
                    </a:lnTo>
                    <a:lnTo>
                      <a:pt x="11618" y="805"/>
                    </a:lnTo>
                    <a:lnTo>
                      <a:pt x="11983" y="975"/>
                    </a:lnTo>
                    <a:lnTo>
                      <a:pt x="12324" y="1170"/>
                    </a:lnTo>
                    <a:lnTo>
                      <a:pt x="12641" y="1389"/>
                    </a:lnTo>
                    <a:lnTo>
                      <a:pt x="12957" y="1608"/>
                    </a:lnTo>
                    <a:lnTo>
                      <a:pt x="13274" y="1852"/>
                    </a:lnTo>
                    <a:lnTo>
                      <a:pt x="13566" y="2120"/>
                    </a:lnTo>
                    <a:lnTo>
                      <a:pt x="13834" y="2388"/>
                    </a:lnTo>
                    <a:lnTo>
                      <a:pt x="14126" y="2656"/>
                    </a:lnTo>
                    <a:lnTo>
                      <a:pt x="14370" y="2948"/>
                    </a:lnTo>
                    <a:lnTo>
                      <a:pt x="14613" y="3264"/>
                    </a:lnTo>
                    <a:lnTo>
                      <a:pt x="14832" y="3581"/>
                    </a:lnTo>
                    <a:lnTo>
                      <a:pt x="15052" y="3898"/>
                    </a:lnTo>
                    <a:lnTo>
                      <a:pt x="15247" y="4239"/>
                    </a:lnTo>
                    <a:lnTo>
                      <a:pt x="15417" y="4604"/>
                    </a:lnTo>
                    <a:lnTo>
                      <a:pt x="15587" y="4945"/>
                    </a:lnTo>
                    <a:lnTo>
                      <a:pt x="15734" y="5335"/>
                    </a:lnTo>
                    <a:lnTo>
                      <a:pt x="15855" y="5700"/>
                    </a:lnTo>
                    <a:lnTo>
                      <a:pt x="15977" y="6090"/>
                    </a:lnTo>
                    <a:lnTo>
                      <a:pt x="16050" y="6479"/>
                    </a:lnTo>
                    <a:lnTo>
                      <a:pt x="16123" y="6869"/>
                    </a:lnTo>
                    <a:lnTo>
                      <a:pt x="16172" y="7283"/>
                    </a:lnTo>
                    <a:lnTo>
                      <a:pt x="16221" y="7697"/>
                    </a:lnTo>
                    <a:lnTo>
                      <a:pt x="16221" y="8111"/>
                    </a:lnTo>
                    <a:lnTo>
                      <a:pt x="16221" y="8111"/>
                    </a:lnTo>
                    <a:lnTo>
                      <a:pt x="16221" y="8525"/>
                    </a:lnTo>
                    <a:lnTo>
                      <a:pt x="16172" y="8939"/>
                    </a:lnTo>
                    <a:lnTo>
                      <a:pt x="16123" y="9353"/>
                    </a:lnTo>
                    <a:lnTo>
                      <a:pt x="16050" y="9743"/>
                    </a:lnTo>
                    <a:lnTo>
                      <a:pt x="15977" y="10133"/>
                    </a:lnTo>
                    <a:lnTo>
                      <a:pt x="15855" y="10522"/>
                    </a:lnTo>
                    <a:lnTo>
                      <a:pt x="15734" y="10888"/>
                    </a:lnTo>
                    <a:lnTo>
                      <a:pt x="15587" y="11277"/>
                    </a:lnTo>
                    <a:lnTo>
                      <a:pt x="15417" y="11618"/>
                    </a:lnTo>
                    <a:lnTo>
                      <a:pt x="15247" y="11984"/>
                    </a:lnTo>
                    <a:lnTo>
                      <a:pt x="15052" y="12324"/>
                    </a:lnTo>
                    <a:lnTo>
                      <a:pt x="14832" y="12641"/>
                    </a:lnTo>
                    <a:lnTo>
                      <a:pt x="14613" y="12958"/>
                    </a:lnTo>
                    <a:lnTo>
                      <a:pt x="14370" y="13274"/>
                    </a:lnTo>
                    <a:lnTo>
                      <a:pt x="14126" y="13567"/>
                    </a:lnTo>
                    <a:lnTo>
                      <a:pt x="13834" y="13835"/>
                    </a:lnTo>
                    <a:lnTo>
                      <a:pt x="13566" y="14102"/>
                    </a:lnTo>
                    <a:lnTo>
                      <a:pt x="13274" y="14370"/>
                    </a:lnTo>
                    <a:lnTo>
                      <a:pt x="12957" y="14614"/>
                    </a:lnTo>
                    <a:lnTo>
                      <a:pt x="12641" y="14833"/>
                    </a:lnTo>
                    <a:lnTo>
                      <a:pt x="12324" y="15052"/>
                    </a:lnTo>
                    <a:lnTo>
                      <a:pt x="11983" y="15247"/>
                    </a:lnTo>
                    <a:lnTo>
                      <a:pt x="11618" y="15418"/>
                    </a:lnTo>
                    <a:lnTo>
                      <a:pt x="11277" y="15588"/>
                    </a:lnTo>
                    <a:lnTo>
                      <a:pt x="10911" y="15734"/>
                    </a:lnTo>
                    <a:lnTo>
                      <a:pt x="10522" y="15856"/>
                    </a:lnTo>
                    <a:lnTo>
                      <a:pt x="10132" y="15978"/>
                    </a:lnTo>
                    <a:lnTo>
                      <a:pt x="9742" y="16051"/>
                    </a:lnTo>
                    <a:lnTo>
                      <a:pt x="9353" y="16124"/>
                    </a:lnTo>
                    <a:lnTo>
                      <a:pt x="8939" y="16173"/>
                    </a:lnTo>
                    <a:lnTo>
                      <a:pt x="8525" y="16221"/>
                    </a:lnTo>
                    <a:lnTo>
                      <a:pt x="8111" y="16221"/>
                    </a:lnTo>
                    <a:lnTo>
                      <a:pt x="8111" y="16221"/>
                    </a:lnTo>
                    <a:lnTo>
                      <a:pt x="7696" y="16221"/>
                    </a:lnTo>
                    <a:lnTo>
                      <a:pt x="7282" y="16173"/>
                    </a:lnTo>
                    <a:lnTo>
                      <a:pt x="6868" y="16124"/>
                    </a:lnTo>
                    <a:lnTo>
                      <a:pt x="6479" y="16051"/>
                    </a:lnTo>
                    <a:lnTo>
                      <a:pt x="6089" y="15978"/>
                    </a:lnTo>
                    <a:lnTo>
                      <a:pt x="5699" y="15856"/>
                    </a:lnTo>
                    <a:lnTo>
                      <a:pt x="5334" y="15734"/>
                    </a:lnTo>
                    <a:lnTo>
                      <a:pt x="4944" y="15588"/>
                    </a:lnTo>
                    <a:lnTo>
                      <a:pt x="4603" y="15418"/>
                    </a:lnTo>
                    <a:lnTo>
                      <a:pt x="4238" y="15247"/>
                    </a:lnTo>
                    <a:lnTo>
                      <a:pt x="3897" y="15052"/>
                    </a:lnTo>
                    <a:lnTo>
                      <a:pt x="3581" y="14833"/>
                    </a:lnTo>
                    <a:lnTo>
                      <a:pt x="3264" y="14614"/>
                    </a:lnTo>
                    <a:lnTo>
                      <a:pt x="2947" y="14370"/>
                    </a:lnTo>
                    <a:lnTo>
                      <a:pt x="2655" y="14102"/>
                    </a:lnTo>
                    <a:lnTo>
                      <a:pt x="2387" y="13835"/>
                    </a:lnTo>
                    <a:lnTo>
                      <a:pt x="2119" y="13567"/>
                    </a:lnTo>
                    <a:lnTo>
                      <a:pt x="1851" y="13274"/>
                    </a:lnTo>
                    <a:lnTo>
                      <a:pt x="1608" y="12958"/>
                    </a:lnTo>
                    <a:lnTo>
                      <a:pt x="1389" y="12641"/>
                    </a:lnTo>
                    <a:lnTo>
                      <a:pt x="1169" y="12324"/>
                    </a:lnTo>
                    <a:lnTo>
                      <a:pt x="975" y="11984"/>
                    </a:lnTo>
                    <a:lnTo>
                      <a:pt x="804" y="11618"/>
                    </a:lnTo>
                    <a:lnTo>
                      <a:pt x="634" y="11277"/>
                    </a:lnTo>
                    <a:lnTo>
                      <a:pt x="487" y="10888"/>
                    </a:lnTo>
                    <a:lnTo>
                      <a:pt x="366" y="10522"/>
                    </a:lnTo>
                    <a:lnTo>
                      <a:pt x="244" y="10133"/>
                    </a:lnTo>
                    <a:lnTo>
                      <a:pt x="171" y="9743"/>
                    </a:lnTo>
                    <a:lnTo>
                      <a:pt x="98" y="9353"/>
                    </a:lnTo>
                    <a:lnTo>
                      <a:pt x="49" y="8939"/>
                    </a:lnTo>
                    <a:lnTo>
                      <a:pt x="0" y="8525"/>
                    </a:lnTo>
                    <a:lnTo>
                      <a:pt x="0" y="8111"/>
                    </a:lnTo>
                    <a:lnTo>
                      <a:pt x="0" y="8111"/>
                    </a:lnTo>
                    <a:close/>
                    <a:moveTo>
                      <a:pt x="7234" y="11180"/>
                    </a:moveTo>
                    <a:lnTo>
                      <a:pt x="7234" y="11180"/>
                    </a:lnTo>
                    <a:lnTo>
                      <a:pt x="7282" y="11180"/>
                    </a:lnTo>
                    <a:lnTo>
                      <a:pt x="7282" y="11180"/>
                    </a:lnTo>
                    <a:lnTo>
                      <a:pt x="7453" y="11155"/>
                    </a:lnTo>
                    <a:lnTo>
                      <a:pt x="7623" y="11082"/>
                    </a:lnTo>
                    <a:lnTo>
                      <a:pt x="7794" y="10985"/>
                    </a:lnTo>
                    <a:lnTo>
                      <a:pt x="7916" y="10863"/>
                    </a:lnTo>
                    <a:lnTo>
                      <a:pt x="12007" y="6747"/>
                    </a:lnTo>
                    <a:lnTo>
                      <a:pt x="12007" y="6747"/>
                    </a:lnTo>
                    <a:lnTo>
                      <a:pt x="12105" y="6625"/>
                    </a:lnTo>
                    <a:lnTo>
                      <a:pt x="12153" y="6504"/>
                    </a:lnTo>
                    <a:lnTo>
                      <a:pt x="12202" y="6358"/>
                    </a:lnTo>
                    <a:lnTo>
                      <a:pt x="12202" y="6211"/>
                    </a:lnTo>
                    <a:lnTo>
                      <a:pt x="12202" y="6211"/>
                    </a:lnTo>
                    <a:lnTo>
                      <a:pt x="12178" y="6017"/>
                    </a:lnTo>
                    <a:lnTo>
                      <a:pt x="12129" y="5822"/>
                    </a:lnTo>
                    <a:lnTo>
                      <a:pt x="12032" y="5676"/>
                    </a:lnTo>
                    <a:lnTo>
                      <a:pt x="11886" y="5529"/>
                    </a:lnTo>
                    <a:lnTo>
                      <a:pt x="11886" y="5529"/>
                    </a:lnTo>
                    <a:lnTo>
                      <a:pt x="11764" y="5432"/>
                    </a:lnTo>
                    <a:lnTo>
                      <a:pt x="11618" y="5383"/>
                    </a:lnTo>
                    <a:lnTo>
                      <a:pt x="11472" y="5335"/>
                    </a:lnTo>
                    <a:lnTo>
                      <a:pt x="11325" y="5335"/>
                    </a:lnTo>
                    <a:lnTo>
                      <a:pt x="11325" y="5335"/>
                    </a:lnTo>
                    <a:lnTo>
                      <a:pt x="11131" y="5359"/>
                    </a:lnTo>
                    <a:lnTo>
                      <a:pt x="10960" y="5408"/>
                    </a:lnTo>
                    <a:lnTo>
                      <a:pt x="10790" y="5505"/>
                    </a:lnTo>
                    <a:lnTo>
                      <a:pt x="10643" y="5651"/>
                    </a:lnTo>
                    <a:lnTo>
                      <a:pt x="7161" y="8988"/>
                    </a:lnTo>
                    <a:lnTo>
                      <a:pt x="5797" y="7648"/>
                    </a:lnTo>
                    <a:lnTo>
                      <a:pt x="5797" y="7648"/>
                    </a:lnTo>
                    <a:lnTo>
                      <a:pt x="5675" y="7527"/>
                    </a:lnTo>
                    <a:lnTo>
                      <a:pt x="5505" y="7454"/>
                    </a:lnTo>
                    <a:lnTo>
                      <a:pt x="5358" y="7405"/>
                    </a:lnTo>
                    <a:lnTo>
                      <a:pt x="5188" y="7380"/>
                    </a:lnTo>
                    <a:lnTo>
                      <a:pt x="5188" y="7380"/>
                    </a:lnTo>
                    <a:lnTo>
                      <a:pt x="5017" y="7405"/>
                    </a:lnTo>
                    <a:lnTo>
                      <a:pt x="4847" y="7454"/>
                    </a:lnTo>
                    <a:lnTo>
                      <a:pt x="4701" y="7527"/>
                    </a:lnTo>
                    <a:lnTo>
                      <a:pt x="4555" y="7648"/>
                    </a:lnTo>
                    <a:lnTo>
                      <a:pt x="4555" y="7648"/>
                    </a:lnTo>
                    <a:lnTo>
                      <a:pt x="4457" y="7770"/>
                    </a:lnTo>
                    <a:lnTo>
                      <a:pt x="4360" y="7916"/>
                    </a:lnTo>
                    <a:lnTo>
                      <a:pt x="4311" y="8087"/>
                    </a:lnTo>
                    <a:lnTo>
                      <a:pt x="4311" y="8257"/>
                    </a:lnTo>
                    <a:lnTo>
                      <a:pt x="4311" y="8257"/>
                    </a:lnTo>
                    <a:lnTo>
                      <a:pt x="4311" y="8428"/>
                    </a:lnTo>
                    <a:lnTo>
                      <a:pt x="4360" y="8598"/>
                    </a:lnTo>
                    <a:lnTo>
                      <a:pt x="4457" y="8744"/>
                    </a:lnTo>
                    <a:lnTo>
                      <a:pt x="4555" y="8890"/>
                    </a:lnTo>
                    <a:lnTo>
                      <a:pt x="6601" y="10936"/>
                    </a:lnTo>
                    <a:lnTo>
                      <a:pt x="6601" y="10936"/>
                    </a:lnTo>
                    <a:lnTo>
                      <a:pt x="6747" y="11034"/>
                    </a:lnTo>
                    <a:lnTo>
                      <a:pt x="6893" y="11131"/>
                    </a:lnTo>
                    <a:lnTo>
                      <a:pt x="7063" y="11180"/>
                    </a:lnTo>
                    <a:lnTo>
                      <a:pt x="7234" y="11180"/>
                    </a:lnTo>
                    <a:lnTo>
                      <a:pt x="7234" y="11180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rgbClr val="7878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9952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47975-FA44-4071-B34D-AD242E91B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620" y="673299"/>
            <a:ext cx="10058400" cy="137160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Проектная реализация </a:t>
            </a:r>
            <a:r>
              <a:rPr lang="ru-RU" sz="3200" dirty="0" err="1"/>
              <a:t>хакатона</a:t>
            </a:r>
            <a:r>
              <a:rPr lang="ru-RU" sz="3200" dirty="0"/>
              <a:t> «Дизайн-мышление в </a:t>
            </a:r>
            <a:r>
              <a:rPr lang="ru-RU" sz="3200" dirty="0" err="1"/>
              <a:t>пациентоцентричной</a:t>
            </a:r>
            <a:r>
              <a:rPr lang="ru-RU" sz="3200" dirty="0"/>
              <a:t> медицине»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18B20C88-69CC-40EE-A426-AA25E3D6029C}"/>
              </a:ext>
            </a:extLst>
          </p:cNvPr>
          <p:cNvSpPr txBox="1">
            <a:spLocks/>
          </p:cNvSpPr>
          <p:nvPr/>
        </p:nvSpPr>
        <p:spPr>
          <a:xfrm>
            <a:off x="2504208" y="2628900"/>
            <a:ext cx="8854671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B3DF205-8EC2-441A-9141-0EDBC3B15D5F}"/>
              </a:ext>
            </a:extLst>
          </p:cNvPr>
          <p:cNvSpPr txBox="1">
            <a:spLocks/>
          </p:cNvSpPr>
          <p:nvPr/>
        </p:nvSpPr>
        <p:spPr>
          <a:xfrm>
            <a:off x="706512" y="2294792"/>
            <a:ext cx="10778974" cy="2668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/>
              <a:t>День первый: </a:t>
            </a:r>
            <a:r>
              <a:rPr lang="ru-RU" sz="2000" dirty="0"/>
              <a:t>Дизайн-мышление и творческая составляющую </a:t>
            </a:r>
            <a:r>
              <a:rPr lang="ru-RU" sz="2000" dirty="0" err="1"/>
              <a:t>пациентоцентричной</a:t>
            </a:r>
            <a:r>
              <a:rPr lang="ru-RU" sz="2000" dirty="0"/>
              <a:t> медицины. </a:t>
            </a:r>
          </a:p>
          <a:p>
            <a:pPr marL="0" indent="0" algn="ctr">
              <a:buNone/>
            </a:pPr>
            <a:r>
              <a:rPr lang="ru-RU" sz="2000" b="1" dirty="0"/>
              <a:t>День второй: </a:t>
            </a:r>
            <a:r>
              <a:rPr lang="ru-RU" sz="2000" dirty="0"/>
              <a:t>Применение дизайн-мышления </a:t>
            </a:r>
            <a:r>
              <a:rPr lang="ru-RU" sz="2000" dirty="0" smtClean="0"/>
              <a:t>в медицине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4098" name="Picture 2" descr="https://miro.medium.com/max/1400/1*ZZL9RyNDjY4n80E71lqa5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416" y="3628905"/>
            <a:ext cx="8115165" cy="273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25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47975-FA44-4071-B34D-AD242E91B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Социальная значимость </a:t>
            </a:r>
            <a:r>
              <a:rPr lang="ru-RU" sz="3200" dirty="0" err="1"/>
              <a:t>хакатона</a:t>
            </a:r>
            <a:r>
              <a:rPr lang="ru-RU" sz="3200" dirty="0"/>
              <a:t> «Дизайн</a:t>
            </a:r>
            <a:r>
              <a:rPr lang="en-US" sz="3200" dirty="0"/>
              <a:t>-</a:t>
            </a:r>
            <a:r>
              <a:rPr lang="ru-RU" sz="3200" dirty="0"/>
              <a:t>мышление в </a:t>
            </a:r>
            <a:r>
              <a:rPr lang="ru-RU" sz="3200" dirty="0" err="1"/>
              <a:t>пациентоцентричной</a:t>
            </a:r>
            <a:r>
              <a:rPr lang="ru-RU" sz="3200" dirty="0"/>
              <a:t> медицине</a:t>
            </a:r>
            <a:r>
              <a:rPr lang="ru-RU" sz="2800" dirty="0"/>
              <a:t>»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D38D90-3EA3-4670-894E-97232BF4F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883" y="2014194"/>
            <a:ext cx="10706234" cy="4282148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dirty="0"/>
              <a:t>Социальный эффект </a:t>
            </a:r>
            <a:r>
              <a:rPr lang="ru-RU" dirty="0" err="1"/>
              <a:t>хакатона</a:t>
            </a:r>
            <a:r>
              <a:rPr lang="ru-RU" dirty="0"/>
              <a:t> заключается </a:t>
            </a:r>
            <a:r>
              <a:rPr lang="ru-RU" b="1" dirty="0"/>
              <a:t>в образовательной и просветительской составляющей:</a:t>
            </a:r>
            <a:r>
              <a:rPr lang="ru-RU" dirty="0"/>
              <a:t> значимость дизайн-мышления в современной </a:t>
            </a:r>
            <a:r>
              <a:rPr lang="ru-RU" dirty="0" err="1"/>
              <a:t>пациентоцентричной</a:t>
            </a:r>
            <a:r>
              <a:rPr lang="ru-RU" dirty="0"/>
              <a:t> медицине РФ недооценена, этому просто не учат в ВУЗах. </a:t>
            </a:r>
            <a:r>
              <a:rPr lang="ru-RU" dirty="0" smtClean="0"/>
              <a:t>Участники: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dirty="0" smtClean="0"/>
              <a:t>Повысят </a:t>
            </a:r>
            <a:r>
              <a:rPr lang="ru-RU" b="1" dirty="0"/>
              <a:t>навык работы в кросс-функциональных командах</a:t>
            </a:r>
            <a:r>
              <a:rPr lang="ru-RU" dirty="0"/>
              <a:t>, что поможет им в дальнейшей трудовой деятельности при разработке инновационных медицинских решений.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dirty="0"/>
              <a:t>Будут </a:t>
            </a:r>
            <a:r>
              <a:rPr lang="ru-RU" b="1" dirty="0"/>
              <a:t>решать реальные задачи бизнеса </a:t>
            </a:r>
            <a:r>
              <a:rPr lang="ru-RU" dirty="0"/>
              <a:t>с использованием своего творческого потенциала, что способствует более осознанному выбору карьерной траектории: участие в образовательных выставках и карьерных форумах не позволяет «соприкоснуться» с будущей профессией и понять насколько она </a:t>
            </a:r>
            <a:r>
              <a:rPr lang="ru-RU" dirty="0" err="1" smtClean="0"/>
              <a:t>соответсвует</a:t>
            </a:r>
            <a:r>
              <a:rPr lang="ru-RU" dirty="0" smtClean="0"/>
              <a:t> </a:t>
            </a:r>
            <a:r>
              <a:rPr lang="ru-RU" dirty="0"/>
              <a:t>и воодушевляет выпускника. </a:t>
            </a:r>
            <a:r>
              <a:rPr lang="ru-RU" dirty="0" err="1"/>
              <a:t>Хакатон</a:t>
            </a:r>
            <a:r>
              <a:rPr lang="ru-RU" dirty="0"/>
              <a:t> отлично решает эти задачи «в полевых условиях».</a:t>
            </a:r>
          </a:p>
        </p:txBody>
      </p:sp>
    </p:spTree>
    <p:extLst>
      <p:ext uri="{BB962C8B-B14F-4D97-AF65-F5344CB8AC3E}">
        <p14:creationId xmlns:p14="http://schemas.microsoft.com/office/powerpoint/2010/main" val="3666282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47975-FA44-4071-B34D-AD242E91B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/>
              <a:t>Отложенный</a:t>
            </a:r>
            <a:r>
              <a:rPr lang="ru-RU" sz="3200" dirty="0"/>
              <a:t> социальный эффект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D38D90-3EA3-4670-894E-97232BF4F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050" y="3280731"/>
            <a:ext cx="4685765" cy="18288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dirty="0"/>
              <a:t>Внедрение дизайн-мышления в процесс разработки инноваций </a:t>
            </a:r>
            <a:r>
              <a:rPr lang="ru-RU" sz="2000" dirty="0" err="1"/>
              <a:t>пациентоцентричной</a:t>
            </a:r>
            <a:r>
              <a:rPr lang="ru-RU" sz="2000" dirty="0"/>
              <a:t> медицины </a:t>
            </a:r>
            <a:r>
              <a:rPr lang="ru-RU" sz="2000" b="1" dirty="0"/>
              <a:t>улучшит качество жизни пациентов во время </a:t>
            </a:r>
            <a:r>
              <a:rPr lang="ru-RU" sz="2000" b="1" dirty="0" smtClean="0"/>
              <a:t>лечения и обследования.</a:t>
            </a:r>
            <a:endParaRPr lang="ru-RU" sz="2000" b="1" dirty="0"/>
          </a:p>
        </p:txBody>
      </p:sp>
      <p:pic>
        <p:nvPicPr>
          <p:cNvPr id="3074" name="Picture 2" descr="Умные палаты» - что это такое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281" y="2199096"/>
            <a:ext cx="5994099" cy="399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204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8C04F-8E9B-471F-B137-A25E530EA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35EE34-C73A-4BA7-8136-2DE7B5EB4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97163"/>
            <a:ext cx="9896764" cy="4418243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/>
              <a:t>Руководитель проекта в лице исполнительного директора АВТОНОМНОЙ НЕКОММЕРЧЕСКОЙ ОРГАНИЗАЦИИ УПРАВЛЯЮЩАЯ КОМПАНИЯ «ИННОВАЦИИ И ЦИФРОВЫЕ ТЕХНОЛОГИИ В ЗДРАВООХРАНЕНИИ», обладает компетенциями по организации студенческих мероприятий, координации кросс-функционального взаимодействия и проектному управлению, информационному продвижению мероприятий и разработке сайтов мероприятий с регистрационной формой.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900" dirty="0"/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Команда проекта состоит из эксперта Высшей школы бизнес-инжиниринга </a:t>
            </a:r>
            <a:r>
              <a:rPr lang="ru-RU" dirty="0" err="1"/>
              <a:t>СПбПУ</a:t>
            </a:r>
            <a:r>
              <a:rPr lang="ru-RU" dirty="0"/>
              <a:t>, реализующей подготовку магистров по образовательным траекториям: «Цифровой маркетинг и электронный бизнес», «Управление данными в цифровой организации», «Цифровое здравоохранение», обладает экспертизой в области </a:t>
            </a:r>
            <a:r>
              <a:rPr lang="ru-RU" dirty="0" smtClean="0"/>
              <a:t>ИТ </a:t>
            </a:r>
            <a:r>
              <a:rPr lang="ru-RU" dirty="0"/>
              <a:t>в медицине и дизайн-мышления. Вторым экспертом (по медицине) является </a:t>
            </a:r>
            <a:r>
              <a:rPr lang="ru-RU" dirty="0" smtClean="0"/>
              <a:t>руководитель </a:t>
            </a:r>
            <a:r>
              <a:rPr lang="ru-RU" dirty="0" smtClean="0"/>
              <a:t>ФГБУ </a:t>
            </a:r>
            <a:r>
              <a:rPr lang="ru-RU" dirty="0"/>
              <a:t>«НМИЦ им. В. А. </a:t>
            </a:r>
            <a:r>
              <a:rPr lang="ru-RU" dirty="0" err="1"/>
              <a:t>Алмазова</a:t>
            </a:r>
            <a:r>
              <a:rPr lang="ru-RU" dirty="0"/>
              <a:t>» Минздрава России.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900" dirty="0"/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+ Приглашенные к участию в </a:t>
            </a:r>
            <a:r>
              <a:rPr lang="ru-RU" dirty="0" err="1"/>
              <a:t>хакатоне</a:t>
            </a:r>
            <a:r>
              <a:rPr lang="ru-RU" dirty="0"/>
              <a:t> эксперты </a:t>
            </a:r>
            <a:r>
              <a:rPr lang="ru-RU" dirty="0" err="1" smtClean="0"/>
              <a:t>пациентоцентричной</a:t>
            </a:r>
            <a:r>
              <a:rPr lang="ru-RU" dirty="0" smtClean="0"/>
              <a:t> </a:t>
            </a:r>
            <a:r>
              <a:rPr lang="ru-RU" dirty="0"/>
              <a:t>медицины и </a:t>
            </a:r>
            <a:r>
              <a:rPr lang="ru-RU" dirty="0" smtClean="0"/>
              <a:t>дизайн-мышления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5260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8C04F-8E9B-471F-B137-A25E530EA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76340"/>
            <a:ext cx="10058400" cy="1238161"/>
          </a:xfrm>
        </p:spPr>
        <p:txBody>
          <a:bodyPr/>
          <a:lstStyle/>
          <a:p>
            <a:r>
              <a:rPr lang="ru-RU" dirty="0"/>
              <a:t>Партнеры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35EE34-C73A-4BA7-8136-2DE7B5EB4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65" y="3308235"/>
            <a:ext cx="3602562" cy="19811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i="1" dirty="0"/>
          </a:p>
          <a:p>
            <a:pPr marL="0" indent="0" algn="ctr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Национальный медицинский исследовательский центр имени В. А. Алмазова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A89DA9-45D7-4236-B973-7B9930F9A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328" y="4165720"/>
            <a:ext cx="2247428" cy="22474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A6D73B-70D7-4795-8637-8F0CFE538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133" y="1916243"/>
            <a:ext cx="1645227" cy="16452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6C6DB2-572E-42DD-B9EB-14B7507AD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766" y="4927466"/>
            <a:ext cx="3025187" cy="14323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74DC4C7-9C67-4F60-9C87-574274E792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503" y="4298834"/>
            <a:ext cx="3025186" cy="169966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D699A1D-28BB-4E22-A0A2-6994793494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2537" y="2311543"/>
            <a:ext cx="3631117" cy="12285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66" y="1087320"/>
            <a:ext cx="3247388" cy="304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99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47975-FA44-4071-B34D-AD242E91B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7085798" cy="1371600"/>
          </a:xfrm>
        </p:spPr>
        <p:txBody>
          <a:bodyPr/>
          <a:lstStyle/>
          <a:p>
            <a:r>
              <a:rPr lang="ru-RU" dirty="0"/>
              <a:t>Что такое </a:t>
            </a:r>
            <a:r>
              <a:rPr lang="ru-RU" dirty="0" err="1"/>
              <a:t>хакатон</a:t>
            </a:r>
            <a:r>
              <a:rPr lang="ru-RU" dirty="0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D38D90-3EA3-4670-894E-97232BF4F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918" y="1917725"/>
            <a:ext cx="4673600" cy="429768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100" dirty="0" err="1"/>
              <a:t>Хакатон</a:t>
            </a:r>
            <a:r>
              <a:rPr lang="ru-RU" sz="2100" dirty="0"/>
              <a:t> — это соревнование, в котором командам нужно за короткое время разработать прототип продукта (например, веб-сервис или мобильное приложение) для решения определенной проблемы, с которой столкнулся бизнес-заказчик.</a:t>
            </a:r>
          </a:p>
          <a:p>
            <a:endParaRPr lang="ru-RU" sz="2100" dirty="0"/>
          </a:p>
          <a:p>
            <a:pPr algn="just"/>
            <a:r>
              <a:rPr lang="ru-RU" sz="2100" dirty="0"/>
              <a:t>Этот же заказчик оформляет проблему в кейс и привлекает своих экспертов для консультаций. Команды собираются по 3-5 человек: разработчики, дизайнеры, аналитики, маркетологи и другие специалисты ИТ-сферы.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Хакатон цифровых технологий в медицине - Уральский государственный  экономический университет">
            <a:extLst>
              <a:ext uri="{FF2B5EF4-FFF2-40B4-BE49-F238E27FC236}">
                <a16:creationId xmlns:a16="http://schemas.microsoft.com/office/drawing/2014/main" id="{78E0A7DC-479B-4F85-9ABA-DABB4FC25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06" y="2045354"/>
            <a:ext cx="5763264" cy="384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0144448-9AB8-419C-B88D-C030FB767519}"/>
              </a:ext>
            </a:extLst>
          </p:cNvPr>
          <p:cNvSpPr/>
          <p:nvPr/>
        </p:nvSpPr>
        <p:spPr>
          <a:xfrm>
            <a:off x="5577870" y="598457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200" i="1" dirty="0"/>
              <a:t>Источник РБК: https://trends.rbc.ru/trends/innovation/5f33de079a7947cead4c049e</a:t>
            </a:r>
          </a:p>
        </p:txBody>
      </p:sp>
    </p:spTree>
    <p:extLst>
      <p:ext uri="{BB962C8B-B14F-4D97-AF65-F5344CB8AC3E}">
        <p14:creationId xmlns:p14="http://schemas.microsoft.com/office/powerpoint/2010/main" val="2044246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8C04F-8E9B-471F-B137-A25E530EA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20" y="2684754"/>
            <a:ext cx="10058400" cy="1371600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4991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Начинаем стримы про Хакатон Интернет Свободы: зачем участвовать в хакатоне  и как это будет — ОЗ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042" y="1951382"/>
            <a:ext cx="5067540" cy="354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47975-FA44-4071-B34D-AD242E91B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Преимущества формата </a:t>
            </a:r>
            <a:r>
              <a:rPr lang="ru-RU" dirty="0" err="1"/>
              <a:t>хакатон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D38D90-3EA3-4670-894E-97232BF4F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480" y="2045354"/>
            <a:ext cx="4673600" cy="42976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0144448-9AB8-419C-B88D-C030FB767519}"/>
              </a:ext>
            </a:extLst>
          </p:cNvPr>
          <p:cNvSpPr/>
          <p:nvPr/>
        </p:nvSpPr>
        <p:spPr>
          <a:xfrm>
            <a:off x="5577870" y="598457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200" i="1" dirty="0"/>
              <a:t>Источник РБК: https://trends.rbc.ru/trends/innovation/5f33de079a7947cead4c049e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6324" y="2293860"/>
            <a:ext cx="56191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Участие в </a:t>
            </a:r>
            <a:r>
              <a:rPr lang="ru-RU" sz="2000" dirty="0" err="1"/>
              <a:t>хакатонах</a:t>
            </a:r>
            <a:r>
              <a:rPr lang="ru-RU" sz="2000" dirty="0"/>
              <a:t> помогает студентам и молодым специалистам познакомиться с представителями компаний-спонсоров, продвинуть свой проект, раскрыть навыки и завести новые знакомства. </a:t>
            </a:r>
          </a:p>
          <a:p>
            <a:endParaRPr lang="ru-RU" sz="2000" dirty="0"/>
          </a:p>
          <a:p>
            <a:pPr algn="just"/>
            <a:r>
              <a:rPr lang="ru-RU" sz="2000" dirty="0"/>
              <a:t>Взаимодействие с представителями компании дает понимание студентам и выпускникам о предстоящих задачах трудовой деятельности.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90146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47975-FA44-4071-B34D-AD242E91B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Дизайн</a:t>
            </a:r>
            <a:r>
              <a:rPr lang="en-US" dirty="0"/>
              <a:t>-</a:t>
            </a:r>
            <a:r>
              <a:rPr lang="ru-RU" dirty="0"/>
              <a:t>мышление</a:t>
            </a:r>
          </a:p>
        </p:txBody>
      </p:sp>
      <p:pic>
        <p:nvPicPr>
          <p:cNvPr id="2050" name="Picture 2" descr="Дизайн-мышление">
            <a:extLst>
              <a:ext uri="{FF2B5EF4-FFF2-40B4-BE49-F238E27FC236}">
                <a16:creationId xmlns:a16="http://schemas.microsoft.com/office/drawing/2014/main" id="{6FAF0F9C-5744-45D7-8084-6D72E7E11A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384" y="1541735"/>
            <a:ext cx="4496586" cy="301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08D12B22-BFCC-42A9-A8BC-C4F39BA3D58A}"/>
              </a:ext>
            </a:extLst>
          </p:cNvPr>
          <p:cNvSpPr txBox="1">
            <a:spLocks/>
          </p:cNvSpPr>
          <p:nvPr/>
        </p:nvSpPr>
        <p:spPr>
          <a:xfrm>
            <a:off x="1066800" y="2032000"/>
            <a:ext cx="5588524" cy="318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/>
              <a:t>«Дизайн-мышление — это ориентированный на человека подход к инновациям, который опирается на инструментарий дизайнера, чтобы интегрировать потребности людей, возможности технологий и требования к успеху в бизнесе». </a:t>
            </a:r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sz="1400" i="1" dirty="0"/>
              <a:t>Тим Браун, президент и генеральный директор IDEO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E9CFBA3B-D588-46F4-B553-3117FC76527D}"/>
              </a:ext>
            </a:extLst>
          </p:cNvPr>
          <p:cNvSpPr txBox="1">
            <a:spLocks/>
          </p:cNvSpPr>
          <p:nvPr/>
        </p:nvSpPr>
        <p:spPr>
          <a:xfrm>
            <a:off x="1066800" y="5024173"/>
            <a:ext cx="10058400" cy="1468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/>
              <a:t>Дизайн-мышление — современное направление, получившее широкое распространение не так давно. Однако этот метод существует уже более 50 лет. </a:t>
            </a:r>
            <a:r>
              <a:rPr lang="ru-RU" b="1" dirty="0"/>
              <a:t>Из приема дизайнеров он превратился в универсальный инструмент, который помогает специалистам в самых разных сферах понимать потребности пользователей и изобретать для них креативные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211843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47975-FA44-4071-B34D-AD242E91B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Дизайн</a:t>
            </a:r>
            <a:r>
              <a:rPr lang="en-US" dirty="0"/>
              <a:t>-</a:t>
            </a:r>
            <a:r>
              <a:rPr lang="ru-RU" dirty="0"/>
              <a:t>мышление в медицине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7A98C5-B73D-491D-97BA-D3D173BB1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25" y="2365147"/>
            <a:ext cx="5321431" cy="283550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Благодаря дизайн-мышлению компания IDEO нашла способ превратить пугающий для детей процесс прохождения МРТ в веселую игру. Они сделали из каждого кабинета сказочный мир, разукрасили стены и оборудование, чтобы маленьким пациентам было не страшно, а интересно приходить на процедуру.</a:t>
            </a:r>
          </a:p>
        </p:txBody>
      </p:sp>
      <p:pic>
        <p:nvPicPr>
          <p:cNvPr id="3074" name="Picture 2" descr="Texas Children's Hospital West Campus MRI Suite">
            <a:extLst>
              <a:ext uri="{FF2B5EF4-FFF2-40B4-BE49-F238E27FC236}">
                <a16:creationId xmlns:a16="http://schemas.microsoft.com/office/drawing/2014/main" id="{502A2331-591D-4823-ABD5-7FF65D9A2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8" t="7124" r="4069" b="9923"/>
          <a:stretch/>
        </p:blipFill>
        <p:spPr bwMode="auto">
          <a:xfrm>
            <a:off x="6652182" y="2268754"/>
            <a:ext cx="5213023" cy="305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84ECBE5-8591-4174-8896-DB5DBB9C3CDA}"/>
              </a:ext>
            </a:extLst>
          </p:cNvPr>
          <p:cNvSpPr/>
          <p:nvPr/>
        </p:nvSpPr>
        <p:spPr>
          <a:xfrm>
            <a:off x="802849" y="5578718"/>
            <a:ext cx="10586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Дизайн-мышление — это способ решения задач, ориентированных в первую очередь на </a:t>
            </a:r>
            <a:r>
              <a:rPr lang="ru-RU" b="1" dirty="0"/>
              <a:t>интересы пользователя. </a:t>
            </a:r>
            <a:r>
              <a:rPr lang="ru-RU" dirty="0"/>
              <a:t>Формула «польза для человека + возможности технологий + учет интересов бизнеса» дает в результате устойчивый продукт.</a:t>
            </a:r>
          </a:p>
        </p:txBody>
      </p:sp>
    </p:spTree>
    <p:extLst>
      <p:ext uri="{BB962C8B-B14F-4D97-AF65-F5344CB8AC3E}">
        <p14:creationId xmlns:p14="http://schemas.microsoft.com/office/powerpoint/2010/main" val="3000038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47975-FA44-4071-B34D-AD242E91B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42594"/>
            <a:ext cx="10349345" cy="1371600"/>
          </a:xfrm>
        </p:spPr>
        <p:txBody>
          <a:bodyPr>
            <a:noAutofit/>
          </a:bodyPr>
          <a:lstStyle/>
          <a:p>
            <a:r>
              <a:rPr lang="ru-RU" dirty="0" err="1" smtClean="0"/>
              <a:t>Пациентоцентричная</a:t>
            </a:r>
            <a:r>
              <a:rPr lang="ru-RU" dirty="0" smtClean="0"/>
              <a:t> медицина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D38D90-3EA3-4670-894E-97232BF4F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517006"/>
            <a:ext cx="6629400" cy="3344779"/>
          </a:xfrm>
        </p:spPr>
        <p:txBody>
          <a:bodyPr>
            <a:normAutofit lnSpcReduction="10000"/>
          </a:bodyPr>
          <a:lstStyle/>
          <a:p>
            <a:pPr marL="0" indent="0" algn="just" fontAlgn="base">
              <a:buNone/>
            </a:pPr>
            <a:r>
              <a:rPr lang="ru-RU" sz="2000" dirty="0"/>
              <a:t>Системы здравоохранения по всему миру захватывает новый тренд — «</a:t>
            </a:r>
            <a:r>
              <a:rPr lang="ru-RU" sz="2000" dirty="0" err="1"/>
              <a:t>пациентоориентированность</a:t>
            </a:r>
            <a:r>
              <a:rPr lang="ru-RU" sz="2000" dirty="0"/>
              <a:t>» или «</a:t>
            </a:r>
            <a:r>
              <a:rPr lang="ru-RU" sz="2000" dirty="0" err="1"/>
              <a:t>пациентоцентричность</a:t>
            </a:r>
            <a:r>
              <a:rPr lang="ru-RU" sz="2000" dirty="0"/>
              <a:t>». Речь идет о переходе от традиционного сопровождения пациентов в медицинских учреждениях к интегрированным моделям, построенным вокруг </a:t>
            </a:r>
            <a:r>
              <a:rPr lang="ru-RU" sz="2000" b="1" dirty="0"/>
              <a:t>потребностей пациента </a:t>
            </a:r>
            <a:r>
              <a:rPr lang="ru-RU" sz="2000" dirty="0"/>
              <a:t>и предполагающих комплексное управление здоровьем человека на всех стадиях: от профилактики до </a:t>
            </a:r>
            <a:r>
              <a:rPr lang="ru-RU" sz="2000" dirty="0" err="1"/>
              <a:t>посттерапевтической</a:t>
            </a:r>
            <a:r>
              <a:rPr lang="ru-RU" sz="2000" dirty="0"/>
              <a:t> поддержки.</a:t>
            </a:r>
          </a:p>
        </p:txBody>
      </p:sp>
      <p:pic>
        <p:nvPicPr>
          <p:cNvPr id="5122" name="Picture 2" descr="https://encrypted-tbn0.gstatic.com/images?q=tbn:ANd9GcTLuGTpJPqBSg_gecq7Ktp4KqmfO3xbRH_PvQ&amp;usqp=CA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0043" r="14473" b="13748"/>
          <a:stretch/>
        </p:blipFill>
        <p:spPr bwMode="auto">
          <a:xfrm>
            <a:off x="8009627" y="2517006"/>
            <a:ext cx="3650034" cy="277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72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47975-FA44-4071-B34D-AD242E91B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Цифровая и </a:t>
            </a:r>
            <a:r>
              <a:rPr lang="ru-RU" dirty="0" err="1"/>
              <a:t>пациентоцентричная</a:t>
            </a:r>
            <a:r>
              <a:rPr lang="ru-RU" dirty="0"/>
              <a:t> медицина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D38D90-3EA3-4670-894E-97232BF4F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434715"/>
            <a:ext cx="5588833" cy="3277293"/>
          </a:xfrm>
        </p:spPr>
        <p:txBody>
          <a:bodyPr/>
          <a:lstStyle/>
          <a:p>
            <a:pPr marL="0" indent="0" fontAlgn="base">
              <a:buNone/>
            </a:pPr>
            <a:r>
              <a:rPr lang="ru-RU" sz="2000" dirty="0"/>
              <a:t>Сегодня </a:t>
            </a:r>
            <a:r>
              <a:rPr lang="ru-RU" sz="2000" dirty="0" err="1"/>
              <a:t>пациентоцентричность</a:t>
            </a:r>
            <a:r>
              <a:rPr lang="ru-RU" sz="2000" dirty="0"/>
              <a:t> </a:t>
            </a:r>
            <a:r>
              <a:rPr lang="ru-RU" sz="2000" dirty="0" smtClean="0"/>
              <a:t>во многом реализуется и </a:t>
            </a:r>
            <a:r>
              <a:rPr lang="ru-RU" sz="2000" dirty="0"/>
              <a:t>цифровыми технологиями:</a:t>
            </a:r>
          </a:p>
          <a:p>
            <a:pPr marL="0" indent="0" fontAlgn="base">
              <a:buNone/>
            </a:pPr>
            <a:endParaRPr lang="ru-RU" sz="2000" dirty="0"/>
          </a:p>
          <a:p>
            <a:pPr fontAlgn="base"/>
            <a:r>
              <a:rPr lang="ru-RU" sz="2000" dirty="0"/>
              <a:t>Телемедицина</a:t>
            </a:r>
          </a:p>
          <a:p>
            <a:pPr fontAlgn="base"/>
            <a:r>
              <a:rPr lang="ru-RU" sz="2000" dirty="0"/>
              <a:t>Искусственный интеллект и большие</a:t>
            </a:r>
          </a:p>
          <a:p>
            <a:pPr marL="0" indent="180000" fontAlgn="base">
              <a:buNone/>
            </a:pPr>
            <a:r>
              <a:rPr lang="ru-RU" sz="2000" dirty="0"/>
              <a:t>данные</a:t>
            </a:r>
          </a:p>
          <a:p>
            <a:pPr fontAlgn="base"/>
            <a:r>
              <a:rPr lang="ru-RU" sz="2000" dirty="0"/>
              <a:t>Интернет вещей в здравоохранении</a:t>
            </a:r>
          </a:p>
          <a:p>
            <a:pPr fontAlgn="base"/>
            <a:endParaRPr lang="ru-RU" b="1" dirty="0"/>
          </a:p>
          <a:p>
            <a:pPr fontAlgn="base"/>
            <a:endParaRPr lang="ru-RU" b="1" dirty="0"/>
          </a:p>
        </p:txBody>
      </p:sp>
      <p:pic>
        <p:nvPicPr>
          <p:cNvPr id="5122" name="Picture 2" descr="https://zdrav.expert/images/thumb/f/f6/IoT_in_Medicine.jpg/840px-IoT_in_Medicine.jpg">
            <a:extLst>
              <a:ext uri="{FF2B5EF4-FFF2-40B4-BE49-F238E27FC236}">
                <a16:creationId xmlns:a16="http://schemas.microsoft.com/office/drawing/2014/main" id="{51534BFF-8FAC-4A83-92CC-9EC7A326A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803" y="2434715"/>
            <a:ext cx="5016803" cy="335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883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47975-FA44-4071-B34D-AD242E91B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42594"/>
            <a:ext cx="10275455" cy="1371600"/>
          </a:xfrm>
        </p:spPr>
        <p:txBody>
          <a:bodyPr>
            <a:noAutofit/>
          </a:bodyPr>
          <a:lstStyle/>
          <a:p>
            <a:r>
              <a:rPr lang="ru-RU" dirty="0" err="1" smtClean="0"/>
              <a:t>Пациентоцентричная</a:t>
            </a:r>
            <a:r>
              <a:rPr lang="ru-RU" dirty="0" smtClean="0"/>
              <a:t> медицина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D38D90-3EA3-4670-894E-97232BF4F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2283486"/>
            <a:ext cx="4927600" cy="3779520"/>
          </a:xfrm>
        </p:spPr>
        <p:txBody>
          <a:bodyPr/>
          <a:lstStyle/>
          <a:p>
            <a:pPr marL="0" indent="0" algn="just" fontAlgn="base">
              <a:buNone/>
            </a:pPr>
            <a:r>
              <a:rPr lang="ru-RU" sz="2000" dirty="0"/>
              <a:t>Дизайн-мышление – необходимый навык будущих специалистов сферы </a:t>
            </a:r>
            <a:r>
              <a:rPr lang="ru-RU" sz="2000" dirty="0" err="1"/>
              <a:t>пациентоцентричной</a:t>
            </a:r>
            <a:r>
              <a:rPr lang="ru-RU" sz="2000" dirty="0"/>
              <a:t> </a:t>
            </a:r>
            <a:r>
              <a:rPr lang="ru-RU" sz="2000" dirty="0" smtClean="0"/>
              <a:t>цифровой медицины</a:t>
            </a:r>
            <a:r>
              <a:rPr lang="ru-RU" sz="2000" dirty="0"/>
              <a:t>: владение им обеспечивает ориентацию медицинской инновации на комфорт пользователя (пациента) с сохранением требований к технологической функциональности и экономической обоснованности инновационных решений. </a:t>
            </a:r>
          </a:p>
        </p:txBody>
      </p:sp>
      <p:pic>
        <p:nvPicPr>
          <p:cNvPr id="1026" name="Picture 2" descr="Что такое дизайн-мышление: этапы, примеры, полезные книги | РБК Тренды">
            <a:extLst>
              <a:ext uri="{FF2B5EF4-FFF2-40B4-BE49-F238E27FC236}">
                <a16:creationId xmlns:a16="http://schemas.microsoft.com/office/drawing/2014/main" id="{8AB51BB2-9418-4C70-A9AC-BF5B9BEB0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0" t="16142" r="9094" b="6076"/>
          <a:stretch/>
        </p:blipFill>
        <p:spPr bwMode="auto">
          <a:xfrm>
            <a:off x="5928226" y="2120072"/>
            <a:ext cx="5956300" cy="377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245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47975-FA44-4071-B34D-AD242E91B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42594"/>
            <a:ext cx="10478655" cy="1371600"/>
          </a:xfrm>
        </p:spPr>
        <p:txBody>
          <a:bodyPr>
            <a:normAutofit/>
          </a:bodyPr>
          <a:lstStyle/>
          <a:p>
            <a:r>
              <a:rPr lang="ru-RU" dirty="0" err="1"/>
              <a:t>Пациентоцентричная</a:t>
            </a:r>
            <a:r>
              <a:rPr lang="ru-RU" dirty="0"/>
              <a:t> медицина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D38D90-3EA3-4670-894E-97232BF4F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38" y="2828110"/>
            <a:ext cx="5098995" cy="3080083"/>
          </a:xfrm>
        </p:spPr>
        <p:txBody>
          <a:bodyPr/>
          <a:lstStyle/>
          <a:p>
            <a:pPr marL="0" indent="0" algn="just" fontAlgn="base">
              <a:buNone/>
            </a:pPr>
            <a:r>
              <a:rPr lang="ru-RU" dirty="0"/>
              <a:t>В клинике «</a:t>
            </a:r>
            <a:r>
              <a:rPr lang="ru-RU" dirty="0" err="1"/>
              <a:t>Хадасса</a:t>
            </a:r>
            <a:r>
              <a:rPr lang="ru-RU" dirty="0"/>
              <a:t>» в </a:t>
            </a:r>
            <a:r>
              <a:rPr lang="ru-RU" dirty="0" err="1"/>
              <a:t>медкластере</a:t>
            </a:r>
            <a:r>
              <a:rPr lang="ru-RU" dirty="0"/>
              <a:t> (</a:t>
            </a:r>
            <a:r>
              <a:rPr lang="ru-RU" dirty="0" err="1"/>
              <a:t>Сколково</a:t>
            </a:r>
            <a:r>
              <a:rPr lang="ru-RU" dirty="0"/>
              <a:t>) </a:t>
            </a:r>
            <a:r>
              <a:rPr lang="ru-RU" b="1" dirty="0"/>
              <a:t>разные детали дизайна создают ощущение санатория и даже своего дома. К примеру, библиотека в холле, красивые скульптуры, картины и арт-объекты, много воздуха и жизнерадостные цвета, естественное озеленение помещений, ..</a:t>
            </a:r>
            <a:endParaRPr lang="ru-RU" sz="2000" dirty="0"/>
          </a:p>
        </p:txBody>
      </p:sp>
      <p:pic>
        <p:nvPicPr>
          <p:cNvPr id="4" name="Picture 2" descr="В Сколково открылась онкологическая клиника «Хадасса» | BUSIN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2" t="8445" r="7331" b="3556"/>
          <a:stretch/>
        </p:blipFill>
        <p:spPr bwMode="auto">
          <a:xfrm>
            <a:off x="6068292" y="2283486"/>
            <a:ext cx="5723220" cy="362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0058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3184</TotalTime>
  <Words>989</Words>
  <Application>Microsoft Office PowerPoint</Application>
  <PresentationFormat>Широкоэкранный</PresentationFormat>
  <Paragraphs>73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Century Gothic</vt:lpstr>
      <vt:lpstr>Garamond</vt:lpstr>
      <vt:lpstr>Савон</vt:lpstr>
      <vt:lpstr>МолодежныЙ хакатон    «Дизайн-мышление  в пациентоцентричной медицине»</vt:lpstr>
      <vt:lpstr>Что такое хакатон?</vt:lpstr>
      <vt:lpstr>Преимущества формата хакатон</vt:lpstr>
      <vt:lpstr>Дизайн-мышление</vt:lpstr>
      <vt:lpstr>Дизайн-мышление в медицине</vt:lpstr>
      <vt:lpstr>Пациентоцентричная медицина</vt:lpstr>
      <vt:lpstr>Цифровая и пациентоцентричная медицина</vt:lpstr>
      <vt:lpstr>Пациентоцентричная медицина</vt:lpstr>
      <vt:lpstr>Пациентоцентричная медицина</vt:lpstr>
      <vt:lpstr>Пациентоцентричная медицина</vt:lpstr>
      <vt:lpstr>Концепция хакатона</vt:lpstr>
      <vt:lpstr>Молодые специалисты для пациентоцентричной медицины</vt:lpstr>
      <vt:lpstr>Цель проекта</vt:lpstr>
      <vt:lpstr>Проектная реализация хакатона  «Дизайн-мышление в пациентоцентричной медицине»</vt:lpstr>
      <vt:lpstr>Проектная реализация хакатона «Дизайн-мышление в пациентоцентричной медицине»</vt:lpstr>
      <vt:lpstr>Социальная значимость хакатона «Дизайн-мышление в пациентоцентричной медицине»</vt:lpstr>
      <vt:lpstr>Отложенный социальный эффект</vt:lpstr>
      <vt:lpstr>Команда проекта</vt:lpstr>
      <vt:lpstr>Партнеры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Молодежный хакатон  "Дизайн мышление в пациентоцентричной медицине"</dc:title>
  <dc:creator>Григорьева Анастасия Александровна</dc:creator>
  <cp:lastModifiedBy>User</cp:lastModifiedBy>
  <cp:revision>77</cp:revision>
  <dcterms:created xsi:type="dcterms:W3CDTF">2022-05-27T15:39:01Z</dcterms:created>
  <dcterms:modified xsi:type="dcterms:W3CDTF">2023-01-20T15:34:46Z</dcterms:modified>
</cp:coreProperties>
</file>