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B9E68-B17A-411D-BE73-50B90EA125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511DCE-5587-4AA9-BE1D-4D0DAA225EC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</dgm:t>
    </dgm:pt>
    <dgm:pt modelId="{7282913E-68FB-40F1-B57E-F11BA277990E}" type="parTrans" cxnId="{6076428F-3346-4B75-90C8-2AF02439CD74}">
      <dgm:prSet/>
      <dgm:spPr/>
      <dgm:t>
        <a:bodyPr/>
        <a:lstStyle/>
        <a:p>
          <a:endParaRPr lang="ru-RU"/>
        </a:p>
      </dgm:t>
    </dgm:pt>
    <dgm:pt modelId="{F23C82F5-32C3-4C15-A437-4B377DDE6508}" type="sibTrans" cxnId="{6076428F-3346-4B75-90C8-2AF02439CD74}">
      <dgm:prSet/>
      <dgm:spPr/>
      <dgm:t>
        <a:bodyPr/>
        <a:lstStyle/>
        <a:p>
          <a:endParaRPr lang="ru-RU"/>
        </a:p>
      </dgm:t>
    </dgm:pt>
    <dgm:pt modelId="{C15A56F8-F50B-41AA-B951-BD666DAAFD0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gm:t>
    </dgm:pt>
    <dgm:pt modelId="{896711F4-A855-49A0-AD9C-BB9371F56167}" type="parTrans" cxnId="{5D0B70BE-459D-4DEB-A3DA-3670D06F6D48}">
      <dgm:prSet/>
      <dgm:spPr/>
      <dgm:t>
        <a:bodyPr/>
        <a:lstStyle/>
        <a:p>
          <a:endParaRPr lang="ru-RU"/>
        </a:p>
      </dgm:t>
    </dgm:pt>
    <dgm:pt modelId="{A5CBC72E-EFA3-404A-8BFF-2792FDF823C1}" type="sibTrans" cxnId="{5D0B70BE-459D-4DEB-A3DA-3670D06F6D48}">
      <dgm:prSet/>
      <dgm:spPr/>
      <dgm:t>
        <a:bodyPr/>
        <a:lstStyle/>
        <a:p>
          <a:endParaRPr lang="ru-RU"/>
        </a:p>
      </dgm:t>
    </dgm:pt>
    <dgm:pt modelId="{31AFE038-D063-452E-BF97-1CEFB0CFF8A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понимания необходимости ответственного сексуального поведения, отрицательного отношения к раннему началу половой жизни</a:t>
          </a:r>
          <a:endParaRPr lang="ru-RU" dirty="0"/>
        </a:p>
      </dgm:t>
    </dgm:pt>
    <dgm:pt modelId="{FD921354-AFB4-43B3-AF9D-BB6B08927160}" type="parTrans" cxnId="{709E4B31-5BB1-473D-B0EA-0AF8F1B8980B}">
      <dgm:prSet/>
      <dgm:spPr/>
      <dgm:t>
        <a:bodyPr/>
        <a:lstStyle/>
        <a:p>
          <a:endParaRPr lang="ru-RU"/>
        </a:p>
      </dgm:t>
    </dgm:pt>
    <dgm:pt modelId="{76BF7D7E-2169-43B3-AE60-AC85E79733C3}" type="sibTrans" cxnId="{709E4B31-5BB1-473D-B0EA-0AF8F1B8980B}">
      <dgm:prSet/>
      <dgm:spPr/>
      <dgm:t>
        <a:bodyPr/>
        <a:lstStyle/>
        <a:p>
          <a:endParaRPr lang="ru-RU"/>
        </a:p>
      </dgm:t>
    </dgm:pt>
    <dgm:pt modelId="{8B257A3B-F730-47A2-A856-EEA8837BF37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качественной реализации проекта</a:t>
          </a:r>
        </a:p>
      </dgm:t>
    </dgm:pt>
    <dgm:pt modelId="{937F2DA3-1677-48C8-A9E7-C78658BC3616}" type="parTrans" cxnId="{4FC3E0A8-7328-455E-ADA0-A82375255D6F}">
      <dgm:prSet/>
      <dgm:spPr/>
    </dgm:pt>
    <dgm:pt modelId="{5104FA69-680E-4D79-84E4-907D88C360D3}" type="sibTrans" cxnId="{4FC3E0A8-7328-455E-ADA0-A82375255D6F}">
      <dgm:prSet/>
      <dgm:spPr/>
    </dgm:pt>
    <dgm:pt modelId="{D4430736-D370-4C53-9238-8B0D4345012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Повысить знания о половом воспитании школьников и подростков путем проведения профилактических мероприятий</a:t>
          </a:r>
        </a:p>
      </dgm:t>
    </dgm:pt>
    <dgm:pt modelId="{AFD23DEA-B270-4427-948B-B9C8891EF4D9}" type="parTrans" cxnId="{A0441F2C-51EC-4EFF-B449-F34666DF99FE}">
      <dgm:prSet/>
      <dgm:spPr/>
      <dgm:t>
        <a:bodyPr/>
        <a:lstStyle/>
        <a:p>
          <a:endParaRPr lang="ru-RU"/>
        </a:p>
      </dgm:t>
    </dgm:pt>
    <dgm:pt modelId="{19E13151-2BDA-4EC0-95E9-144AF290C53B}" type="sibTrans" cxnId="{A0441F2C-51EC-4EFF-B449-F34666DF99FE}">
      <dgm:prSet/>
      <dgm:spPr/>
      <dgm:t>
        <a:bodyPr/>
        <a:lstStyle/>
        <a:p>
          <a:endParaRPr lang="ru-RU"/>
        </a:p>
      </dgm:t>
    </dgm:pt>
    <dgm:pt modelId="{963E3216-D6B5-4472-80F6-A36B8D17EEFE}">
      <dgm:prSet/>
      <dgm:spPr/>
      <dgm:t>
        <a:bodyPr/>
        <a:lstStyle/>
        <a:p>
          <a:endParaRPr lang="ru-RU" dirty="0"/>
        </a:p>
      </dgm:t>
    </dgm:pt>
    <dgm:pt modelId="{CAC17B75-6D60-4299-94FC-3F4CAF8EFA13}" type="parTrans" cxnId="{C214E3E3-1A32-490B-854B-AC7A5A8A0D3A}">
      <dgm:prSet/>
      <dgm:spPr/>
      <dgm:t>
        <a:bodyPr/>
        <a:lstStyle/>
        <a:p>
          <a:endParaRPr lang="ru-RU"/>
        </a:p>
      </dgm:t>
    </dgm:pt>
    <dgm:pt modelId="{6FCB930E-3249-4B28-B1C7-F3E4509925AF}" type="sibTrans" cxnId="{C214E3E3-1A32-490B-854B-AC7A5A8A0D3A}">
      <dgm:prSet/>
      <dgm:spPr/>
      <dgm:t>
        <a:bodyPr/>
        <a:lstStyle/>
        <a:p>
          <a:endParaRPr lang="ru-RU"/>
        </a:p>
      </dgm:t>
    </dgm:pt>
    <dgm:pt modelId="{817A24EF-CC07-48BC-AF4E-10D090BE92F8}" type="pres">
      <dgm:prSet presAssocID="{E01B9E68-B17A-411D-BE73-50B90EA12515}" presName="Name0" presStyleCnt="0">
        <dgm:presLayoutVars>
          <dgm:dir/>
          <dgm:animLvl val="lvl"/>
          <dgm:resizeHandles/>
        </dgm:presLayoutVars>
      </dgm:prSet>
      <dgm:spPr/>
    </dgm:pt>
    <dgm:pt modelId="{B68AF3AE-3676-474B-9A34-933140E3481F}" type="pres">
      <dgm:prSet presAssocID="{16511DCE-5587-4AA9-BE1D-4D0DAA225ECD}" presName="linNode" presStyleCnt="0"/>
      <dgm:spPr/>
    </dgm:pt>
    <dgm:pt modelId="{889A6BB7-F6F5-4B6B-A36A-5DCBE4632E7D}" type="pres">
      <dgm:prSet presAssocID="{16511DCE-5587-4AA9-BE1D-4D0DAA225ECD}" presName="parentShp" presStyleLbl="node1" presStyleIdx="0" presStyleCnt="2">
        <dgm:presLayoutVars>
          <dgm:bulletEnabled val="1"/>
        </dgm:presLayoutVars>
      </dgm:prSet>
      <dgm:spPr/>
    </dgm:pt>
    <dgm:pt modelId="{E7D82795-DEF0-47C6-A556-FFD93E6DE0A8}" type="pres">
      <dgm:prSet presAssocID="{16511DCE-5587-4AA9-BE1D-4D0DAA225ECD}" presName="childShp" presStyleLbl="bgAccFollowNode1" presStyleIdx="0" presStyleCnt="2">
        <dgm:presLayoutVars>
          <dgm:bulletEnabled val="1"/>
        </dgm:presLayoutVars>
      </dgm:prSet>
      <dgm:spPr/>
    </dgm:pt>
    <dgm:pt modelId="{7D5D9D82-B668-4483-A81A-C68C07B2122F}" type="pres">
      <dgm:prSet presAssocID="{F23C82F5-32C3-4C15-A437-4B377DDE6508}" presName="spacing" presStyleCnt="0"/>
      <dgm:spPr/>
    </dgm:pt>
    <dgm:pt modelId="{8F100B8A-3C77-46BE-A649-97868DCFDE6B}" type="pres">
      <dgm:prSet presAssocID="{C15A56F8-F50B-41AA-B951-BD666DAAFD0E}" presName="linNode" presStyleCnt="0"/>
      <dgm:spPr/>
    </dgm:pt>
    <dgm:pt modelId="{4E43248E-323F-4717-908D-632B535F083E}" type="pres">
      <dgm:prSet presAssocID="{C15A56F8-F50B-41AA-B951-BD666DAAFD0E}" presName="parentShp" presStyleLbl="node1" presStyleIdx="1" presStyleCnt="2">
        <dgm:presLayoutVars>
          <dgm:bulletEnabled val="1"/>
        </dgm:presLayoutVars>
      </dgm:prSet>
      <dgm:spPr/>
    </dgm:pt>
    <dgm:pt modelId="{64EA5470-FD05-46CC-88E5-CC083B6C996C}" type="pres">
      <dgm:prSet presAssocID="{C15A56F8-F50B-41AA-B951-BD666DAAFD0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0441F2C-51EC-4EFF-B449-F34666DF99FE}" srcId="{C15A56F8-F50B-41AA-B951-BD666DAAFD0E}" destId="{D4430736-D370-4C53-9238-8B0D4345012F}" srcOrd="1" destOrd="0" parTransId="{AFD23DEA-B270-4427-948B-B9C8891EF4D9}" sibTransId="{19E13151-2BDA-4EC0-95E9-144AF290C53B}"/>
    <dgm:cxn modelId="{AF610B2D-20AA-47D8-9E0F-2145F6093DCD}" type="presOf" srcId="{16511DCE-5587-4AA9-BE1D-4D0DAA225ECD}" destId="{889A6BB7-F6F5-4B6B-A36A-5DCBE4632E7D}" srcOrd="0" destOrd="0" presId="urn:microsoft.com/office/officeart/2005/8/layout/vList6"/>
    <dgm:cxn modelId="{18B5E22D-52C9-4D1A-A205-7D31153DE814}" type="presOf" srcId="{C15A56F8-F50B-41AA-B951-BD666DAAFD0E}" destId="{4E43248E-323F-4717-908D-632B535F083E}" srcOrd="0" destOrd="0" presId="urn:microsoft.com/office/officeart/2005/8/layout/vList6"/>
    <dgm:cxn modelId="{709E4B31-5BB1-473D-B0EA-0AF8F1B8980B}" srcId="{16511DCE-5587-4AA9-BE1D-4D0DAA225ECD}" destId="{31AFE038-D063-452E-BF97-1CEFB0CFF8A2}" srcOrd="0" destOrd="0" parTransId="{FD921354-AFB4-43B3-AF9D-BB6B08927160}" sibTransId="{76BF7D7E-2169-43B3-AE60-AC85E79733C3}"/>
    <dgm:cxn modelId="{222B9272-DE11-48C8-AD28-9973E2BD343E}" type="presOf" srcId="{963E3216-D6B5-4472-80F6-A36B8D17EEFE}" destId="{64EA5470-FD05-46CC-88E5-CC083B6C996C}" srcOrd="0" destOrd="2" presId="urn:microsoft.com/office/officeart/2005/8/layout/vList6"/>
    <dgm:cxn modelId="{71140A57-AE43-4150-ABD0-21E66FF2C453}" type="presOf" srcId="{D4430736-D370-4C53-9238-8B0D4345012F}" destId="{64EA5470-FD05-46CC-88E5-CC083B6C996C}" srcOrd="0" destOrd="1" presId="urn:microsoft.com/office/officeart/2005/8/layout/vList6"/>
    <dgm:cxn modelId="{6076428F-3346-4B75-90C8-2AF02439CD74}" srcId="{E01B9E68-B17A-411D-BE73-50B90EA12515}" destId="{16511DCE-5587-4AA9-BE1D-4D0DAA225ECD}" srcOrd="0" destOrd="0" parTransId="{7282913E-68FB-40F1-B57E-F11BA277990E}" sibTransId="{F23C82F5-32C3-4C15-A437-4B377DDE6508}"/>
    <dgm:cxn modelId="{AC3F9490-290B-407C-9B58-E53F56937BBE}" type="presOf" srcId="{31AFE038-D063-452E-BF97-1CEFB0CFF8A2}" destId="{E7D82795-DEF0-47C6-A556-FFD93E6DE0A8}" srcOrd="0" destOrd="0" presId="urn:microsoft.com/office/officeart/2005/8/layout/vList6"/>
    <dgm:cxn modelId="{4FC3E0A8-7328-455E-ADA0-A82375255D6F}" srcId="{C15A56F8-F50B-41AA-B951-BD666DAAFD0E}" destId="{8B257A3B-F730-47A2-A856-EEA8837BF37D}" srcOrd="0" destOrd="0" parTransId="{937F2DA3-1677-48C8-A9E7-C78658BC3616}" sibTransId="{5104FA69-680E-4D79-84E4-907D88C360D3}"/>
    <dgm:cxn modelId="{5D0B70BE-459D-4DEB-A3DA-3670D06F6D48}" srcId="{E01B9E68-B17A-411D-BE73-50B90EA12515}" destId="{C15A56F8-F50B-41AA-B951-BD666DAAFD0E}" srcOrd="1" destOrd="0" parTransId="{896711F4-A855-49A0-AD9C-BB9371F56167}" sibTransId="{A5CBC72E-EFA3-404A-8BFF-2792FDF823C1}"/>
    <dgm:cxn modelId="{62E0B2D4-7E03-448F-A5CF-F4E77810E1A7}" type="presOf" srcId="{E01B9E68-B17A-411D-BE73-50B90EA12515}" destId="{817A24EF-CC07-48BC-AF4E-10D090BE92F8}" srcOrd="0" destOrd="0" presId="urn:microsoft.com/office/officeart/2005/8/layout/vList6"/>
    <dgm:cxn modelId="{CDEEC3DF-6F0B-48A3-97DD-354C66D56A36}" type="presOf" srcId="{8B257A3B-F730-47A2-A856-EEA8837BF37D}" destId="{64EA5470-FD05-46CC-88E5-CC083B6C996C}" srcOrd="0" destOrd="0" presId="urn:microsoft.com/office/officeart/2005/8/layout/vList6"/>
    <dgm:cxn modelId="{C214E3E3-1A32-490B-854B-AC7A5A8A0D3A}" srcId="{C15A56F8-F50B-41AA-B951-BD666DAAFD0E}" destId="{963E3216-D6B5-4472-80F6-A36B8D17EEFE}" srcOrd="2" destOrd="0" parTransId="{CAC17B75-6D60-4299-94FC-3F4CAF8EFA13}" sibTransId="{6FCB930E-3249-4B28-B1C7-F3E4509925AF}"/>
    <dgm:cxn modelId="{1AFC511A-CE76-42DE-8C45-40E4C492BAD2}" type="presParOf" srcId="{817A24EF-CC07-48BC-AF4E-10D090BE92F8}" destId="{B68AF3AE-3676-474B-9A34-933140E3481F}" srcOrd="0" destOrd="0" presId="urn:microsoft.com/office/officeart/2005/8/layout/vList6"/>
    <dgm:cxn modelId="{0DE34B10-7FDE-49BA-84BA-3A42BA7DB560}" type="presParOf" srcId="{B68AF3AE-3676-474B-9A34-933140E3481F}" destId="{889A6BB7-F6F5-4B6B-A36A-5DCBE4632E7D}" srcOrd="0" destOrd="0" presId="urn:microsoft.com/office/officeart/2005/8/layout/vList6"/>
    <dgm:cxn modelId="{1C889687-8A9B-49A8-AB10-21B1E294F8D2}" type="presParOf" srcId="{B68AF3AE-3676-474B-9A34-933140E3481F}" destId="{E7D82795-DEF0-47C6-A556-FFD93E6DE0A8}" srcOrd="1" destOrd="0" presId="urn:microsoft.com/office/officeart/2005/8/layout/vList6"/>
    <dgm:cxn modelId="{584CB00C-D857-4CA3-A909-208CB169084E}" type="presParOf" srcId="{817A24EF-CC07-48BC-AF4E-10D090BE92F8}" destId="{7D5D9D82-B668-4483-A81A-C68C07B2122F}" srcOrd="1" destOrd="0" presId="urn:microsoft.com/office/officeart/2005/8/layout/vList6"/>
    <dgm:cxn modelId="{1D591328-9744-4D79-98D4-C6EA5075B6D7}" type="presParOf" srcId="{817A24EF-CC07-48BC-AF4E-10D090BE92F8}" destId="{8F100B8A-3C77-46BE-A649-97868DCFDE6B}" srcOrd="2" destOrd="0" presId="urn:microsoft.com/office/officeart/2005/8/layout/vList6"/>
    <dgm:cxn modelId="{4D663C9F-762A-4B35-8A6B-E3808CBE3C0C}" type="presParOf" srcId="{8F100B8A-3C77-46BE-A649-97868DCFDE6B}" destId="{4E43248E-323F-4717-908D-632B535F083E}" srcOrd="0" destOrd="0" presId="urn:microsoft.com/office/officeart/2005/8/layout/vList6"/>
    <dgm:cxn modelId="{18536FF8-1F94-4834-B9F2-FA825D2273C1}" type="presParOf" srcId="{8F100B8A-3C77-46BE-A649-97868DCFDE6B}" destId="{64EA5470-FD05-46CC-88E5-CC083B6C99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2795-DEF0-47C6-A556-FFD93E6DE0A8}">
      <dsp:nvSpPr>
        <dsp:cNvPr id="0" name=""/>
        <dsp:cNvSpPr/>
      </dsp:nvSpPr>
      <dsp:spPr>
        <a:xfrm>
          <a:off x="4255085" y="630"/>
          <a:ext cx="6382628" cy="24583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понимания необходимости ответственного сексуального поведения, отрицательного отношения к раннему началу половой жизни</a:t>
          </a:r>
          <a:endParaRPr lang="ru-RU" sz="2100" kern="1200" dirty="0"/>
        </a:p>
      </dsp:txBody>
      <dsp:txXfrm>
        <a:off x="4255085" y="307918"/>
        <a:ext cx="5460763" cy="1843730"/>
      </dsp:txXfrm>
    </dsp:sp>
    <dsp:sp modelId="{889A6BB7-F6F5-4B6B-A36A-5DCBE4632E7D}">
      <dsp:nvSpPr>
        <dsp:cNvPr id="0" name=""/>
        <dsp:cNvSpPr/>
      </dsp:nvSpPr>
      <dsp:spPr>
        <a:xfrm>
          <a:off x="0" y="630"/>
          <a:ext cx="4255085" cy="2458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</dsp:txBody>
      <dsp:txXfrm>
        <a:off x="120005" y="120635"/>
        <a:ext cx="4015075" cy="2218296"/>
      </dsp:txXfrm>
    </dsp:sp>
    <dsp:sp modelId="{64EA5470-FD05-46CC-88E5-CC083B6C996C}">
      <dsp:nvSpPr>
        <dsp:cNvPr id="0" name=""/>
        <dsp:cNvSpPr/>
      </dsp:nvSpPr>
      <dsp:spPr>
        <a:xfrm>
          <a:off x="4255085" y="2704767"/>
          <a:ext cx="6382628" cy="24583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качественной реализации проекта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Повысить знания о половом воспитании школьников и подростков путем проведения профилактических мероприятий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/>
        </a:p>
      </dsp:txBody>
      <dsp:txXfrm>
        <a:off x="4255085" y="3012055"/>
        <a:ext cx="5460763" cy="1843730"/>
      </dsp:txXfrm>
    </dsp:sp>
    <dsp:sp modelId="{4E43248E-323F-4717-908D-632B535F083E}">
      <dsp:nvSpPr>
        <dsp:cNvPr id="0" name=""/>
        <dsp:cNvSpPr/>
      </dsp:nvSpPr>
      <dsp:spPr>
        <a:xfrm>
          <a:off x="0" y="2704767"/>
          <a:ext cx="4255085" cy="2458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sp:txBody>
      <dsp:txXfrm>
        <a:off x="120005" y="2824772"/>
        <a:ext cx="4015075" cy="221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6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69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55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0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1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4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7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2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9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9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9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9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583A-7F71-4629-AE97-11907C94E20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AFE61E-DC55-4D63-8BCF-22126622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D45F29-BE2A-49B0-9AB0-24EF6ED18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925" y="296885"/>
            <a:ext cx="8851075" cy="98565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Забайкальского края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 – Забайкальский филиал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ГПОУ «Читинский медицинский колледж»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A0F3C71-00E6-49DE-9C53-24C14D8B9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191" y="2256313"/>
            <a:ext cx="9141422" cy="98565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ЧЕСТЬ СМОЛОДУ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6FE6A-A8E6-4ED8-9A59-93517FC6A24B}"/>
              </a:ext>
            </a:extLst>
          </p:cNvPr>
          <p:cNvSpPr txBox="1"/>
          <p:nvPr/>
        </p:nvSpPr>
        <p:spPr>
          <a:xfrm>
            <a:off x="7220197" y="4429496"/>
            <a:ext cx="428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преподаватель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Ольга Владимировна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93021-3CAC-429F-9226-BE81F4729A59}"/>
              </a:ext>
            </a:extLst>
          </p:cNvPr>
          <p:cNvSpPr txBox="1"/>
          <p:nvPr/>
        </p:nvSpPr>
        <p:spPr>
          <a:xfrm>
            <a:off x="5415148" y="5771408"/>
            <a:ext cx="194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176519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45366-9E7E-4322-B0CE-B47359EB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5" y="1"/>
            <a:ext cx="10200903" cy="229193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видео – фильма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«Мамино письмо»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11AA1E-8B4B-4AF0-B528-82CFF509D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961" y="2434442"/>
            <a:ext cx="6852062" cy="4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523E6-FA31-4F38-B470-3F4B5E3D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21" y="308758"/>
            <a:ext cx="10744591" cy="17575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Лекция: подростковая беременность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ED93FB-8894-4032-BCAB-13CA57F16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132" y="2199655"/>
            <a:ext cx="5487518" cy="4118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A688B-0BE1-4025-970D-FE50C67B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0" y="2199655"/>
            <a:ext cx="5490691" cy="41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013EB-12B1-48BC-B7FD-A5DF74781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16" y="178131"/>
            <a:ext cx="11281557" cy="213755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Лекции: семейное воспитание среди подросткового поколения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1C503-B186-456D-8146-BCFCDBFB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2283572"/>
            <a:ext cx="4966100" cy="4396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F3221-BE7A-4ED3-A7E7-67D1C181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01" y="2283572"/>
            <a:ext cx="5466639" cy="41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EF9AD-264A-4806-AF84-72A3C455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75" y="308758"/>
            <a:ext cx="10625838" cy="1596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анкетирование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7CEC28-5A48-4008-AD89-C1422E040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04" y="2006930"/>
            <a:ext cx="5253835" cy="3942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3CCA0-B9A8-4A22-BD53-6B535D3F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86" y="2006929"/>
            <a:ext cx="5259700" cy="39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9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F73BF4-5330-4035-88D3-B272CD216766}"/>
              </a:ext>
            </a:extLst>
          </p:cNvPr>
          <p:cNvSpPr txBox="1"/>
          <p:nvPr/>
        </p:nvSpPr>
        <p:spPr>
          <a:xfrm>
            <a:off x="1021278" y="338815"/>
            <a:ext cx="106284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(заключительная)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по результатам полученных знаний по репродуктивному здоровью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анкета анонимна.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полученные в анкете, ни в коем случае не повлияют на Вашу жизнь, здоровье, учёбу. Поэтому просим Вас быть максимально откровенными.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написать выбранный ответ или вписать свой вариант ответа.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 каком объёме Вам предоставлена информация по репродуктивному здоровью?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 доступной ли форме Вам проедены лекции, показано видео?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Ваше мнение, впечатление о проведённых лекция?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Что нового Вы узнали для себя?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Нужны ли Вам такие лекции в дальнейшем?</a:t>
            </a:r>
          </a:p>
        </p:txBody>
      </p:sp>
    </p:spTree>
    <p:extLst>
      <p:ext uri="{BB962C8B-B14F-4D97-AF65-F5344CB8AC3E}">
        <p14:creationId xmlns:p14="http://schemas.microsoft.com/office/powerpoint/2010/main" val="18714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964E57-F3FE-4256-808B-F0D61416AB30}"/>
              </a:ext>
            </a:extLst>
          </p:cNvPr>
          <p:cNvSpPr txBox="1"/>
          <p:nvPr/>
        </p:nvSpPr>
        <p:spPr>
          <a:xfrm>
            <a:off x="1246909" y="1199408"/>
            <a:ext cx="104502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Интересуют ли Вас ещё вопросы по репродуктивному здоровью?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Будете ли Вы в дальнейшем пользоваться советами, которые Вы получили в ходе лекции, бесед?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Согласны ли Вы в дальнейшем сотрудничать с нами?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К кому Вы в первую очередь обратитесь за советом в трудную минуту?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196312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42859-431C-4B2E-A58A-4DED35AA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40" y="2446317"/>
            <a:ext cx="10034650" cy="218505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6987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3BF26B-54B5-4D11-91E5-A53AD2D3D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35781"/>
              </p:ext>
            </p:extLst>
          </p:nvPr>
        </p:nvGraphicFramePr>
        <p:xfrm>
          <a:off x="866899" y="748145"/>
          <a:ext cx="10637714" cy="516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05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0842F-D730-46E6-A764-AE7885CF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97" y="391886"/>
            <a:ext cx="9770815" cy="151311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ПРОЕКТЕ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11AC0-232F-4BFB-93C6-413F831E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65" y="1638795"/>
            <a:ext cx="10043947" cy="427242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профилактику ранних половых связей и абортов у подростков 7-11 классов.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подготовлены встречи, беседы, лекции, видеоролики, методический материал, который будет использован в реализации проекта.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68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AD602-1E58-4D2C-952B-23600D6F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27" y="166255"/>
            <a:ext cx="9640186" cy="17387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КАЧЕСТВЕННЫЕ 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43FE8-1265-4BFE-B674-4CC1CFCE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9" y="1905001"/>
            <a:ext cx="10257703" cy="46264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рецензирование методического материала и мультимедийного сопровождения для работы с молодежью и подростками;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акций, просветительских бесед;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буклетов, листовок;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сайтов в социальных страницах ВК и одноклассниках;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будут даны предоставлены адреса по обращению за психологической помощью в городе Петровск – Забайкальском;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работа с более 600 подростками по городу Петровск – Забайкальский.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3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48722-452A-461F-BD49-BEFD90A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939" y="332509"/>
            <a:ext cx="9212674" cy="157249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анкетирование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6554B2-DF50-468C-85A1-872172088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562" y="2218401"/>
            <a:ext cx="5392613" cy="40424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5CC2F-4117-4071-A2F1-4EA35489E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7" y="2188406"/>
            <a:ext cx="5432007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3A57C-CCFF-4458-9B8A-B466EA76864C}"/>
              </a:ext>
            </a:extLst>
          </p:cNvPr>
          <p:cNvSpPr txBox="1"/>
          <p:nvPr/>
        </p:nvSpPr>
        <p:spPr>
          <a:xfrm>
            <a:off x="546265" y="403762"/>
            <a:ext cx="1110342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(первичная)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на выявление уровня знаний по репродуктивному здоровью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анкета анонимна.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полученные в анкете, ни в коем случае не повлияют на Вашу жизнь, здоровье, учёбу. Поэтому просим Вас быть максимально откровенными.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написать выбранный ответ или вписать свой вариант ответа.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каком возрасте вас заинтересовали вопросы отношений между мальчиками и девочками?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Смотрели ли вы уже фильмы, несущие сексуальный смысл, в возрасте-- 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Обращались вы к родителям с вопросами о половом созревании? В каком возрасте?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4.Смогли ли родители ответить на интересующие вас вопросы полового созревания? Кто, если не они, просветил вас об особенностях полового созревания?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5.Звонили ли вы на «Телефон доверия» с вопросом сексуального характера, ранней беременности?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8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A9DE1-13C1-41BF-A397-A6C8723A7231}"/>
              </a:ext>
            </a:extLst>
          </p:cNvPr>
          <p:cNvSpPr txBox="1"/>
          <p:nvPr/>
        </p:nvSpPr>
        <p:spPr>
          <a:xfrm>
            <a:off x="1270661" y="477314"/>
            <a:ext cx="1007027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Знаете ли вы о «защите» в половых связях? Пользуетесь ли ей?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7.Знаете ли вы какие заболевания передаются половым путем?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8.Сохраните ли вы подростковую беременность?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9.Куда и к кому вы обратитесь с новостью о вашей беременности?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10.Наступают ли перемены с подростком, в связи с ранней подростковой беременностью?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11.Как решите проблему подростковой беременности?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12.О чем еще Вы хотите поговорить откровенно?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участие.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79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36BE5-9FA7-4379-9C97-8221E93F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20633"/>
            <a:ext cx="11077102" cy="2505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br>
              <a:rPr lang="ru-RU" dirty="0"/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Лекция:  ответственность молодых людей в отношениях с девочками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823898-BA07-4C9A-B202-F268D830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832" y="2826326"/>
            <a:ext cx="6062899" cy="3642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AB668-BC98-43E1-A730-74EB5240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66" y="2826327"/>
            <a:ext cx="4868883" cy="36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4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5C1E4-46AA-4B07-920C-5DC0C115B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913" y="154379"/>
            <a:ext cx="10162700" cy="237506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видео – фильмов «Письма», «Профилактика абортов»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71DB89-023B-4833-85CB-2066CA5E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9" y="2636324"/>
            <a:ext cx="4880966" cy="3870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1D7692-4617-4F34-A00C-B8D50347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57" y="2636324"/>
            <a:ext cx="5412109" cy="38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75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651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Министерство здравоохранения Забайкальского края Петровск – Забайкальский филиал  ГПОУ «Читинский медицинский колледж»</vt:lpstr>
      <vt:lpstr>Презентация PowerPoint</vt:lpstr>
      <vt:lpstr>ИНФОРМАЦИЯ О ПРОЕКТЕ </vt:lpstr>
      <vt:lpstr> КОЛИЧЕСТВЕННЫЕ  И КАЧЕСТВЕННЫЕ РЕЗУЛЬТАТЫ</vt:lpstr>
      <vt:lpstr>ОКТЯБРЬ  Первичное анкетирование</vt:lpstr>
      <vt:lpstr>Презентация PowerPoint</vt:lpstr>
      <vt:lpstr>Презентация PowerPoint</vt:lpstr>
      <vt:lpstr> НОЯБРЬ Лекция:  ответственность молодых людей в отношениях с девочками </vt:lpstr>
      <vt:lpstr>ДЕКАБРЬ Показ видео – фильмов «Письма», «Профилактика абортов»</vt:lpstr>
      <vt:lpstr>ЯНВАРЬ Показ видео – фильма  «Мамино письмо»</vt:lpstr>
      <vt:lpstr>ФЕВРАЛЬ Лекция: подростковая беременность</vt:lpstr>
      <vt:lpstr>МАРТ Лекции: семейное воспитание среди подросткового поколения</vt:lpstr>
      <vt:lpstr>АПРЕЛЬ Заключительное анкетирование 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Забайкальского края Петровск – Забайкальский филиал ГПОУ «Читинский медицинский колледж»</dc:title>
  <dc:creator>ОЛЬГА НИКОЛАЕВНА</dc:creator>
  <cp:lastModifiedBy>ОЛЬГА НИКОЛАЕВНА</cp:lastModifiedBy>
  <cp:revision>17</cp:revision>
  <dcterms:created xsi:type="dcterms:W3CDTF">2026-02-24T06:35:10Z</dcterms:created>
  <dcterms:modified xsi:type="dcterms:W3CDTF">2026-02-24T08:11:32Z</dcterms:modified>
</cp:coreProperties>
</file>