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hyperlink" Target="https://vk.com/video-164514502_456242271" TargetMode="External"/><Relationship Id="rId3" Type="http://schemas.openxmlformats.org/officeDocument/2006/relationships/hyperlink" Target="https://vk.com/oblzdrav72?w=wall-171546839_26492" TargetMode="External"/><Relationship Id="rId4" Type="http://schemas.openxmlformats.org/officeDocument/2006/relationships/hyperlink" Target="https://minzdrav.gov.ru/en/regional_news/22957-tyumenskiy-spetsialist-razrabotala-anonimnyy-chat-bot-v-telegram-dlya-molodezhi" TargetMode="External"/><Relationship Id="rId5" Type="http://schemas.openxmlformats.org/officeDocument/2006/relationships/hyperlink" Target="https://vk.com/wall-17004531_80738?ysclid=m9jurx3mj0118752834" TargetMode="External"/><Relationship Id="rId6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441360" y="1145520"/>
            <a:ext cx="11317680" cy="5369040"/>
          </a:xfrm>
          <a:prstGeom prst="roundRect">
            <a:avLst>
              <a:gd name="adj" fmla="val 5904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5" name="Picture 5" descr=""/>
          <p:cNvPicPr/>
          <p:nvPr/>
        </p:nvPicPr>
        <p:blipFill>
          <a:blip r:embed="rId1"/>
          <a:stretch/>
        </p:blipFill>
        <p:spPr>
          <a:xfrm>
            <a:off x="9963000" y="113400"/>
            <a:ext cx="1659600" cy="862560"/>
          </a:xfrm>
          <a:prstGeom prst="rect">
            <a:avLst/>
          </a:prstGeom>
          <a:ln>
            <a:noFill/>
          </a:ln>
        </p:spPr>
      </p:pic>
      <p:sp>
        <p:nvSpPr>
          <p:cNvPr id="116" name="CustomShape 2"/>
          <p:cNvSpPr/>
          <p:nvPr/>
        </p:nvSpPr>
        <p:spPr>
          <a:xfrm>
            <a:off x="794880" y="1848600"/>
            <a:ext cx="592200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Всероссийский конкурсный отбор проектов </a:t>
            </a:r>
            <a:br/>
            <a:r>
              <a:rPr b="0" lang="ru-RU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«Женщины за здоровое общество»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767160" y="2921760"/>
            <a:ext cx="9527400" cy="153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ts val="5700"/>
              </a:lnSpc>
            </a:pPr>
            <a:r>
              <a:rPr b="0" lang="ru-RU" sz="3200" spc="-1" strike="noStrike">
                <a:solidFill>
                  <a:srgbClr val="ffffff"/>
                </a:solidFill>
                <a:latin typeface="Calibri"/>
                <a:ea typeface="DejaVu Sans"/>
              </a:rPr>
              <a:t>«Семейные ценности. Половое</a:t>
            </a: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br/>
            <a:r>
              <a:rPr b="0" lang="ru-RU" sz="3200" spc="-1" strike="noStrike">
                <a:solidFill>
                  <a:srgbClr val="ffffff"/>
                </a:solidFill>
                <a:latin typeface="Calibri"/>
                <a:ea typeface="DejaVu Sans"/>
              </a:rPr>
              <a:t>созревание в подростковом возрасте»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18" name="CustomShape 4"/>
          <p:cNvSpPr/>
          <p:nvPr/>
        </p:nvSpPr>
        <p:spPr>
          <a:xfrm>
            <a:off x="841680" y="5299560"/>
            <a:ext cx="7724880" cy="81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Calibri"/>
                <a:ea typeface="DejaVu Sans"/>
              </a:rPr>
              <a:t>Руководитель команды: Бахматова Ирина Александровна,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Calibri"/>
                <a:ea typeface="DejaVu Sans"/>
              </a:rPr>
              <a:t>Акушерка Женской консультации КДО ПЦ ГБУЗ ТО «Областная больница №4 (г. Ишим), </a:t>
            </a:r>
            <a:br/>
            <a:r>
              <a:rPr b="0" lang="ru-RU" sz="1600" spc="-1" strike="noStrike">
                <a:solidFill>
                  <a:srgbClr val="ffffff"/>
                </a:solidFill>
                <a:latin typeface="Calibri"/>
                <a:ea typeface="DejaVu Sans"/>
              </a:rPr>
              <a:t>Россия, Тюменская область, г. Ишим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19" name="CustomShape 5"/>
          <p:cNvSpPr/>
          <p:nvPr/>
        </p:nvSpPr>
        <p:spPr>
          <a:xfrm>
            <a:off x="792000" y="4752000"/>
            <a:ext cx="1053540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Playfair Display"/>
                <a:ea typeface="DejaVu Sans"/>
              </a:rPr>
              <a:t>Номинация: Лучший молодежный проект по сохранению здоровья.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3" descr=""/>
          <p:cNvPicPr/>
          <p:nvPr/>
        </p:nvPicPr>
        <p:blipFill>
          <a:blip r:embed="rId1"/>
          <a:stretch/>
        </p:blipFill>
        <p:spPr>
          <a:xfrm>
            <a:off x="10427040" y="334080"/>
            <a:ext cx="1174680" cy="610200"/>
          </a:xfrm>
          <a:prstGeom prst="rect">
            <a:avLst/>
          </a:prstGeom>
          <a:ln>
            <a:noFill/>
          </a:ln>
        </p:spPr>
      </p:pic>
      <p:sp>
        <p:nvSpPr>
          <p:cNvPr id="188" name="CustomShape 1"/>
          <p:cNvSpPr/>
          <p:nvPr/>
        </p:nvSpPr>
        <p:spPr>
          <a:xfrm>
            <a:off x="325800" y="252360"/>
            <a:ext cx="11696040" cy="6490800"/>
          </a:xfrm>
          <a:prstGeom prst="roundRect">
            <a:avLst>
              <a:gd name="adj" fmla="val 5834"/>
            </a:avLst>
          </a:prstGeom>
          <a:noFill/>
          <a:ln w="19080">
            <a:solidFill>
              <a:srgbClr val="a2369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9" name="CustomShape 2"/>
          <p:cNvSpPr/>
          <p:nvPr/>
        </p:nvSpPr>
        <p:spPr>
          <a:xfrm>
            <a:off x="239760" y="588600"/>
            <a:ext cx="627120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a72e88"/>
                </a:solidFill>
                <a:latin typeface="Playfair Display SemiBold"/>
                <a:ea typeface="DejaVu Sans"/>
              </a:rPr>
              <a:t>Каналы продвижения проекта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90" name="CustomShape 3"/>
          <p:cNvSpPr/>
          <p:nvPr/>
        </p:nvSpPr>
        <p:spPr>
          <a:xfrm>
            <a:off x="599040" y="1952280"/>
            <a:ext cx="2536920" cy="127980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8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Социальная сеть «Вконтакте»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1" name="CustomShape 4"/>
          <p:cNvSpPr/>
          <p:nvPr/>
        </p:nvSpPr>
        <p:spPr>
          <a:xfrm>
            <a:off x="3265200" y="1952280"/>
            <a:ext cx="8325720" cy="127980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252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Официальное сообщество «ГБУЗ ТО «Областная больница №4 (г. Ишим)» в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сети «Вконткте» https://vk.com/ob4med?from=groups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2" name="CustomShape 5"/>
          <p:cNvSpPr/>
          <p:nvPr/>
        </p:nvSpPr>
        <p:spPr>
          <a:xfrm>
            <a:off x="599040" y="3392640"/>
            <a:ext cx="2536920" cy="127980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8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Телеграм-канал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3" name="CustomShape 6"/>
          <p:cNvSpPr/>
          <p:nvPr/>
        </p:nvSpPr>
        <p:spPr>
          <a:xfrm>
            <a:off x="3265200" y="3392640"/>
            <a:ext cx="8325720" cy="127980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252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Официальное сообщество «Здравоохранение Тюменской области»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https://vk.com/away.php?to=https%3A%2F%2Ft.me%2Fdepzdravto&amp;utf=1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icture 3" descr=""/>
          <p:cNvPicPr/>
          <p:nvPr/>
        </p:nvPicPr>
        <p:blipFill>
          <a:blip r:embed="rId1"/>
          <a:stretch/>
        </p:blipFill>
        <p:spPr>
          <a:xfrm>
            <a:off x="10427040" y="334080"/>
            <a:ext cx="1174680" cy="610200"/>
          </a:xfrm>
          <a:prstGeom prst="rect">
            <a:avLst/>
          </a:prstGeom>
          <a:ln>
            <a:noFill/>
          </a:ln>
        </p:spPr>
      </p:pic>
      <p:sp>
        <p:nvSpPr>
          <p:cNvPr id="195" name="CustomShape 1"/>
          <p:cNvSpPr/>
          <p:nvPr/>
        </p:nvSpPr>
        <p:spPr>
          <a:xfrm>
            <a:off x="325800" y="252360"/>
            <a:ext cx="11696040" cy="6490800"/>
          </a:xfrm>
          <a:prstGeom prst="roundRect">
            <a:avLst>
              <a:gd name="adj" fmla="val 5834"/>
            </a:avLst>
          </a:prstGeom>
          <a:noFill/>
          <a:ln w="19080">
            <a:solidFill>
              <a:srgbClr val="a2369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6" name="CustomShape 2"/>
          <p:cNvSpPr/>
          <p:nvPr/>
        </p:nvSpPr>
        <p:spPr>
          <a:xfrm>
            <a:off x="453600" y="588600"/>
            <a:ext cx="191988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a72e88"/>
                </a:solidFill>
                <a:latin typeface="Playfair Display SemiBold"/>
                <a:ea typeface="DejaVu Sans"/>
              </a:rPr>
              <a:t>Ресурсы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97" name="CustomShape 3"/>
          <p:cNvSpPr/>
          <p:nvPr/>
        </p:nvSpPr>
        <p:spPr>
          <a:xfrm>
            <a:off x="478080" y="1952280"/>
            <a:ext cx="83376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b9d04a"/>
                </a:solidFill>
                <a:latin typeface="Dita Sweet"/>
                <a:ea typeface="DejaVu Sans"/>
              </a:rPr>
              <a:t>1.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198" name="CustomShape 4"/>
          <p:cNvSpPr/>
          <p:nvPr/>
        </p:nvSpPr>
        <p:spPr>
          <a:xfrm>
            <a:off x="518760" y="3258360"/>
            <a:ext cx="83376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b9d04a"/>
                </a:solidFill>
                <a:latin typeface="Dita Sweet"/>
                <a:ea typeface="DejaVu Sans"/>
              </a:rPr>
              <a:t>2.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199" name="CustomShape 5"/>
          <p:cNvSpPr/>
          <p:nvPr/>
        </p:nvSpPr>
        <p:spPr>
          <a:xfrm>
            <a:off x="535680" y="4645800"/>
            <a:ext cx="83376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b9d04a"/>
                </a:solidFill>
                <a:latin typeface="Dita Sweet"/>
                <a:ea typeface="DejaVu Sans"/>
              </a:rPr>
              <a:t>3.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200" name="CustomShape 6"/>
          <p:cNvSpPr/>
          <p:nvPr/>
        </p:nvSpPr>
        <p:spPr>
          <a:xfrm>
            <a:off x="1265040" y="2099880"/>
            <a:ext cx="353988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Информационные ресурсы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1" name="CustomShape 7"/>
          <p:cNvSpPr/>
          <p:nvPr/>
        </p:nvSpPr>
        <p:spPr>
          <a:xfrm>
            <a:off x="1265040" y="3429000"/>
            <a:ext cx="353988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Технические ресурсы (создание  поддержание, доработка чат-бота)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2" name="CustomShape 8"/>
          <p:cNvSpPr/>
          <p:nvPr/>
        </p:nvSpPr>
        <p:spPr>
          <a:xfrm>
            <a:off x="1265040" y="4880520"/>
            <a:ext cx="3539880" cy="173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Организационные ресурсы (обучение среднего медицинского персонала общению с подростками, составлению правильного диалога)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3" name="CustomShape 9"/>
          <p:cNvSpPr/>
          <p:nvPr/>
        </p:nvSpPr>
        <p:spPr>
          <a:xfrm>
            <a:off x="5323680" y="1952280"/>
            <a:ext cx="83376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b9d04a"/>
                </a:solidFill>
                <a:latin typeface="Dita Sweet"/>
                <a:ea typeface="DejaVu Sans"/>
              </a:rPr>
              <a:t>4.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204" name="CustomShape 10"/>
          <p:cNvSpPr/>
          <p:nvPr/>
        </p:nvSpPr>
        <p:spPr>
          <a:xfrm>
            <a:off x="6049800" y="2099880"/>
            <a:ext cx="353988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Финансовые ресурсы (требуется финансирование для поддержания чат-бота)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05" name="" descr=""/>
          <p:cNvPicPr/>
          <p:nvPr/>
        </p:nvPicPr>
        <p:blipFill>
          <a:blip r:embed="rId2"/>
          <a:srcRect l="0" t="9366" r="-476" b="41295"/>
          <a:stretch/>
        </p:blipFill>
        <p:spPr>
          <a:xfrm>
            <a:off x="7056000" y="3168000"/>
            <a:ext cx="2941560" cy="3290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3" descr=""/>
          <p:cNvPicPr/>
          <p:nvPr/>
        </p:nvPicPr>
        <p:blipFill>
          <a:blip r:embed="rId1"/>
          <a:stretch/>
        </p:blipFill>
        <p:spPr>
          <a:xfrm>
            <a:off x="10427040" y="334080"/>
            <a:ext cx="1174680" cy="610200"/>
          </a:xfrm>
          <a:prstGeom prst="rect">
            <a:avLst/>
          </a:prstGeom>
          <a:ln>
            <a:noFill/>
          </a:ln>
        </p:spPr>
      </p:pic>
      <p:sp>
        <p:nvSpPr>
          <p:cNvPr id="207" name="CustomShape 1"/>
          <p:cNvSpPr/>
          <p:nvPr/>
        </p:nvSpPr>
        <p:spPr>
          <a:xfrm>
            <a:off x="325800" y="252360"/>
            <a:ext cx="11696040" cy="6490800"/>
          </a:xfrm>
          <a:prstGeom prst="roundRect">
            <a:avLst>
              <a:gd name="adj" fmla="val 5834"/>
            </a:avLst>
          </a:prstGeom>
          <a:noFill/>
          <a:ln w="19080">
            <a:solidFill>
              <a:srgbClr val="a2369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8" name="CustomShape 2"/>
          <p:cNvSpPr/>
          <p:nvPr/>
        </p:nvSpPr>
        <p:spPr>
          <a:xfrm>
            <a:off x="432000" y="347760"/>
            <a:ext cx="364356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a72e88"/>
                </a:solidFill>
                <a:latin typeface="Playfair Display SemiBold"/>
                <a:ea typeface="DejaVu Sans"/>
              </a:rPr>
              <a:t>Команда проекта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09" name="CustomShape 3"/>
          <p:cNvSpPr/>
          <p:nvPr/>
        </p:nvSpPr>
        <p:spPr>
          <a:xfrm>
            <a:off x="1800000" y="1224000"/>
            <a:ext cx="4079160" cy="94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Бахматова Ирина Александровна, 2001г.р. акушерка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Россия, Тюменская область, г. Ишим.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</p:txBody>
      </p:sp>
      <p:sp>
        <p:nvSpPr>
          <p:cNvPr id="210" name="CustomShape 4"/>
          <p:cNvSpPr/>
          <p:nvPr/>
        </p:nvSpPr>
        <p:spPr>
          <a:xfrm>
            <a:off x="576000" y="864000"/>
            <a:ext cx="341208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a72e88"/>
                </a:solidFill>
                <a:latin typeface="Playfair Display SemiBold"/>
                <a:ea typeface="DejaVu Sans"/>
              </a:rPr>
              <a:t>Руководители проекта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11" name="CustomShape 5"/>
          <p:cNvSpPr/>
          <p:nvPr/>
        </p:nvSpPr>
        <p:spPr>
          <a:xfrm>
            <a:off x="2160000" y="2376000"/>
            <a:ext cx="409644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b9d04a"/>
                </a:solidFill>
                <a:latin typeface="Playfair Display SemiBold"/>
                <a:ea typeface="DejaVu Sans"/>
              </a:rPr>
              <a:t>Ключевые члены команды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212" name="" descr=""/>
          <p:cNvPicPr/>
          <p:nvPr/>
        </p:nvPicPr>
        <p:blipFill>
          <a:blip r:embed="rId2"/>
          <a:stretch/>
        </p:blipFill>
        <p:spPr>
          <a:xfrm>
            <a:off x="720000" y="1213200"/>
            <a:ext cx="935280" cy="1666080"/>
          </a:xfrm>
          <a:prstGeom prst="rect">
            <a:avLst/>
          </a:prstGeom>
          <a:ln>
            <a:noFill/>
          </a:ln>
        </p:spPr>
      </p:pic>
      <p:sp>
        <p:nvSpPr>
          <p:cNvPr id="213" name="CustomShape 6"/>
          <p:cNvSpPr/>
          <p:nvPr/>
        </p:nvSpPr>
        <p:spPr>
          <a:xfrm>
            <a:off x="1968120" y="3024000"/>
            <a:ext cx="4079160" cy="72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Шумкова Анастасия Витальевна, 2001г.р. акушерка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Россия, Тюменская область, г. Ишим.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</p:txBody>
      </p:sp>
      <p:pic>
        <p:nvPicPr>
          <p:cNvPr id="214" name="" descr=""/>
          <p:cNvPicPr/>
          <p:nvPr/>
        </p:nvPicPr>
        <p:blipFill>
          <a:blip r:embed="rId3"/>
          <a:stretch/>
        </p:blipFill>
        <p:spPr>
          <a:xfrm>
            <a:off x="597960" y="3024000"/>
            <a:ext cx="1201320" cy="1603080"/>
          </a:xfrm>
          <a:prstGeom prst="rect">
            <a:avLst/>
          </a:prstGeom>
          <a:ln>
            <a:noFill/>
          </a:ln>
        </p:spPr>
      </p:pic>
      <p:sp>
        <p:nvSpPr>
          <p:cNvPr id="215" name="CustomShape 7"/>
          <p:cNvSpPr/>
          <p:nvPr/>
        </p:nvSpPr>
        <p:spPr>
          <a:xfrm>
            <a:off x="1968120" y="4719960"/>
            <a:ext cx="4079160" cy="94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Лобкова Татьяна Васильевна, 1952г.р. старшая акушерка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Россия, Тюменская область, г. Ишим.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</p:txBody>
      </p:sp>
      <p:pic>
        <p:nvPicPr>
          <p:cNvPr id="216" name="" descr=""/>
          <p:cNvPicPr/>
          <p:nvPr/>
        </p:nvPicPr>
        <p:blipFill>
          <a:blip r:embed="rId4"/>
          <a:srcRect l="0" t="0" r="12386" b="6950"/>
          <a:stretch/>
        </p:blipFill>
        <p:spPr>
          <a:xfrm>
            <a:off x="821880" y="4719960"/>
            <a:ext cx="1121400" cy="1543320"/>
          </a:xfrm>
          <a:prstGeom prst="rect">
            <a:avLst/>
          </a:prstGeom>
          <a:ln>
            <a:noFill/>
          </a:ln>
        </p:spPr>
      </p:pic>
      <p:sp>
        <p:nvSpPr>
          <p:cNvPr id="217" name="CustomShape 8"/>
          <p:cNvSpPr/>
          <p:nvPr/>
        </p:nvSpPr>
        <p:spPr>
          <a:xfrm>
            <a:off x="7368120" y="2376000"/>
            <a:ext cx="4079160" cy="94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Дюкова Кристина Александровна, 1989г.р. акушерка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Россия, Тюменская область, г. Ишим.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</p:txBody>
      </p:sp>
      <p:pic>
        <p:nvPicPr>
          <p:cNvPr id="218" name="" descr=""/>
          <p:cNvPicPr/>
          <p:nvPr/>
        </p:nvPicPr>
        <p:blipFill>
          <a:blip r:embed="rId5"/>
          <a:stretch/>
        </p:blipFill>
        <p:spPr>
          <a:xfrm>
            <a:off x="10777320" y="2016000"/>
            <a:ext cx="1029960" cy="1583280"/>
          </a:xfrm>
          <a:prstGeom prst="rect">
            <a:avLst/>
          </a:prstGeom>
          <a:ln>
            <a:noFill/>
          </a:ln>
        </p:spPr>
      </p:pic>
      <p:sp>
        <p:nvSpPr>
          <p:cNvPr id="219" name="CustomShape 9"/>
          <p:cNvSpPr/>
          <p:nvPr/>
        </p:nvSpPr>
        <p:spPr>
          <a:xfrm>
            <a:off x="5784120" y="3533760"/>
            <a:ext cx="4079160" cy="94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Толстых Ольга Геннадьевна, 1980г.р.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психолог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Россия, Тюменская область, г. Ишим.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</p:txBody>
      </p:sp>
      <p:pic>
        <p:nvPicPr>
          <p:cNvPr id="220" name="" descr=""/>
          <p:cNvPicPr/>
          <p:nvPr/>
        </p:nvPicPr>
        <p:blipFill>
          <a:blip r:embed="rId6"/>
          <a:srcRect l="0" t="36461" r="67373" b="29901"/>
          <a:stretch/>
        </p:blipFill>
        <p:spPr>
          <a:xfrm>
            <a:off x="9072000" y="3339000"/>
            <a:ext cx="1182960" cy="1628280"/>
          </a:xfrm>
          <a:prstGeom prst="rect">
            <a:avLst/>
          </a:prstGeom>
          <a:ln>
            <a:noFill/>
          </a:ln>
        </p:spPr>
      </p:pic>
      <p:pic>
        <p:nvPicPr>
          <p:cNvPr id="221" name="" descr=""/>
          <p:cNvPicPr/>
          <p:nvPr/>
        </p:nvPicPr>
        <p:blipFill>
          <a:blip r:embed="rId7"/>
          <a:stretch/>
        </p:blipFill>
        <p:spPr>
          <a:xfrm>
            <a:off x="2592000" y="5472000"/>
            <a:ext cx="1613520" cy="1255320"/>
          </a:xfrm>
          <a:prstGeom prst="rect">
            <a:avLst/>
          </a:prstGeom>
          <a:ln>
            <a:noFill/>
          </a:ln>
        </p:spPr>
      </p:pic>
      <p:sp>
        <p:nvSpPr>
          <p:cNvPr id="222" name="CustomShape 10"/>
          <p:cNvSpPr/>
          <p:nvPr/>
        </p:nvSpPr>
        <p:spPr>
          <a:xfrm>
            <a:off x="4248000" y="5617800"/>
            <a:ext cx="4079160" cy="94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Клюева Алена Анатольевна, 1975г.р.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акушерка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Россия, Тюменская область, г. Ишим.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</p:txBody>
      </p:sp>
      <p:pic>
        <p:nvPicPr>
          <p:cNvPr id="223" name="" descr=""/>
          <p:cNvPicPr/>
          <p:nvPr/>
        </p:nvPicPr>
        <p:blipFill>
          <a:blip r:embed="rId8"/>
          <a:srcRect l="0" t="0" r="1816" b="13210"/>
          <a:stretch/>
        </p:blipFill>
        <p:spPr>
          <a:xfrm>
            <a:off x="7200000" y="4772160"/>
            <a:ext cx="1038960" cy="1635120"/>
          </a:xfrm>
          <a:prstGeom prst="rect">
            <a:avLst/>
          </a:prstGeom>
          <a:ln>
            <a:noFill/>
          </a:ln>
        </p:spPr>
      </p:pic>
      <p:sp>
        <p:nvSpPr>
          <p:cNvPr id="224" name="CustomShape 11"/>
          <p:cNvSpPr/>
          <p:nvPr/>
        </p:nvSpPr>
        <p:spPr>
          <a:xfrm>
            <a:off x="8239680" y="5256000"/>
            <a:ext cx="4079160" cy="94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Яцышина Наталья Викторовна, 1976г.р.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психолог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Россия, Тюменская область, г. Ишим.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3" descr=""/>
          <p:cNvPicPr/>
          <p:nvPr/>
        </p:nvPicPr>
        <p:blipFill>
          <a:blip r:embed="rId1"/>
          <a:stretch/>
        </p:blipFill>
        <p:spPr>
          <a:xfrm>
            <a:off x="10427040" y="334080"/>
            <a:ext cx="1174680" cy="61020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325800" y="252360"/>
            <a:ext cx="11696040" cy="6490800"/>
          </a:xfrm>
          <a:prstGeom prst="roundRect">
            <a:avLst>
              <a:gd name="adj" fmla="val 5834"/>
            </a:avLst>
          </a:prstGeom>
          <a:noFill/>
          <a:ln w="19080">
            <a:solidFill>
              <a:srgbClr val="a2369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CustomShape 2"/>
          <p:cNvSpPr/>
          <p:nvPr/>
        </p:nvSpPr>
        <p:spPr>
          <a:xfrm>
            <a:off x="910080" y="504000"/>
            <a:ext cx="852192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a72e88"/>
                </a:solidFill>
                <a:latin typeface="Playfair Display SemiBold"/>
                <a:ea typeface="DejaVu Sans"/>
              </a:rPr>
              <a:t>Проблематизация. Актуальность проекта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23" name="CustomShape 3"/>
          <p:cNvSpPr/>
          <p:nvPr/>
        </p:nvSpPr>
        <p:spPr>
          <a:xfrm>
            <a:off x="599040" y="1545120"/>
            <a:ext cx="10729440" cy="130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Реализация проекта проводится на территории Тюменской области.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124" name="CustomShape 4"/>
          <p:cNvSpPr/>
          <p:nvPr/>
        </p:nvSpPr>
        <p:spPr>
          <a:xfrm>
            <a:off x="704160" y="2232000"/>
            <a:ext cx="10958400" cy="4318560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5"/>
          <p:cNvSpPr/>
          <p:nvPr/>
        </p:nvSpPr>
        <p:spPr>
          <a:xfrm>
            <a:off x="1720800" y="2322360"/>
            <a:ext cx="929376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Обучение подростков знаниям, связанных с половым воспитанием, в основном эти знания касаются проблем контрацепции, защиты от СПИДа, различных венерических заболеваний, связанных с неограниченными половыми контактами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6" name="CustomShape 6"/>
          <p:cNvSpPr/>
          <p:nvPr/>
        </p:nvSpPr>
        <p:spPr>
          <a:xfrm>
            <a:off x="1758600" y="3407400"/>
            <a:ext cx="929376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Обеспечение подростков грамотной и систематизированной информацией, которая даст возможность понять, что с ними происходит, а также поможет сформировать ответственное сексуальное поведения и отрицательное отношение к раннему началу половой жизни.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7" name="CustomShape 7"/>
          <p:cNvSpPr/>
          <p:nvPr/>
        </p:nvSpPr>
        <p:spPr>
          <a:xfrm>
            <a:off x="1793160" y="4531320"/>
            <a:ext cx="929376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Снижение количества абортов среди подростков.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8" name="CustomShape 8"/>
          <p:cNvSpPr/>
          <p:nvPr/>
        </p:nvSpPr>
        <p:spPr>
          <a:xfrm>
            <a:off x="873720" y="2408040"/>
            <a:ext cx="83376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ffffff"/>
                </a:solidFill>
                <a:latin typeface="Dita Sweet"/>
                <a:ea typeface="DejaVu Sans"/>
              </a:rPr>
              <a:t>1.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129" name="CustomShape 9"/>
          <p:cNvSpPr/>
          <p:nvPr/>
        </p:nvSpPr>
        <p:spPr>
          <a:xfrm>
            <a:off x="873720" y="3456000"/>
            <a:ext cx="83376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ffffff"/>
                </a:solidFill>
                <a:latin typeface="Dita Sweet"/>
                <a:ea typeface="DejaVu Sans"/>
              </a:rPr>
              <a:t>2.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130" name="CustomShape 10"/>
          <p:cNvSpPr/>
          <p:nvPr/>
        </p:nvSpPr>
        <p:spPr>
          <a:xfrm>
            <a:off x="893160" y="4343040"/>
            <a:ext cx="83376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ffffff"/>
                </a:solidFill>
                <a:latin typeface="Dita Sweet"/>
                <a:ea typeface="DejaVu Sans"/>
              </a:rPr>
              <a:t>3.</a:t>
            </a:r>
            <a:endParaRPr b="0" lang="ru-RU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3" descr=""/>
          <p:cNvPicPr/>
          <p:nvPr/>
        </p:nvPicPr>
        <p:blipFill>
          <a:blip r:embed="rId1"/>
          <a:stretch/>
        </p:blipFill>
        <p:spPr>
          <a:xfrm>
            <a:off x="10427040" y="334080"/>
            <a:ext cx="1174680" cy="610200"/>
          </a:xfrm>
          <a:prstGeom prst="rect">
            <a:avLst/>
          </a:prstGeom>
          <a:ln>
            <a:noFill/>
          </a:ln>
        </p:spPr>
      </p:pic>
      <p:sp>
        <p:nvSpPr>
          <p:cNvPr id="132" name="CustomShape 1"/>
          <p:cNvSpPr/>
          <p:nvPr/>
        </p:nvSpPr>
        <p:spPr>
          <a:xfrm>
            <a:off x="325800" y="252360"/>
            <a:ext cx="11696040" cy="6490800"/>
          </a:xfrm>
          <a:prstGeom prst="roundRect">
            <a:avLst>
              <a:gd name="adj" fmla="val 5834"/>
            </a:avLst>
          </a:prstGeom>
          <a:noFill/>
          <a:ln w="19080">
            <a:solidFill>
              <a:srgbClr val="a2369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CustomShape 2"/>
          <p:cNvSpPr/>
          <p:nvPr/>
        </p:nvSpPr>
        <p:spPr>
          <a:xfrm>
            <a:off x="348840" y="588600"/>
            <a:ext cx="406872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a72e88"/>
                </a:solidFill>
                <a:latin typeface="Playfair Display SemiBold"/>
                <a:ea typeface="DejaVu Sans"/>
              </a:rPr>
              <a:t>Целевая аудитория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34" name="CustomShape 3"/>
          <p:cNvSpPr/>
          <p:nvPr/>
        </p:nvSpPr>
        <p:spPr>
          <a:xfrm>
            <a:off x="599040" y="1545120"/>
            <a:ext cx="9983520" cy="191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Проект основан на работе с подростками.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В ходе проекта были охвачены все учащиеся школ (среднее звено); учащиеся среднего специального и среднего профессионального образования; обучающиеся высшего образовательного учреждения.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Работа проводилась в разных аудиториях как с молодыми людьми, так и с девушками.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3" descr=""/>
          <p:cNvPicPr/>
          <p:nvPr/>
        </p:nvPicPr>
        <p:blipFill>
          <a:blip r:embed="rId1"/>
          <a:stretch/>
        </p:blipFill>
        <p:spPr>
          <a:xfrm>
            <a:off x="10427040" y="334080"/>
            <a:ext cx="1175040" cy="610560"/>
          </a:xfrm>
          <a:prstGeom prst="rect">
            <a:avLst/>
          </a:prstGeom>
          <a:ln>
            <a:noFill/>
          </a:ln>
        </p:spPr>
      </p:pic>
      <p:sp>
        <p:nvSpPr>
          <p:cNvPr id="136" name="CustomShape 1"/>
          <p:cNvSpPr/>
          <p:nvPr/>
        </p:nvSpPr>
        <p:spPr>
          <a:xfrm>
            <a:off x="325800" y="252360"/>
            <a:ext cx="11696400" cy="6491160"/>
          </a:xfrm>
          <a:prstGeom prst="roundRect">
            <a:avLst>
              <a:gd name="adj" fmla="val 5834"/>
            </a:avLst>
          </a:prstGeom>
          <a:noFill/>
          <a:ln w="19080">
            <a:solidFill>
              <a:srgbClr val="a2369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CustomShape 2"/>
          <p:cNvSpPr/>
          <p:nvPr/>
        </p:nvSpPr>
        <p:spPr>
          <a:xfrm>
            <a:off x="185400" y="588600"/>
            <a:ext cx="707724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a72e88"/>
                </a:solidFill>
                <a:latin typeface="Playfair Display SemiBold"/>
                <a:ea typeface="DejaVu Sans"/>
              </a:rPr>
              <a:t>Стадия проекта. Зрелость проекта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</p:txBody>
      </p:sp>
      <p:sp>
        <p:nvSpPr>
          <p:cNvPr id="138" name="CustomShape 3"/>
          <p:cNvSpPr/>
          <p:nvPr/>
        </p:nvSpPr>
        <p:spPr>
          <a:xfrm>
            <a:off x="1039680" y="1918080"/>
            <a:ext cx="10289160" cy="329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Инициатива (хорошая, продуманная идея, но проект еще не реализован)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Активный проект (продумана архитектура проекта собрана команда, понятны ресурсы, источники продвижения проекта, реализация начата/продолжается)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Завершённый проект/успешная практика (кейс) (проект продуман, есть команда, ресурсы, проект прошел внедрение на целевой аудитории, может быть использован как «лучшая практика» для масштабирования на других площадках или расширении целевой аудитории)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Технология (в процессе реализации проекта создано технологическое решение, которое может быть коммерциализировано. В наличии есть патент/торговый знак/промышленный образец, который можно использовать для продвижения на рынок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39" name="CustomShape 4"/>
          <p:cNvSpPr/>
          <p:nvPr/>
        </p:nvSpPr>
        <p:spPr>
          <a:xfrm>
            <a:off x="707760" y="1983240"/>
            <a:ext cx="237960" cy="237960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CustomShape 5"/>
          <p:cNvSpPr/>
          <p:nvPr/>
        </p:nvSpPr>
        <p:spPr>
          <a:xfrm>
            <a:off x="599040" y="1324440"/>
            <a:ext cx="1072980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Выбирается один из возможных вариантов статусов проекта: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41" name="CustomShape 6"/>
          <p:cNvSpPr/>
          <p:nvPr/>
        </p:nvSpPr>
        <p:spPr>
          <a:xfrm>
            <a:off x="707760" y="2481120"/>
            <a:ext cx="237960" cy="237960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7"/>
          <p:cNvSpPr/>
          <p:nvPr/>
        </p:nvSpPr>
        <p:spPr>
          <a:xfrm>
            <a:off x="707760" y="3231360"/>
            <a:ext cx="237960" cy="237960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8"/>
          <p:cNvSpPr/>
          <p:nvPr/>
        </p:nvSpPr>
        <p:spPr>
          <a:xfrm>
            <a:off x="707760" y="4285440"/>
            <a:ext cx="237960" cy="237960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3" descr=""/>
          <p:cNvPicPr/>
          <p:nvPr/>
        </p:nvPicPr>
        <p:blipFill>
          <a:blip r:embed="rId1"/>
          <a:stretch/>
        </p:blipFill>
        <p:spPr>
          <a:xfrm>
            <a:off x="10427040" y="334080"/>
            <a:ext cx="1174680" cy="610200"/>
          </a:xfrm>
          <a:prstGeom prst="rect">
            <a:avLst/>
          </a:prstGeom>
          <a:ln>
            <a:noFill/>
          </a:ln>
        </p:spPr>
      </p:pic>
      <p:sp>
        <p:nvSpPr>
          <p:cNvPr id="145" name="CustomShape 1"/>
          <p:cNvSpPr/>
          <p:nvPr/>
        </p:nvSpPr>
        <p:spPr>
          <a:xfrm>
            <a:off x="325800" y="252360"/>
            <a:ext cx="11696040" cy="6490800"/>
          </a:xfrm>
          <a:prstGeom prst="roundRect">
            <a:avLst>
              <a:gd name="adj" fmla="val 5834"/>
            </a:avLst>
          </a:prstGeom>
          <a:noFill/>
          <a:ln w="19080">
            <a:solidFill>
              <a:srgbClr val="a2369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CustomShape 2"/>
          <p:cNvSpPr/>
          <p:nvPr/>
        </p:nvSpPr>
        <p:spPr>
          <a:xfrm>
            <a:off x="864000" y="576000"/>
            <a:ext cx="833616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a72e88"/>
                </a:solidFill>
                <a:latin typeface="Playfair Display SemiBold"/>
                <a:ea typeface="DejaVu Sans"/>
              </a:rPr>
              <a:t>Миссия проекта. Цели и задачи проекта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47" name="CustomShape 3"/>
          <p:cNvSpPr/>
          <p:nvPr/>
        </p:nvSpPr>
        <p:spPr>
          <a:xfrm>
            <a:off x="599040" y="1301040"/>
            <a:ext cx="1107684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Описывается миссия проекта. Какие цели достигаются за счет проекта.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Какие задачи ставит перед собой участник конкурсного отбора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48" name="CustomShape 4"/>
          <p:cNvSpPr/>
          <p:nvPr/>
        </p:nvSpPr>
        <p:spPr>
          <a:xfrm>
            <a:off x="643320" y="3199320"/>
            <a:ext cx="83376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a72e88"/>
                </a:solidFill>
                <a:latin typeface="Dita Sweet"/>
                <a:ea typeface="DejaVu Sans"/>
              </a:rPr>
              <a:t>1.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149" name="CustomShape 5"/>
          <p:cNvSpPr/>
          <p:nvPr/>
        </p:nvSpPr>
        <p:spPr>
          <a:xfrm>
            <a:off x="684000" y="4005000"/>
            <a:ext cx="83376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a72e88"/>
                </a:solidFill>
                <a:latin typeface="Dita Sweet"/>
                <a:ea typeface="DejaVu Sans"/>
              </a:rPr>
              <a:t>2.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150" name="CustomShape 6"/>
          <p:cNvSpPr/>
          <p:nvPr/>
        </p:nvSpPr>
        <p:spPr>
          <a:xfrm>
            <a:off x="6840000" y="3191040"/>
            <a:ext cx="83376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b9d04a"/>
                </a:solidFill>
                <a:latin typeface="Dita Sweet"/>
                <a:ea typeface="DejaVu Sans"/>
              </a:rPr>
              <a:t>1.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151" name="CustomShape 7"/>
          <p:cNvSpPr/>
          <p:nvPr/>
        </p:nvSpPr>
        <p:spPr>
          <a:xfrm>
            <a:off x="6840000" y="4032000"/>
            <a:ext cx="83376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b9d04a"/>
                </a:solidFill>
                <a:latin typeface="Dita Sweet"/>
                <a:ea typeface="DejaVu Sans"/>
              </a:rPr>
              <a:t>2.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152" name="CustomShape 8"/>
          <p:cNvSpPr/>
          <p:nvPr/>
        </p:nvSpPr>
        <p:spPr>
          <a:xfrm>
            <a:off x="6840000" y="4968000"/>
            <a:ext cx="83376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b9d04a"/>
                </a:solidFill>
                <a:latin typeface="Dita Sweet"/>
                <a:ea typeface="DejaVu Sans"/>
              </a:rPr>
              <a:t>3.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153" name="CustomShape 9"/>
          <p:cNvSpPr/>
          <p:nvPr/>
        </p:nvSpPr>
        <p:spPr>
          <a:xfrm>
            <a:off x="549720" y="2534760"/>
            <a:ext cx="315000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d0d0d"/>
                </a:solidFill>
                <a:latin typeface="Playfair Display SemiBold"/>
                <a:ea typeface="DejaVu Sans"/>
              </a:rPr>
              <a:t>Цели и задачи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54" name="CustomShape 10"/>
          <p:cNvSpPr/>
          <p:nvPr/>
        </p:nvSpPr>
        <p:spPr>
          <a:xfrm>
            <a:off x="1430280" y="3346560"/>
            <a:ext cx="461628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Снизить количество незапланированных беременностей  у несовершеннолетних.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5" name="CustomShape 11"/>
          <p:cNvSpPr/>
          <p:nvPr/>
        </p:nvSpPr>
        <p:spPr>
          <a:xfrm>
            <a:off x="1430280" y="4175280"/>
            <a:ext cx="353988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Снизить количество прерываний беременности.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6" name="CustomShape 12"/>
          <p:cNvSpPr/>
          <p:nvPr/>
        </p:nvSpPr>
        <p:spPr>
          <a:xfrm>
            <a:off x="7906680" y="3191400"/>
            <a:ext cx="390024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Сформировать у подростков представление об институте семьи и семейных отношениях.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7" name="CustomShape 13"/>
          <p:cNvSpPr/>
          <p:nvPr/>
        </p:nvSpPr>
        <p:spPr>
          <a:xfrm>
            <a:off x="7920000" y="4032000"/>
            <a:ext cx="388692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Организовать анкетирование среди учащихся и студентов в учебных учреждениях.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8" name="CustomShape 14"/>
          <p:cNvSpPr/>
          <p:nvPr/>
        </p:nvSpPr>
        <p:spPr>
          <a:xfrm>
            <a:off x="7920000" y="4932360"/>
            <a:ext cx="388692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Обучить теоретическим знаниям и донести важность своевременного обращения в женскую консультацию за консультацией.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3" descr=""/>
          <p:cNvPicPr/>
          <p:nvPr/>
        </p:nvPicPr>
        <p:blipFill>
          <a:blip r:embed="rId1"/>
          <a:stretch/>
        </p:blipFill>
        <p:spPr>
          <a:xfrm>
            <a:off x="10427040" y="334080"/>
            <a:ext cx="1174680" cy="610200"/>
          </a:xfrm>
          <a:prstGeom prst="rect">
            <a:avLst/>
          </a:prstGeom>
          <a:ln>
            <a:noFill/>
          </a:ln>
        </p:spPr>
      </p:pic>
      <p:sp>
        <p:nvSpPr>
          <p:cNvPr id="160" name="CustomShape 1"/>
          <p:cNvSpPr/>
          <p:nvPr/>
        </p:nvSpPr>
        <p:spPr>
          <a:xfrm>
            <a:off x="325800" y="252360"/>
            <a:ext cx="11696040" cy="6490800"/>
          </a:xfrm>
          <a:prstGeom prst="roundRect">
            <a:avLst>
              <a:gd name="adj" fmla="val 5834"/>
            </a:avLst>
          </a:prstGeom>
          <a:noFill/>
          <a:ln w="19080">
            <a:solidFill>
              <a:srgbClr val="a2369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1" name="CustomShape 2"/>
          <p:cNvSpPr/>
          <p:nvPr/>
        </p:nvSpPr>
        <p:spPr>
          <a:xfrm>
            <a:off x="474120" y="588600"/>
            <a:ext cx="278100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a72e88"/>
                </a:solidFill>
                <a:latin typeface="Playfair Display SemiBold"/>
                <a:ea typeface="DejaVu Sans"/>
              </a:rPr>
              <a:t>Суть проекта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</p:txBody>
      </p:sp>
      <p:sp>
        <p:nvSpPr>
          <p:cNvPr id="162" name="CustomShape 3"/>
          <p:cNvSpPr/>
          <p:nvPr/>
        </p:nvSpPr>
        <p:spPr>
          <a:xfrm>
            <a:off x="1266840" y="1586160"/>
            <a:ext cx="9656640" cy="114876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Проект. Семейные ценности. Половое </a:t>
            </a:r>
            <a:br/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созревание в подростковом возрасте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3" name="CustomShape 4"/>
          <p:cNvSpPr/>
          <p:nvPr/>
        </p:nvSpPr>
        <p:spPr>
          <a:xfrm>
            <a:off x="1266840" y="3170160"/>
            <a:ext cx="9656640" cy="114876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Чтение лекций акушерками и психологом женской консультации. Распространение памяток, брошюр. Активное распространение чат бота.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4" name="CustomShape 5"/>
          <p:cNvSpPr/>
          <p:nvPr/>
        </p:nvSpPr>
        <p:spPr>
          <a:xfrm>
            <a:off x="1286280" y="4754160"/>
            <a:ext cx="9656640" cy="114876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Быстро.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Доступно. Бесплатно.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3" descr=""/>
          <p:cNvPicPr/>
          <p:nvPr/>
        </p:nvPicPr>
        <p:blipFill>
          <a:blip r:embed="rId1"/>
          <a:stretch/>
        </p:blipFill>
        <p:spPr>
          <a:xfrm>
            <a:off x="10427040" y="334080"/>
            <a:ext cx="1175040" cy="610560"/>
          </a:xfrm>
          <a:prstGeom prst="rect">
            <a:avLst/>
          </a:prstGeom>
          <a:ln>
            <a:noFill/>
          </a:ln>
        </p:spPr>
      </p:pic>
      <p:sp>
        <p:nvSpPr>
          <p:cNvPr id="166" name="CustomShape 1"/>
          <p:cNvSpPr/>
          <p:nvPr/>
        </p:nvSpPr>
        <p:spPr>
          <a:xfrm>
            <a:off x="325800" y="252360"/>
            <a:ext cx="11696400" cy="6491160"/>
          </a:xfrm>
          <a:prstGeom prst="roundRect">
            <a:avLst>
              <a:gd name="adj" fmla="val 5834"/>
            </a:avLst>
          </a:prstGeom>
          <a:noFill/>
          <a:ln w="19080">
            <a:solidFill>
              <a:srgbClr val="a2369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7" name="CustomShape 2"/>
          <p:cNvSpPr/>
          <p:nvPr/>
        </p:nvSpPr>
        <p:spPr>
          <a:xfrm>
            <a:off x="364320" y="588600"/>
            <a:ext cx="390132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a72e88"/>
                </a:solidFill>
                <a:latin typeface="Playfair Display SemiBold"/>
                <a:ea typeface="DejaVu Sans"/>
              </a:rPr>
              <a:t>Механика проекта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</p:txBody>
      </p:sp>
      <p:sp>
        <p:nvSpPr>
          <p:cNvPr id="168" name="CustomShape 3"/>
          <p:cNvSpPr/>
          <p:nvPr/>
        </p:nvSpPr>
        <p:spPr>
          <a:xfrm>
            <a:off x="599040" y="2475720"/>
            <a:ext cx="4843800" cy="179028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252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Информированность подростков об институте семьи, семейных ценностях и половом воспитании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9" name="CustomShape 4"/>
          <p:cNvSpPr/>
          <p:nvPr/>
        </p:nvSpPr>
        <p:spPr>
          <a:xfrm>
            <a:off x="5559840" y="2475720"/>
            <a:ext cx="6031440" cy="179028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252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Инструменты: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1. Проведение лекций среди учащихся 10-11 классов.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2. Организация круглого стола с студентами среднего профессионального и высшего образовательных учреждений.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0" name="CustomShape 5"/>
          <p:cNvSpPr/>
          <p:nvPr/>
        </p:nvSpPr>
        <p:spPr>
          <a:xfrm>
            <a:off x="599040" y="4398120"/>
            <a:ext cx="10992240" cy="179028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252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Последовательность: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1. Создание информационных брошюр в бумажном варианте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2. Создание чат бота в онлайн формате, для лучшего усвоения и доступности 24/7 для подростков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3" descr=""/>
          <p:cNvPicPr/>
          <p:nvPr/>
        </p:nvPicPr>
        <p:blipFill>
          <a:blip r:embed="rId1"/>
          <a:stretch/>
        </p:blipFill>
        <p:spPr>
          <a:xfrm>
            <a:off x="10427040" y="334080"/>
            <a:ext cx="1174680" cy="610200"/>
          </a:xfrm>
          <a:prstGeom prst="rect">
            <a:avLst/>
          </a:prstGeom>
          <a:ln>
            <a:noFill/>
          </a:ln>
        </p:spPr>
      </p:pic>
      <p:sp>
        <p:nvSpPr>
          <p:cNvPr id="172" name="CustomShape 1"/>
          <p:cNvSpPr/>
          <p:nvPr/>
        </p:nvSpPr>
        <p:spPr>
          <a:xfrm>
            <a:off x="325800" y="252360"/>
            <a:ext cx="11696040" cy="6490800"/>
          </a:xfrm>
          <a:prstGeom prst="roundRect">
            <a:avLst>
              <a:gd name="adj" fmla="val 5834"/>
            </a:avLst>
          </a:prstGeom>
          <a:noFill/>
          <a:ln w="19080">
            <a:solidFill>
              <a:srgbClr val="a2369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CustomShape 2"/>
          <p:cNvSpPr/>
          <p:nvPr/>
        </p:nvSpPr>
        <p:spPr>
          <a:xfrm>
            <a:off x="210600" y="588600"/>
            <a:ext cx="638244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a72e88"/>
                </a:solidFill>
                <a:latin typeface="Playfair Display SemiBold"/>
                <a:ea typeface="DejaVu Sans"/>
              </a:rPr>
              <a:t>Основные результаты проекта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74" name="CustomShape 3"/>
          <p:cNvSpPr/>
          <p:nvPr/>
        </p:nvSpPr>
        <p:spPr>
          <a:xfrm>
            <a:off x="707760" y="2296440"/>
            <a:ext cx="237600" cy="237600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CustomShape 4"/>
          <p:cNvSpPr/>
          <p:nvPr/>
        </p:nvSpPr>
        <p:spPr>
          <a:xfrm>
            <a:off x="707760" y="2937240"/>
            <a:ext cx="237600" cy="237600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CustomShape 5"/>
          <p:cNvSpPr/>
          <p:nvPr/>
        </p:nvSpPr>
        <p:spPr>
          <a:xfrm>
            <a:off x="707760" y="3555720"/>
            <a:ext cx="237600" cy="237600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7" name="CustomShape 6"/>
          <p:cNvSpPr/>
          <p:nvPr/>
        </p:nvSpPr>
        <p:spPr>
          <a:xfrm>
            <a:off x="1096920" y="2219760"/>
            <a:ext cx="1032300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После создания данного проекта, сократилась обращаемость подростков в женскую консультацию для прерывания беременности.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78" name="CustomShape 7"/>
          <p:cNvSpPr/>
          <p:nvPr/>
        </p:nvSpPr>
        <p:spPr>
          <a:xfrm>
            <a:off x="1096920" y="2844360"/>
            <a:ext cx="1032300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Некоторые районы Тюменской области активно взяли в реализацию проект и распространили чат бот по своим подросткам.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79" name="CustomShape 8"/>
          <p:cNvSpPr/>
          <p:nvPr/>
        </p:nvSpPr>
        <p:spPr>
          <a:xfrm>
            <a:off x="1096920" y="3469320"/>
            <a:ext cx="10323000" cy="100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Подростки активно идут на контакт с сотрудниками женской консультации, вступают в диалог, что очень хорошо сказывается при их обращении в Женскую консультацию на очный прием.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3" descr=""/>
          <p:cNvPicPr/>
          <p:nvPr/>
        </p:nvPicPr>
        <p:blipFill>
          <a:blip r:embed="rId1"/>
          <a:stretch/>
        </p:blipFill>
        <p:spPr>
          <a:xfrm>
            <a:off x="10427040" y="334080"/>
            <a:ext cx="1174680" cy="610200"/>
          </a:xfrm>
          <a:prstGeom prst="rect">
            <a:avLst/>
          </a:prstGeom>
          <a:ln>
            <a:noFill/>
          </a:ln>
        </p:spPr>
      </p:pic>
      <p:sp>
        <p:nvSpPr>
          <p:cNvPr id="181" name="CustomShape 1"/>
          <p:cNvSpPr/>
          <p:nvPr/>
        </p:nvSpPr>
        <p:spPr>
          <a:xfrm>
            <a:off x="325800" y="252360"/>
            <a:ext cx="11696040" cy="6490800"/>
          </a:xfrm>
          <a:prstGeom prst="roundRect">
            <a:avLst>
              <a:gd name="adj" fmla="val 5834"/>
            </a:avLst>
          </a:prstGeom>
          <a:noFill/>
          <a:ln w="19080">
            <a:solidFill>
              <a:srgbClr val="a2369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CustomShape 2"/>
          <p:cNvSpPr/>
          <p:nvPr/>
        </p:nvSpPr>
        <p:spPr>
          <a:xfrm>
            <a:off x="504000" y="569160"/>
            <a:ext cx="678636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a72e88"/>
                </a:solidFill>
                <a:latin typeface="Playfair Display SemiBold"/>
                <a:ea typeface="DejaVu Sans"/>
              </a:rPr>
              <a:t>Информация о текущем статусе </a:t>
            </a:r>
            <a:br/>
            <a:r>
              <a:rPr b="0" lang="ru-RU" sz="2800" spc="-1" strike="noStrike">
                <a:solidFill>
                  <a:srgbClr val="a72e88"/>
                </a:solidFill>
                <a:latin typeface="Playfair Display SemiBold"/>
                <a:ea typeface="DejaVu Sans"/>
              </a:rPr>
              <a:t>реализации проекта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83" name="CustomShape 3"/>
          <p:cNvSpPr/>
          <p:nvPr/>
        </p:nvSpPr>
        <p:spPr>
          <a:xfrm>
            <a:off x="455040" y="1558080"/>
            <a:ext cx="4872240" cy="499320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252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При проведении аналитического анализа по обращениям подростков г. Ишима, Ишимского района и всех близлежащих районов в Женскую консультацию г. Ишима, было принято решение о создании группы акушерок, которые могли бы выходить на встречи с подростками в учебные учреждения для чтения лекций о половом воспитании. разработан и уже реализуется контент-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план для социальных сетей. В данный момент дорабатывается чат-бот, планируется снять видеоролики,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демонстрирующий вырезки из лекций для лучшего усвоения у подросков, ведь не каждый человек воспринимает информацию, просто прочитав текст.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84" name="CustomShape 4"/>
          <p:cNvSpPr/>
          <p:nvPr/>
        </p:nvSpPr>
        <p:spPr>
          <a:xfrm>
            <a:off x="5488200" y="1152000"/>
            <a:ext cx="6031080" cy="88704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252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2"/>
              </a:rPr>
              <a:t>https://vk.com/video-164514502_456242271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Размещен на сайте СМИ г. Ишима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85" name="CustomShape 5"/>
          <p:cNvSpPr/>
          <p:nvPr/>
        </p:nvSpPr>
        <p:spPr>
          <a:xfrm>
            <a:off x="5616000" y="2304000"/>
            <a:ext cx="5975280" cy="316728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252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3"/>
              </a:rPr>
              <a:t>https://vk.com/oblzdrav72?w=wall-171546839_26492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Публикация «Вконтакте» в группе Департамента Здравоохранения ТО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4"/>
              </a:rPr>
              <a:t>https://minzdrav.gov.ru/en/regional_news/22957-tyumenskiy-spetsialist-razrabotala-anonimnyy-chat-bot-v-telegram-dlya-molodezhi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Сайт Министерства здравоохранения Российской Федерации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5"/>
              </a:rPr>
              <a:t>https://vk.com/wall-17004531_80738?ysclid=m9jurx3mj0118752834</a:t>
            </a: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 Публикация «Вконтакте» в группе общего доступа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86" name="CustomShape 6"/>
          <p:cNvSpPr/>
          <p:nvPr/>
        </p:nvSpPr>
        <p:spPr>
          <a:xfrm>
            <a:off x="5560200" y="5616000"/>
            <a:ext cx="6031080" cy="88704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252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Данный проект на этапе инициативного и хорошо продуманного 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Application>LibreOffice/6.2.3.2$Windows_x86 LibreOffice_project/aecc05fe267cc68dde00352a451aa867b3b546ac</Application>
  <Words>839</Words>
  <Paragraphs>104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2025-03-26T12:04:55Z</dcterms:created>
  <dc:creator>Microsoft Office User</dc:creator>
  <dc:description/>
  <dc:language>ru-RU</dc:language>
  <cp:lastModifiedBy/>
  <dcterms:modified xsi:type="dcterms:W3CDTF">2025-04-17T12:32:19Z</dcterms:modified>
  <cp:revision>7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12</vt:i4>
  </property>
</Properties>
</file>