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6" r:id="rId10"/>
    <p:sldId id="272" r:id="rId11"/>
    <p:sldId id="267" r:id="rId12"/>
    <p:sldId id="265" r:id="rId13"/>
    <p:sldId id="268" r:id="rId14"/>
    <p:sldId id="269" r:id="rId15"/>
    <p:sldId id="270" r:id="rId16"/>
    <p:sldId id="275" r:id="rId17"/>
    <p:sldId id="27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E62DC6-54D3-4A5B-9E2A-06BCD46BA1B2}">
          <p14:sldIdLst>
            <p14:sldId id="256"/>
            <p14:sldId id="261"/>
            <p14:sldId id="262"/>
            <p14:sldId id="257"/>
            <p14:sldId id="258"/>
            <p14:sldId id="259"/>
            <p14:sldId id="260"/>
            <p14:sldId id="263"/>
            <p14:sldId id="266"/>
            <p14:sldId id="272"/>
            <p14:sldId id="267"/>
            <p14:sldId id="265"/>
            <p14:sldId id="268"/>
            <p14:sldId id="269"/>
            <p14:sldId id="270"/>
            <p14:sldId id="275"/>
          </p14:sldIdLst>
        </p14:section>
        <p14:section name="Раздел без заголовка" id="{12BAA425-8696-4CDD-820A-FC9FE54F288A}">
          <p14:sldIdLst>
            <p14:sldId id="27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тревожность </c:v>
                </c:pt>
                <c:pt idx="2">
                  <c:v>коммуникация</c:v>
                </c:pt>
                <c:pt idx="3">
                  <c:v>стрессоустойчивость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B-4EB7-8EBA-A50E9A781A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тревожность </c:v>
                </c:pt>
                <c:pt idx="2">
                  <c:v>коммуникация</c:v>
                </c:pt>
                <c:pt idx="3">
                  <c:v>стрессоустойчивость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B-4EB7-8EBA-A50E9A781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05760"/>
        <c:axId val="236546880"/>
      </c:barChart>
      <c:catAx>
        <c:axId val="13400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6546880"/>
        <c:crosses val="autoZero"/>
        <c:auto val="1"/>
        <c:lblAlgn val="ctr"/>
        <c:lblOffset val="100"/>
        <c:noMultiLvlLbl val="0"/>
      </c:catAx>
      <c:valAx>
        <c:axId val="2365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00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0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4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10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0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2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8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8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3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1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4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8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0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6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7A1F-D1C5-42B4-B708-639C888C4C4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B335AE-2495-4198-AD17-FF073994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0B3B-DDEA-4E34-91B2-13A38099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568960"/>
            <a:ext cx="8991600" cy="822960"/>
          </a:xfrm>
        </p:spPr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Коммуникация-это про жизнь.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89513-889C-44D0-BF5F-D50B77ECC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60" y="1656081"/>
            <a:ext cx="8432801" cy="6299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Совместный проект клинического психолога и детского врача-психиатра.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05F23-976F-4EAF-B091-F4699C2C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4460240"/>
            <a:ext cx="2651759" cy="23977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452BD6-81AD-481C-838B-B8E600D8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2432217"/>
            <a:ext cx="7945119" cy="33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996C3-483A-4BB6-BD1A-C52FF554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48C73-0057-4936-8256-BD434F4E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233680"/>
            <a:ext cx="11328400" cy="6349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Занятие №4. «Оценка своего «Я». </a:t>
            </a:r>
          </a:p>
          <a:p>
            <a:pPr>
              <a:lnSpc>
                <a:spcPct val="120000"/>
              </a:lnSpc>
            </a:pPr>
            <a:r>
              <a:rPr lang="ru-RU" dirty="0"/>
              <a:t>Цель занятия: формирование способности адекватно оценить себя. Задачи: стимулирование осознания влияния окружающих на представления и отношение подростка к самому себе; </a:t>
            </a:r>
            <a:r>
              <a:rPr lang="en-US" dirty="0"/>
              <a:t></a:t>
            </a:r>
            <a:r>
              <a:rPr lang="ru-RU" dirty="0"/>
              <a:t> создание мотивации к формированию </a:t>
            </a:r>
            <a:r>
              <a:rPr lang="ru-RU" dirty="0" err="1"/>
              <a:t>самоотношения</a:t>
            </a:r>
            <a:r>
              <a:rPr lang="ru-RU" dirty="0"/>
              <a:t> на основе внутренней системы ценностей, взглядов, убеждений. </a:t>
            </a:r>
          </a:p>
          <a:p>
            <a:pPr>
              <a:lnSpc>
                <a:spcPct val="120000"/>
              </a:lnSpc>
            </a:pPr>
            <a:r>
              <a:rPr lang="ru-RU" b="1" u="sng" dirty="0"/>
              <a:t>Занятие №5. </a:t>
            </a:r>
            <a:r>
              <a:rPr lang="en-US" b="1" u="sng" dirty="0"/>
              <a:t>«</a:t>
            </a:r>
            <a:r>
              <a:rPr lang="en-US" b="1" u="sng" dirty="0" err="1"/>
              <a:t>Маски</a:t>
            </a:r>
            <a:r>
              <a:rPr lang="en-US" b="1" u="sng" dirty="0"/>
              <a:t>». </a:t>
            </a:r>
            <a:endParaRPr lang="ru-RU" b="1" u="sng" dirty="0"/>
          </a:p>
          <a:p>
            <a:pPr>
              <a:lnSpc>
                <a:spcPct val="120000"/>
              </a:lnSpc>
            </a:pPr>
            <a:r>
              <a:rPr lang="ru-RU" dirty="0"/>
              <a:t>Цель занятия: формирование стремления адекватно оценивать себя, свои возможности. Задачи: </a:t>
            </a:r>
            <a:r>
              <a:rPr lang="en-US" dirty="0"/>
              <a:t></a:t>
            </a:r>
            <a:r>
              <a:rPr lang="ru-RU" dirty="0"/>
              <a:t> формирование представления о факторах, влияющих на формирование </a:t>
            </a:r>
            <a:r>
              <a:rPr lang="ru-RU" dirty="0" err="1"/>
              <a:t>самоотношения</a:t>
            </a:r>
            <a:r>
              <a:rPr lang="ru-RU" dirty="0"/>
              <a:t>; </a:t>
            </a:r>
            <a:r>
              <a:rPr lang="en-US" dirty="0"/>
              <a:t></a:t>
            </a:r>
            <a:r>
              <a:rPr lang="ru-RU" dirty="0"/>
              <a:t> осознание представления о себе в глазах других людей. </a:t>
            </a:r>
            <a:r>
              <a:rPr lang="en-US" dirty="0"/>
              <a:t></a:t>
            </a:r>
            <a:r>
              <a:rPr lang="ru-RU" dirty="0"/>
              <a:t> осознание сущности своего «Я». </a:t>
            </a:r>
          </a:p>
          <a:p>
            <a:pPr>
              <a:lnSpc>
                <a:spcPct val="120000"/>
              </a:lnSpc>
            </a:pPr>
            <a:r>
              <a:rPr lang="ru-RU" dirty="0" err="1"/>
              <a:t>Задачи:развитие</a:t>
            </a:r>
            <a:r>
              <a:rPr lang="ru-RU" dirty="0"/>
              <a:t> </a:t>
            </a:r>
            <a:r>
              <a:rPr lang="ru-RU" dirty="0" err="1"/>
              <a:t>рефлексивности</a:t>
            </a:r>
            <a:r>
              <a:rPr lang="ru-RU" dirty="0"/>
              <a:t> и критичности по отношению к </a:t>
            </a:r>
            <a:r>
              <a:rPr lang="ru-RU" dirty="0" err="1"/>
              <a:t>себе;осознание</a:t>
            </a:r>
            <a:r>
              <a:rPr lang="ru-RU" dirty="0"/>
              <a:t> ресурсов собственной личности;  </a:t>
            </a:r>
            <a:r>
              <a:rPr lang="en-US" dirty="0"/>
              <a:t></a:t>
            </a:r>
            <a:r>
              <a:rPr lang="ru-RU" dirty="0"/>
              <a:t> стимулирование развития механизмов самопознания; </a:t>
            </a:r>
            <a:r>
              <a:rPr lang="en-US" dirty="0"/>
              <a:t></a:t>
            </a:r>
            <a:r>
              <a:rPr lang="ru-RU" dirty="0"/>
              <a:t> формирование положительной самооценки. </a:t>
            </a:r>
          </a:p>
          <a:p>
            <a:r>
              <a:rPr lang="ru-RU" b="1" u="sng" dirty="0"/>
              <a:t>Занятие №6. «Я и мой мир». </a:t>
            </a:r>
          </a:p>
          <a:p>
            <a:r>
              <a:rPr lang="ru-RU" dirty="0"/>
              <a:t>Цель занятия: развитие способности к осознанию своего «Я».</a:t>
            </a:r>
          </a:p>
          <a:p>
            <a:r>
              <a:rPr lang="ru-RU" dirty="0"/>
              <a:t> </a:t>
            </a:r>
            <a:r>
              <a:rPr lang="ru-RU" dirty="0" err="1"/>
              <a:t>Задачи:развитие</a:t>
            </a:r>
            <a:r>
              <a:rPr lang="ru-RU" dirty="0"/>
              <a:t> </a:t>
            </a:r>
            <a:r>
              <a:rPr lang="ru-RU" dirty="0" err="1"/>
              <a:t>рефлексивности</a:t>
            </a:r>
            <a:r>
              <a:rPr lang="ru-RU" dirty="0"/>
              <a:t> и критичности по отношению к </a:t>
            </a:r>
            <a:r>
              <a:rPr lang="ru-RU" dirty="0" err="1"/>
              <a:t>себе;осознание</a:t>
            </a:r>
            <a:r>
              <a:rPr lang="ru-RU" dirty="0"/>
              <a:t> ресурсов собственной личности;  </a:t>
            </a:r>
            <a:r>
              <a:rPr lang="en-US" dirty="0"/>
              <a:t></a:t>
            </a:r>
            <a:r>
              <a:rPr lang="ru-RU" dirty="0"/>
              <a:t> стимулирование развития механизмов самопознания; </a:t>
            </a:r>
            <a:r>
              <a:rPr lang="en-US" dirty="0"/>
              <a:t></a:t>
            </a:r>
            <a:r>
              <a:rPr lang="ru-RU" dirty="0"/>
              <a:t> формирование положительной самооценки. </a:t>
            </a:r>
          </a:p>
          <a:p>
            <a:pPr>
              <a:lnSpc>
                <a:spcPct val="120000"/>
              </a:lnSpc>
            </a:pPr>
            <a:endParaRPr lang="ru-RU" sz="4800" b="1" u="sng" dirty="0"/>
          </a:p>
          <a:p>
            <a:pPr>
              <a:lnSpc>
                <a:spcPct val="12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9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6AD11-1A50-4276-B56A-31F08CCC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4E403-C558-4792-90A6-88D782A0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01600"/>
            <a:ext cx="11663680" cy="664463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800" b="1" u="sng" dirty="0"/>
              <a:t>Занятие №7. «Уверенность в себе».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Цель занятия: формирование уверенности в себе.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Задачи:  формирование способности к безусловному принятию себя;  осознание личностных ресурсов, </a:t>
            </a:r>
            <a:r>
              <a:rPr lang="ru-RU" sz="4800" dirty="0" err="1"/>
              <a:t>возможностей;овладение</a:t>
            </a:r>
            <a:r>
              <a:rPr lang="ru-RU" sz="4800" dirty="0"/>
              <a:t> навыками </a:t>
            </a:r>
            <a:r>
              <a:rPr lang="ru-RU" sz="4800" dirty="0" err="1"/>
              <a:t>саморегуляции;формирование</a:t>
            </a:r>
            <a:r>
              <a:rPr lang="ru-RU" sz="4800" dirty="0"/>
              <a:t> навыков самораскрытия и самопрезентации.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/>
              <a:t>       </a:t>
            </a:r>
            <a:r>
              <a:rPr lang="ru-RU" sz="4800" b="1" u="sng" dirty="0"/>
              <a:t>Занятие №8. «Быть увереннее».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Цель занятия: формирование уверенности в себе.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Задачи: формирование способности к безусловному принятию себя; </a:t>
            </a:r>
            <a:r>
              <a:rPr lang="en-US" sz="4800" dirty="0"/>
              <a:t></a:t>
            </a:r>
            <a:r>
              <a:rPr lang="ru-RU" sz="4800" dirty="0"/>
              <a:t> осознание личностных ресурсов, возможностей; </a:t>
            </a:r>
            <a:r>
              <a:rPr lang="en-US" sz="4800" dirty="0"/>
              <a:t></a:t>
            </a:r>
            <a:r>
              <a:rPr lang="ru-RU" sz="4800" dirty="0"/>
              <a:t> формирование навыков самораскрытия и самопрезентации.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800" dirty="0"/>
          </a:p>
          <a:p>
            <a:pPr>
              <a:lnSpc>
                <a:spcPct val="120000"/>
              </a:lnSpc>
            </a:pPr>
            <a:r>
              <a:rPr lang="ru-RU" sz="4800" b="1" u="sng" dirty="0"/>
              <a:t>Занятие №9. </a:t>
            </a:r>
            <a:r>
              <a:rPr lang="en-US" sz="4800" b="1" u="sng" dirty="0"/>
              <a:t>«</a:t>
            </a:r>
            <a:r>
              <a:rPr lang="en-US" sz="4800" b="1" u="sng" dirty="0" err="1"/>
              <a:t>Идеальное</a:t>
            </a:r>
            <a:r>
              <a:rPr lang="en-US" sz="4800" b="1" u="sng" dirty="0"/>
              <a:t> «Я»». </a:t>
            </a:r>
            <a:endParaRPr lang="ru-RU" sz="4800" b="1" u="sng" dirty="0"/>
          </a:p>
          <a:p>
            <a:pPr>
              <a:lnSpc>
                <a:spcPct val="120000"/>
              </a:lnSpc>
            </a:pPr>
            <a:r>
              <a:rPr lang="ru-RU" sz="4800" dirty="0"/>
              <a:t>Цель занятия: формирование стремления к саморазвитию.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Задачи: </a:t>
            </a:r>
            <a:r>
              <a:rPr lang="en-US" sz="4800" dirty="0"/>
              <a:t></a:t>
            </a:r>
            <a:r>
              <a:rPr lang="ru-RU" sz="4800" dirty="0"/>
              <a:t> формирование представления о своем идеальном «Я»; </a:t>
            </a:r>
            <a:r>
              <a:rPr lang="en-US" sz="4800" dirty="0"/>
              <a:t></a:t>
            </a:r>
            <a:r>
              <a:rPr lang="ru-RU" sz="4800" dirty="0"/>
              <a:t> формирование представления о своем потенциале, ресурсах развития личности; </a:t>
            </a:r>
            <a:r>
              <a:rPr lang="en-US" sz="4800" dirty="0"/>
              <a:t></a:t>
            </a:r>
            <a:r>
              <a:rPr lang="ru-RU" sz="4800" dirty="0"/>
              <a:t> создание мотивации для дальнейшей работы над собой. </a:t>
            </a:r>
          </a:p>
          <a:p>
            <a:pPr>
              <a:lnSpc>
                <a:spcPct val="120000"/>
              </a:lnSpc>
            </a:pPr>
            <a:endParaRPr lang="ru-RU" sz="4800" dirty="0"/>
          </a:p>
          <a:p>
            <a:pPr>
              <a:lnSpc>
                <a:spcPct val="120000"/>
              </a:lnSpc>
            </a:pPr>
            <a:r>
              <a:rPr lang="ru-RU" sz="4800" b="1" u="sng" dirty="0"/>
              <a:t>Занятие №10. «Психология счастливого человека». </a:t>
            </a:r>
          </a:p>
          <a:p>
            <a:pPr>
              <a:lnSpc>
                <a:spcPct val="120000"/>
              </a:lnSpc>
            </a:pPr>
            <a:r>
              <a:rPr lang="ru-RU" sz="4800" dirty="0"/>
              <a:t>Цель занятия: формирование мотивации к саморазвитию и самосовершенствованию. </a:t>
            </a:r>
          </a:p>
          <a:p>
            <a:pPr>
              <a:lnSpc>
                <a:spcPct val="120000"/>
              </a:lnSpc>
            </a:pPr>
            <a:r>
              <a:rPr lang="ru-RU" sz="4800" dirty="0" err="1"/>
              <a:t>Задачи:формирование</a:t>
            </a:r>
            <a:r>
              <a:rPr lang="ru-RU" sz="4800" dirty="0"/>
              <a:t> безусловного </a:t>
            </a:r>
            <a:r>
              <a:rPr lang="ru-RU" sz="4800" dirty="0" err="1"/>
              <a:t>самопринятия</a:t>
            </a:r>
            <a:r>
              <a:rPr lang="ru-RU" sz="4800" dirty="0"/>
              <a:t>; </a:t>
            </a:r>
            <a:r>
              <a:rPr lang="en-US" sz="4800" dirty="0"/>
              <a:t></a:t>
            </a:r>
            <a:r>
              <a:rPr lang="ru-RU" sz="4800" dirty="0"/>
              <a:t> формирование представления о возможных путях саморазвития; </a:t>
            </a:r>
            <a:r>
              <a:rPr lang="en-US" sz="4800" dirty="0"/>
              <a:t></a:t>
            </a:r>
            <a:r>
              <a:rPr lang="ru-RU" sz="4800" dirty="0"/>
              <a:t> осознание личностных ресурсов, возможностей; </a:t>
            </a:r>
            <a:r>
              <a:rPr lang="en-US" sz="4800" dirty="0"/>
              <a:t></a:t>
            </a:r>
            <a:r>
              <a:rPr lang="ru-RU" sz="4800" dirty="0"/>
              <a:t> формирование уверенности в себе.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28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A25CA-5C2C-437A-98A7-EA144B35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4FFDB-F0B7-4B36-9055-4A6FB8C0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16560"/>
            <a:ext cx="10722186" cy="6309359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/>
              <a:t>ЗАНЯТИЕ №1. </a:t>
            </a:r>
            <a:r>
              <a:rPr lang="en-US" b="1" u="sng" dirty="0"/>
              <a:t>«ЗНАЕТЕ ЛИ ВЫ СЕБЯ?». </a:t>
            </a:r>
            <a:endParaRPr lang="ru-RU" b="1" u="sng" dirty="0"/>
          </a:p>
          <a:p>
            <a:r>
              <a:rPr lang="ru-RU" dirty="0"/>
              <a:t>Цель занятия: актуализация знаний и представлений подростков о себе. </a:t>
            </a:r>
          </a:p>
          <a:p>
            <a:r>
              <a:rPr lang="ru-RU" dirty="0"/>
              <a:t>Задачи: знакомство, создание положительного эмоционального фона; формирование мотивации к совместной деятельности; </a:t>
            </a:r>
            <a:r>
              <a:rPr lang="en-US" dirty="0"/>
              <a:t></a:t>
            </a:r>
            <a:r>
              <a:rPr lang="ru-RU" dirty="0"/>
              <a:t> формирование представлений о системе знаний человека о себе; </a:t>
            </a:r>
            <a:r>
              <a:rPr lang="en-US" dirty="0"/>
              <a:t></a:t>
            </a:r>
            <a:r>
              <a:rPr lang="ru-RU" dirty="0"/>
              <a:t> стимулирование осознания своего «Я».</a:t>
            </a:r>
          </a:p>
          <a:p>
            <a:r>
              <a:rPr lang="ru-RU" dirty="0"/>
              <a:t> Оборудование: плакат с принципами работы в группе, листы формата А4, А5, таблички с вопросами, фломастеры, бланки для рефлексии. </a:t>
            </a:r>
          </a:p>
          <a:p>
            <a:r>
              <a:rPr lang="ru-RU" dirty="0"/>
              <a:t>Вводная часть. </a:t>
            </a:r>
          </a:p>
          <a:p>
            <a:r>
              <a:rPr lang="ru-RU" dirty="0" err="1"/>
              <a:t>Цель:знакомство</a:t>
            </a:r>
            <a:r>
              <a:rPr lang="ru-RU" dirty="0"/>
              <a:t>, создание положительного эмоционального фона. Здравствуйте  психолог. Я проведу с вами курс занятий, направленных на самопознание, совершенствование ваших представлений о себе.</a:t>
            </a:r>
          </a:p>
          <a:p>
            <a:r>
              <a:rPr lang="ru-RU" dirty="0"/>
              <a:t> Занятия будут проходить в группе, поэтому для начала я предлагаю определить правила, которыми мы будем руководствоваться в совместной работе. </a:t>
            </a:r>
          </a:p>
          <a:p>
            <a:r>
              <a:rPr lang="ru-RU" dirty="0"/>
              <a:t>Я предлагаю следующие правила (они отражены на плакате): </a:t>
            </a:r>
          </a:p>
          <a:p>
            <a:pPr lvl="0"/>
            <a:r>
              <a:rPr lang="ru-RU" dirty="0"/>
              <a:t>Правило активности. В групповой работе участвуют все. </a:t>
            </a:r>
          </a:p>
          <a:p>
            <a:pPr lvl="0"/>
            <a:r>
              <a:rPr lang="ru-RU" dirty="0"/>
              <a:t>Правило искренности. Каждый участник искренен, что способствует установлению доверительных отношений в группе. </a:t>
            </a:r>
          </a:p>
          <a:p>
            <a:pPr lvl="0"/>
            <a:r>
              <a:rPr lang="ru-RU" dirty="0"/>
              <a:t>Правило равноценности. В группе все равны. </a:t>
            </a:r>
          </a:p>
          <a:p>
            <a:pPr lvl="0"/>
            <a:r>
              <a:rPr lang="ru-RU" dirty="0"/>
              <a:t>Правило "здесь и теперь". Обсуждению в группе подлежит только то, что происходит непосредственно в ходе тренинга. </a:t>
            </a:r>
          </a:p>
          <a:p>
            <a:pPr lvl="0"/>
            <a:r>
              <a:rPr lang="ru-RU" dirty="0"/>
              <a:t>Правило конфиденциальности. Информация, обсуждаемая в группе и касающаяся личных жизненных историй каждого, не выносится за ее пределы. </a:t>
            </a:r>
          </a:p>
          <a:p>
            <a:pPr lvl="0"/>
            <a:r>
              <a:rPr lang="ru-RU" dirty="0"/>
              <a:t>Правило конструктивной обратной связи. Участники договариваются не давать общую оценку личности, а говорить о поведении, описывать происходящее </a:t>
            </a:r>
          </a:p>
          <a:p>
            <a:pPr lvl="0"/>
            <a:r>
              <a:rPr lang="ru-RU" dirty="0"/>
              <a:t>Правило «поднятой руки». </a:t>
            </a:r>
          </a:p>
          <a:p>
            <a:pPr lvl="0"/>
            <a:r>
              <a:rPr lang="ru-RU" dirty="0"/>
              <a:t>«У кого-нибудь есть дополнения? Все согласны с предложенными правилами? </a:t>
            </a:r>
            <a:r>
              <a:rPr lang="en-US" dirty="0"/>
              <a:t>А </a:t>
            </a:r>
            <a:r>
              <a:rPr lang="en-US" dirty="0" err="1"/>
              <a:t>теперь</a:t>
            </a:r>
            <a:r>
              <a:rPr lang="en-US" dirty="0"/>
              <a:t>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познакомимся</a:t>
            </a:r>
            <a:r>
              <a:rPr lang="en-US" dirty="0"/>
              <a:t>.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0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4D81-1382-43C9-A4DE-569287F8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14051-8963-4664-BF77-3AB23B19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6400"/>
            <a:ext cx="11148906" cy="63093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 err="1"/>
              <a:t>Упражнение</a:t>
            </a:r>
            <a:r>
              <a:rPr lang="en-US" b="1" u="sng" dirty="0"/>
              <a:t> 1. «</a:t>
            </a:r>
            <a:r>
              <a:rPr lang="en-US" b="1" u="sng" dirty="0" err="1"/>
              <a:t>Круги</a:t>
            </a:r>
            <a:r>
              <a:rPr lang="en-US" b="1" u="sng" dirty="0"/>
              <a:t>». </a:t>
            </a:r>
            <a:endParaRPr lang="ru-RU" b="1" u="sng" dirty="0"/>
          </a:p>
          <a:p>
            <a:r>
              <a:rPr lang="ru-RU" dirty="0"/>
              <a:t>Цель: знакомство с участниками занятия. Участникам предлагается на листах формата А5 нарисовать три круга, в которых указать имя, позитивное качество на первую букву имени, увлечение (хобби). По окончании задания каждый представляется. </a:t>
            </a:r>
          </a:p>
          <a:p>
            <a:r>
              <a:rPr lang="ru-RU" b="1" u="sng" dirty="0"/>
              <a:t>Упражнение 2. «Я и мой внутренний мир». </a:t>
            </a:r>
          </a:p>
          <a:p>
            <a:r>
              <a:rPr lang="ru-RU" dirty="0"/>
              <a:t>Цель: формирование представления о внутреннем мире, создание мотивации к совместной деятельности. </a:t>
            </a:r>
          </a:p>
          <a:p>
            <a:r>
              <a:rPr lang="ru-RU" dirty="0"/>
              <a:t>Как я уже сказала, наши занятия будут посвящены самопознанию. Давайте попробуем определить, что такое самопознание? Как вы себе представляете? Зачем человеку познавать себя? Беседа. </a:t>
            </a:r>
          </a:p>
          <a:p>
            <a:r>
              <a:rPr lang="ru-RU" dirty="0"/>
              <a:t>В психологии самопознание определяется как сложный продолжительный процесс получения человеком знаний о самом себе. А как вы думаете, какими способами можно осуществлять самопознание? Что для этого нужно?.</a:t>
            </a:r>
          </a:p>
          <a:p>
            <a:r>
              <a:rPr lang="ru-RU" dirty="0"/>
              <a:t>Действительно самопознание осуществляется посредством самонаблюдения, а также общения с другими людьми, так как, сравнивая себя с ними, мы получаем больше информации о своих особенностях, своей индивидуальности. </a:t>
            </a:r>
          </a:p>
          <a:p>
            <a:r>
              <a:rPr lang="ru-RU" dirty="0"/>
              <a:t>Процесс самопознания очень тесно связан с самовоспитанием и самосовершенствованием. Только познав себя, мы можем начать работу по самосовершенствованию, достижению своего идеала. В результате самопознания у нас формируется система представлений о себе, которые регулируют всю нашу жизнь: общение с другими людьми, успешность в различных видах деятельность, цели, которые мы ставим перед собой. К сожалению, часто люди не могут адекватно оценить себя, свои возможности, их </a:t>
            </a:r>
            <a:r>
              <a:rPr lang="ru-RU" dirty="0" err="1"/>
              <a:t>самоотношение</a:t>
            </a:r>
            <a:r>
              <a:rPr lang="ru-RU" dirty="0"/>
              <a:t> искажено. Это приводит к возникновению различных трудностей.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0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3EE5A-3D6F-43F3-BD2C-081DCE4F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E1250-FF14-4355-B6AD-E3B317BB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10712026" cy="5923280"/>
          </a:xfrm>
        </p:spPr>
        <p:txBody>
          <a:bodyPr>
            <a:normAutofit/>
          </a:bodyPr>
          <a:lstStyle/>
          <a:p>
            <a:r>
              <a:rPr lang="ru-RU" b="1" u="sng" dirty="0"/>
              <a:t>Упражнение 3. «10 позитивных и 10 негативных «Я» во мне». </a:t>
            </a:r>
          </a:p>
          <a:p>
            <a:r>
              <a:rPr lang="ru-RU" dirty="0" err="1"/>
              <a:t>Цель:самопознание</a:t>
            </a:r>
            <a:r>
              <a:rPr lang="ru-RU" dirty="0"/>
              <a:t>, актуализация своих плюсов и минусов. </a:t>
            </a:r>
          </a:p>
          <a:p>
            <a:r>
              <a:rPr lang="ru-RU" dirty="0"/>
              <a:t>Первое упражнение, которое сейчас мы выполним, называется «10 позитивных и 10 негативных «Я» во мне».</a:t>
            </a:r>
          </a:p>
          <a:p>
            <a:r>
              <a:rPr lang="ru-RU" dirty="0"/>
              <a:t> Сейчас я хочу попросить вас на листочке написать 10 своих положительных качеств и 10 негативных, которые вам не нравятся, мешают. </a:t>
            </a:r>
            <a:r>
              <a:rPr lang="ru-RU" dirty="0" err="1"/>
              <a:t>Обсуждение:В</a:t>
            </a:r>
            <a:r>
              <a:rPr lang="ru-RU" dirty="0"/>
              <a:t> чём были сложности? Вы что-нибудь заметили в себе нового, выполняя это задание? Или может, задумались над чем-нибудь? </a:t>
            </a:r>
          </a:p>
          <a:p>
            <a:r>
              <a:rPr lang="ru-RU" dirty="0"/>
              <a:t>Все ли качества, которые первоначально воспринимаются как отрицательные таковыми и являются, в чем может быть их польза для человека. </a:t>
            </a:r>
          </a:p>
          <a:p>
            <a:r>
              <a:rPr lang="ru-RU" b="1" u="sng" dirty="0"/>
              <a:t>Упражнение 4. «Походите так, как…»</a:t>
            </a:r>
          </a:p>
          <a:p>
            <a:r>
              <a:rPr lang="ru-RU" dirty="0"/>
              <a:t> Цель: снятие эмоционального напряжения. Мы хорошо потрудились, прекрасно справились с заданиями, а теперь я предлагаю немного отдохнуть. </a:t>
            </a:r>
          </a:p>
          <a:p>
            <a:r>
              <a:rPr lang="ru-RU" dirty="0"/>
              <a:t>Встаньте со своих мест и походите по комнате так, как ходили бы: король, грозный начальник милиции, жираф, маленькая мышка, слон, актер комедийного жанра. Всем спасибо, у вас отлично получилось.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5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0415E-48F7-4281-9046-2344AF31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8B546-5604-4CBF-8D2D-70FB2F34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0"/>
            <a:ext cx="1184656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u="sng" dirty="0"/>
              <a:t>Упражнение 5. «Интересные вопросы». </a:t>
            </a:r>
          </a:p>
          <a:p>
            <a:r>
              <a:rPr lang="ru-RU" sz="2200" dirty="0"/>
              <a:t>Цель: актуализация знаний о себе, осознание своего «Я».</a:t>
            </a:r>
          </a:p>
          <a:p>
            <a:r>
              <a:rPr lang="ru-RU" sz="2200" dirty="0"/>
              <a:t> В центре лежат таблички, на которых написаны вопросы. Сейчас по очереди каждый будет брать по одной табличке, и отвечать на вопрос, который там написан. Только необходимо помнить, что вопросы там необычные, прежде чем отвечать подумайте, возможно, придется использовать фантазию и воображение. </a:t>
            </a:r>
          </a:p>
          <a:p>
            <a:pPr lvl="0"/>
            <a:r>
              <a:rPr lang="ru-RU" sz="2200" dirty="0"/>
              <a:t>1.С каким цветком вы можете себя сравнить?  2.Каким предметом вы можете себя представить? </a:t>
            </a:r>
          </a:p>
          <a:p>
            <a:pPr lvl="0"/>
            <a:r>
              <a:rPr lang="ru-RU" sz="2200" dirty="0"/>
              <a:t>3.  Каким сказочным героем?  4. Каким животным? </a:t>
            </a:r>
          </a:p>
          <a:p>
            <a:r>
              <a:rPr lang="ru-RU" sz="2200" dirty="0"/>
              <a:t>5.Каким временем года?   6.Каким музыкальным инструментом? </a:t>
            </a:r>
          </a:p>
          <a:p>
            <a:r>
              <a:rPr lang="ru-RU" sz="2200" dirty="0"/>
              <a:t>7. Каким литературным жанром вы могли бы быть?   8. Каким природным явлением? </a:t>
            </a:r>
          </a:p>
          <a:p>
            <a:r>
              <a:rPr lang="ru-RU" sz="2200" dirty="0"/>
              <a:t>9. С каким литературным персонажем вы могли бы себя сравнить? 10. Если бы вы были деревом, то, что это было бы за дерево? </a:t>
            </a:r>
          </a:p>
          <a:p>
            <a:r>
              <a:rPr lang="ru-RU" sz="2200" dirty="0"/>
              <a:t>11. Какое качество вам больше всего в себе нравится?   12. Какое качество в себе вы хотели бы развить?</a:t>
            </a:r>
          </a:p>
          <a:p>
            <a:r>
              <a:rPr lang="ru-RU" sz="2200" dirty="0"/>
              <a:t> 13. Какое качество в людях вам больше всего нравится?  14. Какие у вас увлечения? 15. Чем бы вы хотели еще заниматься и почему? </a:t>
            </a:r>
          </a:p>
          <a:p>
            <a:r>
              <a:rPr lang="ru-RU" sz="2200" dirty="0"/>
              <a:t>Заключительная часть. </a:t>
            </a:r>
          </a:p>
          <a:p>
            <a:r>
              <a:rPr lang="ru-RU" sz="2200" b="1" u="sng" dirty="0"/>
              <a:t>Упражнение 6. «Рожицы» </a:t>
            </a:r>
          </a:p>
          <a:p>
            <a:r>
              <a:rPr lang="ru-RU" sz="2200" dirty="0"/>
              <a:t>Цель: рефлексия проведенных упражнений, получение обратной связи от участников. </a:t>
            </a:r>
          </a:p>
          <a:p>
            <a:r>
              <a:rPr lang="ru-RU" sz="2200" dirty="0"/>
              <a:t>В завершении мне бы хотелось узнать ваше мнение о нашем первом занятии. Сейчас я раздам вас листы бумаги, на которых изображены круги. Вам нужно нарисовать «рожицу», которая отражает ваше состояние в конце занятия. </a:t>
            </a:r>
          </a:p>
          <a:p>
            <a:r>
              <a:rPr lang="ru-RU" sz="2200" dirty="0"/>
              <a:t>Далее каждый по кругу скажет, что он нарисовал и почему, что ему понравилось или не понравилось на нашем занятии.</a:t>
            </a:r>
          </a:p>
          <a:p>
            <a:r>
              <a:rPr lang="ru-RU" sz="2200" dirty="0"/>
              <a:t>Подводятся итоги занятия.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6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50" y="51334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Показатели динамики  тренингов подростков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52156"/>
              </p:ext>
            </p:extLst>
          </p:nvPr>
        </p:nvGraphicFramePr>
        <p:xfrm>
          <a:off x="533483" y="1564106"/>
          <a:ext cx="10006179" cy="447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78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8442"/>
            <a:ext cx="10271403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 и выводы психологических тренингов с подростками: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971992" cy="466976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- повысились  лидерские качества ребят </a:t>
            </a:r>
          </a:p>
          <a:p>
            <a:r>
              <a:rPr lang="ru-RU" sz="2000" dirty="0"/>
              <a:t>- самооценка стала устойчивее</a:t>
            </a:r>
          </a:p>
          <a:p>
            <a:r>
              <a:rPr lang="ru-RU" sz="2000" dirty="0"/>
              <a:t>- дети стали более  общительными</a:t>
            </a:r>
          </a:p>
          <a:p>
            <a:r>
              <a:rPr lang="ru-RU" sz="2000" dirty="0"/>
              <a:t>- целеустремленными и позитивными</a:t>
            </a:r>
          </a:p>
          <a:p>
            <a:r>
              <a:rPr lang="ru-RU" sz="2000" dirty="0"/>
              <a:t>-  конфликтные ситуации разрешаются конструктивным путем</a:t>
            </a:r>
          </a:p>
          <a:p>
            <a:r>
              <a:rPr lang="ru-RU" sz="2000" dirty="0"/>
              <a:t>-  позитивное отношение к себе и к окружающим</a:t>
            </a:r>
          </a:p>
          <a:p>
            <a:r>
              <a:rPr lang="ru-RU" sz="2000" dirty="0"/>
              <a:t>- появились новые друзья в школах и секциях </a:t>
            </a:r>
          </a:p>
          <a:p>
            <a:r>
              <a:rPr lang="ru-RU" sz="2000" dirty="0"/>
              <a:t>- улучшились взаимоотношения со сверстниками и родителями</a:t>
            </a:r>
          </a:p>
          <a:p>
            <a:r>
              <a:rPr lang="ru-RU" sz="2000" dirty="0"/>
              <a:t> - появилась гибкость поведения</a:t>
            </a:r>
          </a:p>
          <a:p>
            <a:r>
              <a:rPr lang="ru-RU" sz="2000" dirty="0"/>
              <a:t>-  уверенность в защите своих границ </a:t>
            </a:r>
          </a:p>
          <a:p>
            <a:r>
              <a:rPr lang="ru-RU" sz="2000" dirty="0"/>
              <a:t>-  улучшилось понимание себя и своих  чувств</a:t>
            </a:r>
          </a:p>
          <a:p>
            <a:r>
              <a:rPr lang="ru-RU" sz="2000" dirty="0"/>
              <a:t>-  ребята  стали более  открытыми  в дружбе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301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9CED-193B-40A4-854D-E2D85BF7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EE916-3EE7-4AC3-9584-5A121889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5601"/>
            <a:ext cx="10772986" cy="612648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Список</a:t>
            </a:r>
            <a:r>
              <a:rPr lang="en-US" u="sng" dirty="0"/>
              <a:t> </a:t>
            </a:r>
            <a:r>
              <a:rPr lang="en-US" u="sng" dirty="0" err="1"/>
              <a:t>литературы</a:t>
            </a:r>
            <a:r>
              <a:rPr lang="en-US" u="sng" dirty="0"/>
              <a:t> </a:t>
            </a:r>
            <a:endParaRPr lang="ru-RU" u="sng" dirty="0"/>
          </a:p>
          <a:p>
            <a:r>
              <a:rPr lang="en-US" b="1" dirty="0"/>
              <a:t> </a:t>
            </a:r>
            <a:endParaRPr lang="ru-RU" dirty="0"/>
          </a:p>
          <a:p>
            <a:pPr lvl="0"/>
            <a:r>
              <a:rPr lang="ru-RU" dirty="0"/>
              <a:t>Бернс Р. Развитие Я-концепции и воспитание. – М., 1986. </a:t>
            </a:r>
          </a:p>
          <a:p>
            <a:r>
              <a:rPr lang="ru-RU" dirty="0"/>
              <a:t>2.Игры (под ред. </a:t>
            </a:r>
            <a:r>
              <a:rPr lang="ru-RU" dirty="0" err="1"/>
              <a:t>Петрусинского</a:t>
            </a:r>
            <a:r>
              <a:rPr lang="ru-RU" dirty="0"/>
              <a:t> В.В.) – М.,1995. </a:t>
            </a:r>
          </a:p>
          <a:p>
            <a:r>
              <a:rPr lang="ru-RU" dirty="0"/>
              <a:t>3.Рудестам К. Групповая психотерапия. – М., 1993. </a:t>
            </a:r>
          </a:p>
          <a:p>
            <a:r>
              <a:rPr lang="ru-RU" dirty="0"/>
              <a:t>4.Макшанов С.И., Хрящева Н.Ю. </a:t>
            </a:r>
            <a:r>
              <a:rPr lang="ru-RU" dirty="0" err="1"/>
              <a:t>Психогимнастика</a:t>
            </a:r>
            <a:r>
              <a:rPr lang="ru-RU" dirty="0"/>
              <a:t> в тренинге. – С-Пб., 1993. </a:t>
            </a:r>
          </a:p>
          <a:p>
            <a:r>
              <a:rPr lang="ru-RU" dirty="0"/>
              <a:t>5.Мастеров Б.М. Психология саморазвития: психотехника риска и правила безопасности. – Рига, 1995. </a:t>
            </a:r>
          </a:p>
          <a:p>
            <a:r>
              <a:rPr lang="ru-RU" dirty="0"/>
              <a:t>6.Пиз А. Язык телодвижений. – М., 1995. </a:t>
            </a:r>
          </a:p>
          <a:p>
            <a:r>
              <a:rPr lang="ru-RU" dirty="0"/>
              <a:t>7.Подвойская М.А. Уроки психологии в школе. – М., 1992.</a:t>
            </a:r>
          </a:p>
          <a:p>
            <a:r>
              <a:rPr lang="ru-RU" dirty="0"/>
              <a:t>8. Анн Л. Ф.</a:t>
            </a:r>
            <a:r>
              <a:rPr lang="en-US" dirty="0"/>
              <a:t> </a:t>
            </a:r>
            <a:r>
              <a:rPr lang="ru-RU" dirty="0"/>
              <a:t>Психологический тренинг с подростками - СПб.: Питер, 2006г.</a:t>
            </a:r>
          </a:p>
          <a:p>
            <a:r>
              <a:rPr lang="ru-RU" dirty="0"/>
              <a:t>9. </a:t>
            </a:r>
            <a:r>
              <a:rPr lang="ru-RU" dirty="0" err="1"/>
              <a:t>Вачков</a:t>
            </a:r>
            <a:r>
              <a:rPr lang="ru-RU" dirty="0"/>
              <a:t> И.В.</a:t>
            </a:r>
            <a:r>
              <a:rPr lang="en-US" dirty="0"/>
              <a:t> </a:t>
            </a:r>
            <a:r>
              <a:rPr lang="ru-RU" dirty="0"/>
              <a:t>Основы технологии группового тренинга. Психотехники: учебное пособие. - М.: 2000г.</a:t>
            </a:r>
          </a:p>
          <a:p>
            <a:r>
              <a:rPr lang="ru-RU" dirty="0"/>
              <a:t>10. Жуков, Ю. М.</a:t>
            </a:r>
            <a:r>
              <a:rPr lang="en-US" dirty="0"/>
              <a:t> </a:t>
            </a:r>
            <a:r>
              <a:rPr lang="ru-RU" dirty="0"/>
              <a:t>Коммуникативный тренинг. - М.: Гардарики, 2004г.</a:t>
            </a:r>
          </a:p>
          <a:p>
            <a:r>
              <a:rPr lang="ru-RU" dirty="0"/>
              <a:t>11. Козлов Н. И.</a:t>
            </a:r>
            <a:r>
              <a:rPr lang="en-US" dirty="0"/>
              <a:t> </a:t>
            </a:r>
            <a:r>
              <a:rPr lang="ru-RU" dirty="0"/>
              <a:t>Формула личности. - СПб: Питер, 1999г.</a:t>
            </a:r>
          </a:p>
          <a:p>
            <a:r>
              <a:rPr lang="ru-RU" dirty="0"/>
              <a:t>12. Грей, К. Социальные Истории : Инновационная методика для развития </a:t>
            </a:r>
            <a:r>
              <a:rPr lang="ru-RU" dirty="0" err="1"/>
              <a:t>социаль</a:t>
            </a:r>
            <a:r>
              <a:rPr lang="ru-RU" dirty="0"/>
              <a:t>-</a:t>
            </a:r>
          </a:p>
          <a:p>
            <a:r>
              <a:rPr lang="ru-RU" dirty="0"/>
              <a:t>ной компетентности у детей с аутизмом / Кэрол Грей ; предисл. Тони </a:t>
            </a:r>
            <a:r>
              <a:rPr lang="ru-RU" dirty="0" err="1"/>
              <a:t>Эттвуда</a:t>
            </a:r>
            <a:r>
              <a:rPr lang="ru-RU" dirty="0"/>
              <a:t> и Барри М. </a:t>
            </a:r>
            <a:r>
              <a:rPr lang="ru-RU" dirty="0" err="1"/>
              <a:t>Призанта</a:t>
            </a:r>
            <a:r>
              <a:rPr lang="ru-RU" dirty="0"/>
              <a:t> ; пер. с англ. У. </a:t>
            </a:r>
            <a:r>
              <a:rPr lang="ru-RU" dirty="0" err="1"/>
              <a:t>Жарниковой</a:t>
            </a:r>
            <a:r>
              <a:rPr lang="ru-RU" dirty="0"/>
              <a:t> ; науч. ред. С. Анисимова. —</a:t>
            </a:r>
          </a:p>
          <a:p>
            <a:r>
              <a:rPr lang="ru-RU" dirty="0"/>
              <a:t>Екатеринбург : Рама Паблишинг, 2018 — 432 с.; 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1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4AE4D-86D1-4EDA-85C7-A753488A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2240"/>
            <a:ext cx="11067626" cy="1016000"/>
          </a:xfrm>
        </p:spPr>
        <p:txBody>
          <a:bodyPr>
            <a:normAutofit fontScale="90000"/>
          </a:bodyPr>
          <a:lstStyle/>
          <a:p>
            <a:r>
              <a:rPr lang="ru-RU" sz="1600" b="1" u="sng" dirty="0">
                <a:solidFill>
                  <a:schemeClr val="tx1"/>
                </a:solidFill>
              </a:rPr>
              <a:t>Авторы проекта: </a:t>
            </a:r>
            <a:br>
              <a:rPr lang="ru-RU" sz="1600" b="1" u="sng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детский врач-психиатр, психотерапевт, специалист по альтернативной коммуникации</a:t>
            </a:r>
            <a:r>
              <a:rPr lang="ru-RU" sz="1600" b="1" u="sng" dirty="0">
                <a:solidFill>
                  <a:schemeClr val="tx1"/>
                </a:solidFill>
              </a:rPr>
              <a:t>: Шабалина Татьяна Александровна. </a:t>
            </a:r>
            <a:r>
              <a:rPr lang="ru-RU" sz="1600" dirty="0">
                <a:solidFill>
                  <a:schemeClr val="tx1"/>
                </a:solidFill>
              </a:rPr>
              <a:t>Отвечает в команде за медикаментозную поддержку детей, диагностику различных нозологий и работу с родителями.</a:t>
            </a: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Клинический психолог, методист: </a:t>
            </a:r>
            <a:r>
              <a:rPr lang="ru-RU" sz="1600" b="1" u="sng" dirty="0" err="1">
                <a:solidFill>
                  <a:schemeClr val="tx1"/>
                </a:solidFill>
              </a:rPr>
              <a:t>Мажарова</a:t>
            </a:r>
            <a:r>
              <a:rPr lang="ru-RU" sz="1600" b="1" u="sng" dirty="0">
                <a:solidFill>
                  <a:schemeClr val="tx1"/>
                </a:solidFill>
              </a:rPr>
              <a:t> Светлана Валентиновна.</a:t>
            </a:r>
            <a:r>
              <a:rPr lang="ru-RU" b="1" u="sng" dirty="0"/>
              <a:t> </a:t>
            </a:r>
            <a:r>
              <a:rPr lang="ru-RU" sz="1600" b="1" u="sng" dirty="0">
                <a:solidFill>
                  <a:schemeClr val="tx1"/>
                </a:solidFill>
              </a:rPr>
              <a:t>Отвечает в команде за составление программы коммуникативных групп, их проведение. </a:t>
            </a:r>
            <a:br>
              <a:rPr lang="ru-RU" dirty="0"/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D8D9DF-5B58-480F-8295-6DFAEF1FB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798320"/>
            <a:ext cx="4246880" cy="505968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3430D-E17F-44D6-B556-D8CE3D474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1727200"/>
            <a:ext cx="4572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3B935-B092-4937-A74D-916122A3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23317-D4E2-4BB7-B0FE-B9C8EBDD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980506" cy="4270691"/>
          </a:xfrm>
        </p:spPr>
        <p:txBody>
          <a:bodyPr>
            <a:normAutofit/>
          </a:bodyPr>
          <a:lstStyle/>
          <a:p>
            <a:r>
              <a:rPr lang="ru-RU" b="1" u="sng" dirty="0"/>
              <a:t>Суть проекта: </a:t>
            </a:r>
          </a:p>
          <a:p>
            <a:r>
              <a:rPr lang="ru-RU" dirty="0"/>
              <a:t>Обеспечить преемственность между первичным психиатрическим звеном и помощью клинического психолога. </a:t>
            </a:r>
          </a:p>
          <a:p>
            <a:r>
              <a:rPr lang="ru-RU" dirty="0"/>
              <a:t>К детскому психиатру зачастую обращаются со следующими проблемами у детей и подростков: социально-коммуникативный дефицит, повышенная социальная тревожность, школьная дезадаптация, нарушение поведения, СДВГ, ОВР, РАС, травля и др. </a:t>
            </a:r>
          </a:p>
          <a:p>
            <a:endParaRPr lang="ru-RU" dirty="0"/>
          </a:p>
          <a:p>
            <a:r>
              <a:rPr lang="ru-RU" dirty="0"/>
              <a:t>Помимо медикаментозного лечения необходима комплексная работа. И не всегда эффективна бывает индивидуальная психотерапия, так как мы живем в социуме, где ежеминутно сталкиваемся с проблемой решения социальных задач.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59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8B1A-0CC0-485A-94F5-FB91A1ED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87B5B8-F320-4FF9-8D78-821F611A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3680"/>
            <a:ext cx="10366586" cy="6217919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Данная программа   тренингов разработана для обучения решению социальных задач, личностного роста детей и подростков, предотвращения травли в школе.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>
                <a:solidFill>
                  <a:srgbClr val="C00000"/>
                </a:solidFill>
              </a:rPr>
              <a:t>Цель:</a:t>
            </a:r>
            <a:r>
              <a:rPr lang="en-US" b="1" dirty="0"/>
              <a:t> </a:t>
            </a:r>
            <a:r>
              <a:rPr lang="ru-RU" dirty="0"/>
              <a:t>создание условий для личностного роста подростков, обучения решению социальных задач, тренировки коммуникативных навыков.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Задачи: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dirty="0"/>
              <a:t>1. Создать условия для формирования стремлений к самопознанию, погружению в свой внутренний мир и ориентацию в нем.</a:t>
            </a:r>
          </a:p>
          <a:p>
            <a:r>
              <a:rPr lang="ru-RU" dirty="0"/>
              <a:t>2. Расширение знаний участников о чувствах и эмоциях, создание условий для развития способности </a:t>
            </a:r>
            <a:r>
              <a:rPr lang="ru-RU" dirty="0" err="1"/>
              <a:t>безоценочного</a:t>
            </a:r>
            <a:r>
              <a:rPr lang="ru-RU" dirty="0"/>
              <a:t> их принятия, формирования умения управлять выражением своих чувств и эмоциональных реакций.</a:t>
            </a:r>
          </a:p>
          <a:p>
            <a:r>
              <a:rPr lang="ru-RU" dirty="0"/>
              <a:t>3. Способствовать формированию навыков общения, умения слушать, высказывать свою точку зрения, приходить к компромиссному решению и пониманию других людей.</a:t>
            </a:r>
          </a:p>
          <a:p>
            <a:r>
              <a:rPr lang="ru-RU" dirty="0"/>
              <a:t>4. Способствовать осознанию своей жизненной перспективы, жизненных целей, путей и способов их достижения.</a:t>
            </a:r>
          </a:p>
          <a:p>
            <a:r>
              <a:rPr lang="ru-RU" dirty="0"/>
              <a:t>5. Расширение знаний о себе, формирование уверенности в себе.</a:t>
            </a:r>
          </a:p>
          <a:p>
            <a:r>
              <a:rPr lang="ru-RU" dirty="0"/>
              <a:t>6.  Формирование ощущения значимости собственной личности, формирование стремления к саморазвитию.</a:t>
            </a:r>
          </a:p>
          <a:p>
            <a:r>
              <a:rPr lang="ru-RU" dirty="0"/>
              <a:t>7.Формирование у подростков социальных компетенций, необходимых для конструктивного, успешного и ответственного поведения в обществе;</a:t>
            </a:r>
          </a:p>
          <a:p>
            <a:r>
              <a:rPr lang="ru-RU" dirty="0"/>
              <a:t> 8.Укрепление доверия к другим людям, институтам гражданского общества, государству;</a:t>
            </a:r>
          </a:p>
          <a:p>
            <a:r>
              <a:rPr lang="ru-RU" dirty="0"/>
              <a:t> 9.Развитие доброжелательности и эмоциональной отзывчивости, понимания и сопереживания другим людям, приобретение опыта оказания помощи другим людям;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9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FF51-33F0-4582-9CCB-01144A4D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46C25-CBAF-4249-963D-25F4EC4B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5760"/>
            <a:ext cx="10397066" cy="6268719"/>
          </a:xfrm>
        </p:spPr>
        <p:txBody>
          <a:bodyPr>
            <a:normAutofit/>
          </a:bodyPr>
          <a:lstStyle/>
          <a:p>
            <a:r>
              <a:rPr lang="ru-RU" sz="2400" b="1" dirty="0"/>
              <a:t>Возрастной состав:</a:t>
            </a:r>
            <a:r>
              <a:rPr lang="en-US" sz="2400" b="1" dirty="0"/>
              <a:t> </a:t>
            </a:r>
            <a:r>
              <a:rPr lang="ru-RU" sz="2400"/>
              <a:t>10-14 </a:t>
            </a:r>
            <a:r>
              <a:rPr lang="ru-RU" sz="2400" dirty="0"/>
              <a:t>лет.</a:t>
            </a:r>
          </a:p>
          <a:p>
            <a:r>
              <a:rPr lang="ru-RU" sz="2400" b="1" dirty="0"/>
              <a:t>Количество детей:</a:t>
            </a:r>
            <a:r>
              <a:rPr lang="en-US" sz="2400" dirty="0"/>
              <a:t> </a:t>
            </a:r>
            <a:r>
              <a:rPr lang="ru-RU" sz="2400" dirty="0"/>
              <a:t>10-15 человек в группе.</a:t>
            </a:r>
          </a:p>
          <a:p>
            <a:r>
              <a:rPr lang="ru-RU" sz="2400" b="1" dirty="0"/>
              <a:t>Форма проведения:</a:t>
            </a:r>
            <a:r>
              <a:rPr lang="en-US" sz="2400" b="1" dirty="0"/>
              <a:t>  </a:t>
            </a:r>
            <a:r>
              <a:rPr lang="ru-RU" sz="2400" dirty="0"/>
              <a:t>групповые  занятия.</a:t>
            </a:r>
          </a:p>
          <a:p>
            <a:pPr marL="0" indent="0">
              <a:buNone/>
            </a:pPr>
            <a:r>
              <a:rPr lang="ru-RU" dirty="0"/>
              <a:t>Срок реализации программы: 12 месяцев. </a:t>
            </a:r>
          </a:p>
          <a:p>
            <a:r>
              <a:rPr lang="ru-RU" dirty="0"/>
              <a:t>Частота встреч: 2 раза в неделю. </a:t>
            </a:r>
          </a:p>
          <a:p>
            <a:r>
              <a:rPr lang="ru-RU" dirty="0"/>
              <a:t>Длительность встречи: 45-50 минут. </a:t>
            </a:r>
          </a:p>
          <a:p>
            <a:r>
              <a:rPr lang="ru-RU" dirty="0"/>
              <a:t>Количество участников в групповой работе: 10-15 человек. </a:t>
            </a:r>
          </a:p>
          <a:p>
            <a:endParaRPr lang="ru-RU" dirty="0"/>
          </a:p>
          <a:p>
            <a:r>
              <a:rPr lang="ru-RU" dirty="0"/>
              <a:t>В презентации отражено только одно занятие из блока. Блок содержит 10 занятий различной тематики. Количество блоков варьирует в зависимости от продолжительности занятий группы.</a:t>
            </a:r>
          </a:p>
          <a:p>
            <a:endParaRPr lang="ru-RU" dirty="0"/>
          </a:p>
          <a:p>
            <a:r>
              <a:rPr lang="ru-RU" b="1" u="sng" dirty="0"/>
              <a:t> Ниже приведен ТЕМАТИЧЕСКИЙ ПЛАН ПРОГРАММЫ из 10 занятий, и приведен пример одного целого занятия, состоящего из нескольких упражнений.</a:t>
            </a: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4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3D13-CAD5-4B22-9515-3C20D583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01EAA-996A-42AC-840B-3FC3C949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4960"/>
            <a:ext cx="9279466" cy="6380479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Тренинговая форма работы с детьми и подростками построена на следующих принципах: </a:t>
            </a:r>
          </a:p>
          <a:p>
            <a:r>
              <a:rPr lang="ru-RU" dirty="0"/>
              <a:t>1. Принцип активности. Предполагается активность участников тренинговой группы. </a:t>
            </a:r>
          </a:p>
          <a:p>
            <a:r>
              <a:rPr lang="ru-RU" dirty="0"/>
              <a:t>В тренинге подростки вовлекаются в специально разработанные действия, проигрывание той или иной ситуации, выполнение упражнений, наблюдение за поведением других, по специальной схеме. </a:t>
            </a:r>
          </a:p>
          <a:p>
            <a:pPr lvl="0"/>
            <a:r>
              <a:rPr lang="ru-RU" dirty="0"/>
              <a:t>2. Принцип исследовательской творческой позиции В ходе тренинга участники группы осознают, обнаруживают, свои личные ресурсы, возможные особенности. Для этого в тренинге используются ситуации, позволяющие членам группы осознать, апробировать и тренировать новые способы поведения, экспериментировать с ними. </a:t>
            </a:r>
          </a:p>
          <a:p>
            <a:r>
              <a:rPr lang="ru-RU" dirty="0"/>
              <a:t> 3. Принцип объективации (осознания) поведения. В процессе занятий поведение участников переводится с импульсивного на объективизированный уровень, позволяющий производить изменения. </a:t>
            </a:r>
            <a:r>
              <a:rPr lang="en-US" dirty="0" err="1"/>
              <a:t>Универсальным</a:t>
            </a:r>
            <a:r>
              <a:rPr lang="en-US" dirty="0"/>
              <a:t> </a:t>
            </a:r>
            <a:r>
              <a:rPr lang="en-US" dirty="0" err="1"/>
              <a:t>средством</a:t>
            </a:r>
            <a:r>
              <a:rPr lang="en-US" dirty="0"/>
              <a:t> </a:t>
            </a:r>
            <a:r>
              <a:rPr lang="en-US" dirty="0" err="1"/>
              <a:t>объектив</a:t>
            </a:r>
            <a:r>
              <a:rPr lang="ru-RU" dirty="0"/>
              <a:t>из</a:t>
            </a:r>
            <a:r>
              <a:rPr lang="en-US" dirty="0" err="1"/>
              <a:t>ации</a:t>
            </a:r>
            <a:r>
              <a:rPr lang="en-US" dirty="0"/>
              <a:t> </a:t>
            </a:r>
            <a:r>
              <a:rPr lang="en-US" dirty="0" err="1"/>
              <a:t>поведения</a:t>
            </a:r>
            <a:r>
              <a:rPr lang="en-US" dirty="0"/>
              <a:t> </a:t>
            </a:r>
            <a:r>
              <a:rPr lang="ru-RU" dirty="0"/>
              <a:t>-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обратная</a:t>
            </a:r>
            <a:r>
              <a:rPr lang="en-US" dirty="0"/>
              <a:t> </a:t>
            </a:r>
            <a:r>
              <a:rPr lang="en-US" dirty="0" err="1"/>
              <a:t>связь</a:t>
            </a:r>
            <a:r>
              <a:rPr lang="en-US" dirty="0"/>
              <a:t>. </a:t>
            </a:r>
            <a:endParaRPr lang="ru-RU" dirty="0"/>
          </a:p>
          <a:p>
            <a:pPr lvl="0"/>
            <a:r>
              <a:rPr lang="ru-RU" dirty="0"/>
              <a:t>4. Принцип партнерского (субъект-субъектного) общения. Реализация этого принципа создает в группе атмосферу безопасности, доверия, открытости, которая позволяет участникам группы экспериментировать со своим поведением, не стесняясь ошибок.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73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54F0C-6CB3-46B2-9A40-32F00794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24392-A827-4382-9CF9-5A143949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7921"/>
            <a:ext cx="8596668" cy="490344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ОЖИДАЕМЫЕ РЕЗУЛЬТАТЫ </a:t>
            </a:r>
            <a:endParaRPr lang="ru-RU" u="sng" dirty="0"/>
          </a:p>
          <a:p>
            <a:r>
              <a:rPr lang="ru-RU" dirty="0"/>
              <a:t>В ходе реализации проекта предполагается достичь результаты в области личностного, социального, познавательного и коммуникативного развития </a:t>
            </a:r>
          </a:p>
          <a:p>
            <a:r>
              <a:rPr lang="ru-RU" dirty="0"/>
              <a:t>В личностном развитии происходит формирование образа мира, его влияния на личность, ценностно-смысловых ориентаций и нравственных оснований личностного морального выбора; </a:t>
            </a:r>
          </a:p>
          <a:p>
            <a:r>
              <a:rPr lang="ru-RU" dirty="0"/>
              <a:t>Развитие самосознания, позитивной самооценки и самоуважения, готовности открыто выражать и отстаивать свою позицию, критичности к своим поступкам и действиям, принятию ответственности за их результаты, целеустремлённости и настойчивости в достижении целей, готовности к преодолению трудностей и жизненного оптимизма;  </a:t>
            </a:r>
          </a:p>
          <a:p>
            <a:r>
              <a:rPr lang="ru-RU" dirty="0"/>
              <a:t>Социальное развитие предполагает освоение основных социальных и гендерных ролей, норм и правил; </a:t>
            </a:r>
          </a:p>
          <a:p>
            <a:r>
              <a:rPr lang="ru-RU"/>
              <a:t>В </a:t>
            </a:r>
            <a:r>
              <a:rPr lang="ru-RU" dirty="0"/>
              <a:t>коммуникативной сфере у детей и подростков формируется компетентность в общении, сознательная ориентация на позиции других людей как партнеров в общении и совместной деятельности, умение строить продуктивное сотрудничество со сверстниками (своего и противоположного пола)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98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8F930-CD2B-4D7E-A399-B8490E82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C76E2-4B0E-40C7-AFC6-A5011C38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4080"/>
            <a:ext cx="10122746" cy="5527039"/>
          </a:xfrm>
        </p:spPr>
        <p:txBody>
          <a:bodyPr>
            <a:normAutofit/>
          </a:bodyPr>
          <a:lstStyle/>
          <a:p>
            <a:r>
              <a:rPr lang="ru-RU" b="1" dirty="0"/>
              <a:t>Новизна проекта </a:t>
            </a:r>
            <a:endParaRPr lang="ru-RU" dirty="0"/>
          </a:p>
          <a:p>
            <a:r>
              <a:rPr lang="ru-RU" dirty="0"/>
              <a:t>Работа в тесной связке, командная работа с одними целями. Преемственность: детский психиатр - клинический психолог. </a:t>
            </a:r>
          </a:p>
          <a:p>
            <a:endParaRPr lang="ru-RU" dirty="0"/>
          </a:p>
          <a:p>
            <a:r>
              <a:rPr lang="ru-RU" dirty="0"/>
              <a:t>Необходимость обеспечить детей и подростков средствами, позволяющими им более эффективно действовать в повседневной жизни, решать встающие перед ними каждодневные задачи.</a:t>
            </a:r>
          </a:p>
          <a:p>
            <a:endParaRPr lang="ru-RU" dirty="0"/>
          </a:p>
          <a:p>
            <a:r>
              <a:rPr lang="ru-RU" dirty="0"/>
              <a:t>Подбор программы, учитывающей все особенности психологии детей и подростков.</a:t>
            </a:r>
          </a:p>
          <a:p>
            <a:endParaRPr lang="ru-RU" dirty="0"/>
          </a:p>
          <a:p>
            <a:r>
              <a:rPr lang="ru-RU" dirty="0"/>
              <a:t>Работа с родителями: просвещение в области психического здоровья. Объяснение им необходимости обучению ребенка в социальной среде. Так как большинство родителей приходят к детскому психиатру за «волшебной таблеткой». Но если у ребенка не хватает тех или иных навыков общения, умения решать социальные задачи, таблетки не помогут. Таблетки- это лишь часть комплексного вмешательства.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3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861C-9051-4A36-BAB7-81AFEFEC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D42EF-2AF4-405C-8945-6FC6569E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33680"/>
            <a:ext cx="11744960" cy="65125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u="sng" dirty="0"/>
              <a:t>ТЕМАТИЧЕСКИЙ ПЛАН ПРОГРАММЫ из 10 занятий</a:t>
            </a:r>
            <a:endParaRPr lang="ru-RU" sz="5600" u="sng" dirty="0"/>
          </a:p>
          <a:p>
            <a:pPr>
              <a:lnSpc>
                <a:spcPct val="120000"/>
              </a:lnSpc>
            </a:pPr>
            <a:r>
              <a:rPr lang="ru-RU" sz="5600" dirty="0"/>
              <a:t> </a:t>
            </a:r>
            <a:r>
              <a:rPr lang="ru-RU" sz="5600" b="1" u="sng" dirty="0"/>
              <a:t>Занятие №1. «Знаете ли вы себя?». 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Цель занятия: актуализация знаний и представлений подростков о себе. 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Задачи: знакомство, создание положительного эмоционального фона; </a:t>
            </a:r>
            <a:r>
              <a:rPr lang="en-US" sz="5600" dirty="0"/>
              <a:t></a:t>
            </a:r>
            <a:r>
              <a:rPr lang="ru-RU" sz="5600" dirty="0"/>
              <a:t> формирование мотивации к совместной деятельности; </a:t>
            </a:r>
            <a:r>
              <a:rPr lang="en-US" sz="5600" dirty="0"/>
              <a:t></a:t>
            </a:r>
            <a:r>
              <a:rPr lang="ru-RU" sz="5600" dirty="0"/>
              <a:t> формирование представлений о системе знаний человека о себе; </a:t>
            </a:r>
            <a:r>
              <a:rPr lang="en-US" sz="5600" dirty="0"/>
              <a:t></a:t>
            </a:r>
            <a:r>
              <a:rPr lang="ru-RU" sz="5600" dirty="0"/>
              <a:t> стимулирование осознания своего «Я». 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 </a:t>
            </a:r>
          </a:p>
          <a:p>
            <a:pPr>
              <a:lnSpc>
                <a:spcPct val="120000"/>
              </a:lnSpc>
            </a:pPr>
            <a:r>
              <a:rPr lang="ru-RU" sz="5600" b="1" u="sng" dirty="0"/>
              <a:t>Занятие №2. «Путешествие к своему Я». 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Цель занятия: расширение системы представлений подростков о себе.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Задачи: формирование представления о собственной уникальности; </a:t>
            </a:r>
            <a:r>
              <a:rPr lang="en-US" sz="5600" dirty="0"/>
              <a:t></a:t>
            </a:r>
            <a:r>
              <a:rPr lang="ru-RU" sz="5600" dirty="0"/>
              <a:t> развитие способности к осознанию своего «Я»;  актуализация представления об отношении к самому себе; </a:t>
            </a:r>
            <a:r>
              <a:rPr lang="en-US" sz="5600" dirty="0"/>
              <a:t></a:t>
            </a:r>
            <a:r>
              <a:rPr lang="ru-RU" sz="5600" dirty="0"/>
              <a:t> формирование представления о ценности собственной личности.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/>
              <a:t>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/>
              <a:t>     </a:t>
            </a:r>
            <a:r>
              <a:rPr lang="ru-RU" sz="5600" b="1" u="sng" dirty="0"/>
              <a:t>Занятие №3. «Кто я?». 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Цель занятия: расширение системы представлений подростков о себе.</a:t>
            </a:r>
          </a:p>
          <a:p>
            <a:pPr>
              <a:lnSpc>
                <a:spcPct val="120000"/>
              </a:lnSpc>
            </a:pPr>
            <a:r>
              <a:rPr lang="ru-RU" sz="5600" dirty="0"/>
              <a:t> Задачи: формирование более полного представления о себе, своих особенностях; </a:t>
            </a:r>
            <a:r>
              <a:rPr lang="en-US" sz="5600" dirty="0"/>
              <a:t></a:t>
            </a:r>
            <a:r>
              <a:rPr lang="ru-RU" sz="5600" dirty="0"/>
              <a:t> раскрытие многоаспектности своего «Я», формирование стремления к самосовершенствованию; </a:t>
            </a:r>
            <a:r>
              <a:rPr lang="en-US" sz="5600" dirty="0"/>
              <a:t></a:t>
            </a:r>
            <a:r>
              <a:rPr lang="ru-RU" sz="5600" dirty="0"/>
              <a:t> формирование представления о своем идеальном «Я». </a:t>
            </a:r>
          </a:p>
          <a:p>
            <a:pPr>
              <a:lnSpc>
                <a:spcPct val="120000"/>
              </a:lnSpc>
            </a:pPr>
            <a:endParaRPr lang="ru-RU" sz="5600" u="sng" dirty="0"/>
          </a:p>
          <a:p>
            <a:pPr>
              <a:lnSpc>
                <a:spcPct val="120000"/>
              </a:lnSpc>
            </a:pPr>
            <a:endParaRPr lang="ru-RU" sz="5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893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2743</Words>
  <Application>Microsoft Office PowerPoint</Application>
  <PresentationFormat>Широкоэкранный</PresentationFormat>
  <Paragraphs>169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Коммуникация-это про жизнь.</vt:lpstr>
      <vt:lpstr>Авторы проекта:  детский врач-психиатр, психотерапевт, специалист по альтернативной коммуникации: Шабалина Татьяна Александровна. Отвечает в команде за медикаментозную поддержку детей, диагностику различных нозологий и работу с родителями.  Клинический психолог, методист: Мажарова Светлана Валентиновна. Отвечает в команде за составление программы коммуникативных групп, их проведение.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динамики  тренингов подростков  </vt:lpstr>
      <vt:lpstr>Результаты и выводы психологических тренингов с подростками: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Коммуникация-это про жизнь.</dc:title>
  <dc:creator>Tatyana</dc:creator>
  <cp:lastModifiedBy>Tatyana</cp:lastModifiedBy>
  <cp:revision>30</cp:revision>
  <dcterms:created xsi:type="dcterms:W3CDTF">2026-02-18T18:28:47Z</dcterms:created>
  <dcterms:modified xsi:type="dcterms:W3CDTF">2026-03-03T15:41:42Z</dcterms:modified>
</cp:coreProperties>
</file>