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12"/>
    <p:restoredTop sz="96405"/>
  </p:normalViewPr>
  <p:slideViewPr>
    <p:cSldViewPr snapToGrid="0" snapToObjects="1">
      <p:cViewPr varScale="1">
        <p:scale>
          <a:sx n="175" d="100"/>
          <a:sy n="175" d="100"/>
        </p:scale>
        <p:origin x="1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mindnbodydetox" TargetMode="External"/><Relationship Id="rId7" Type="http://schemas.openxmlformats.org/officeDocument/2006/relationships/hyperlink" Target="https://vk.com/artgroupwomen?from=search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palitraraduga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t.me/art_balance_m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art_balance_m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mindnbodydetox/1745" TargetMode="External"/><Relationship Id="rId2" Type="http://schemas.openxmlformats.org/officeDocument/2006/relationships/hyperlink" Target="https://t.me/art_balance_mom/37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palitraraduga/99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642E1-9094-6A49-B2A5-0EB0A8E5D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521" y="2695867"/>
            <a:ext cx="8973881" cy="14291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>«Осознанная беременность.</a:t>
            </a:r>
            <a:br>
              <a:rPr lang="ru-RU" sz="2000" dirty="0"/>
            </a:br>
            <a:r>
              <a:rPr lang="ru-RU" sz="2000" dirty="0"/>
              <a:t>Стать мамой в 40+»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A9A6FB-D3DD-B242-8E52-38C5FD763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46" y="2238666"/>
            <a:ext cx="9070848" cy="457201"/>
          </a:xfrm>
        </p:spPr>
        <p:txBody>
          <a:bodyPr>
            <a:normAutofit fontScale="92500"/>
          </a:bodyPr>
          <a:lstStyle/>
          <a:p>
            <a:r>
              <a:rPr lang="ru-RU" dirty="0"/>
              <a:t>Всероссийский конкурсный отбор проектов «Женщины за здоровое общество</a:t>
            </a:r>
            <a:r>
              <a:rPr lang="en-US" dirty="0"/>
              <a:t>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E1465-CD81-C948-A546-97DC1A18924D}"/>
              </a:ext>
            </a:extLst>
          </p:cNvPr>
          <p:cNvSpPr txBox="1"/>
          <p:nvPr/>
        </p:nvSpPr>
        <p:spPr>
          <a:xfrm>
            <a:off x="4077325" y="4125064"/>
            <a:ext cx="804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Номинация : Материнство и Детство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F58C8-A70B-1349-8705-FD1FC40B6CC9}"/>
              </a:ext>
            </a:extLst>
          </p:cNvPr>
          <p:cNvSpPr txBox="1"/>
          <p:nvPr/>
        </p:nvSpPr>
        <p:spPr>
          <a:xfrm>
            <a:off x="4856813" y="466943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Москва 2025 </a:t>
            </a:r>
          </a:p>
        </p:txBody>
      </p:sp>
    </p:spTree>
    <p:extLst>
      <p:ext uri="{BB962C8B-B14F-4D97-AF65-F5344CB8AC3E}">
        <p14:creationId xmlns:p14="http://schemas.microsoft.com/office/powerpoint/2010/main" val="9506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A55A4-1D5D-6247-8065-C96104E6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89" y="0"/>
            <a:ext cx="10345712" cy="113175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Команда проекта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28ABA5-29F4-D144-900C-7475E6A4B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610" y="794479"/>
            <a:ext cx="1896255" cy="282055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C57C8F-B319-5A45-BA27-E08171E2B145}"/>
              </a:ext>
            </a:extLst>
          </p:cNvPr>
          <p:cNvSpPr txBox="1"/>
          <p:nvPr/>
        </p:nvSpPr>
        <p:spPr>
          <a:xfrm>
            <a:off x="629587" y="3615038"/>
            <a:ext cx="467693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Юлия Викторовна </a:t>
            </a:r>
            <a:r>
              <a:rPr lang="ru-RU" sz="1400" dirty="0" err="1"/>
              <a:t>Петушкова</a:t>
            </a:r>
            <a:r>
              <a:rPr lang="ru-RU" sz="1400" dirty="0"/>
              <a:t> </a:t>
            </a:r>
            <a:endParaRPr lang="en-US" sz="1400" dirty="0"/>
          </a:p>
          <a:p>
            <a:endParaRPr lang="ru-RU" sz="1400" dirty="0"/>
          </a:p>
          <a:p>
            <a:r>
              <a:rPr lang="ru-RU" sz="1200" dirty="0"/>
              <a:t>1974 </a:t>
            </a:r>
            <a:r>
              <a:rPr lang="ru-RU" sz="1200" dirty="0" err="1"/>
              <a:t>гр</a:t>
            </a:r>
            <a:r>
              <a:rPr lang="ru-RU" sz="1200" dirty="0"/>
              <a:t> г. Москва</a:t>
            </a:r>
          </a:p>
          <a:p>
            <a:r>
              <a:rPr lang="ru-RU" sz="1200" dirty="0"/>
              <a:t>Вид деятельности-  Самозанятый</a:t>
            </a:r>
          </a:p>
          <a:p>
            <a:r>
              <a:rPr lang="ru-RU" sz="1200" dirty="0"/>
              <a:t>Врач </a:t>
            </a:r>
            <a:r>
              <a:rPr lang="ru-RU" sz="1200" dirty="0" err="1"/>
              <a:t>натуропат</a:t>
            </a:r>
            <a:r>
              <a:rPr lang="ru-RU" sz="1200" dirty="0"/>
              <a:t>, специалист в области естественного оздоровления, перинатальный психолог, </a:t>
            </a:r>
            <a:r>
              <a:rPr lang="ru-RU" sz="1200" dirty="0" err="1"/>
              <a:t>доула</a:t>
            </a:r>
            <a:r>
              <a:rPr lang="ru-RU" sz="1200" dirty="0"/>
              <a:t> в родах</a:t>
            </a:r>
          </a:p>
          <a:p>
            <a:r>
              <a:rPr lang="ru-RU" sz="1200" dirty="0"/>
              <a:t>Более 20 лет опыт работы в крупной медицинской корпорации в роли Коммерческого директора Россия и СНГ</a:t>
            </a:r>
          </a:p>
          <a:p>
            <a:r>
              <a:rPr lang="ru-RU" sz="1200" dirty="0"/>
              <a:t>+79165006554   </a:t>
            </a:r>
            <a:r>
              <a:rPr lang="en-US" sz="1200" dirty="0"/>
              <a:t>e-mail: petushkova1974@mail.ru</a:t>
            </a:r>
            <a:endParaRPr lang="ru-RU" sz="1200" dirty="0"/>
          </a:p>
          <a:p>
            <a:r>
              <a:rPr lang="ru-RU" sz="1200" dirty="0"/>
              <a:t> ТГ канал «</a:t>
            </a:r>
            <a:r>
              <a:rPr lang="ru-RU" sz="1200" dirty="0" err="1"/>
              <a:t>Детокс</a:t>
            </a:r>
            <a:r>
              <a:rPr lang="ru-RU" sz="1200" dirty="0"/>
              <a:t> Сознания и Тела» </a:t>
            </a:r>
            <a:r>
              <a:rPr lang="en" sz="1200" dirty="0">
                <a:hlinkClick r:id="rId3"/>
              </a:rPr>
              <a:t>https://t.me/mindnbodydetox</a:t>
            </a:r>
            <a:endParaRPr lang="ru-RU" sz="1200" dirty="0"/>
          </a:p>
          <a:p>
            <a:r>
              <a:rPr lang="ru-RU" sz="1200" dirty="0"/>
              <a:t>ГТГ канал </a:t>
            </a:r>
            <a:r>
              <a:rPr lang="en-US" sz="1200" dirty="0"/>
              <a:t> </a:t>
            </a:r>
            <a:r>
              <a:rPr lang="ru-RU" sz="1200" dirty="0"/>
              <a:t>«Все грани Материнства»</a:t>
            </a:r>
            <a:r>
              <a:rPr lang="en-US" sz="1200" dirty="0"/>
              <a:t> </a:t>
            </a:r>
            <a:r>
              <a:rPr lang="en-US" sz="1200" dirty="0">
                <a:hlinkClick r:id="rId4"/>
              </a:rPr>
              <a:t>https://t.me/art_balance_mom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AFC39-F3A4-4A5B-A562-2553A4618C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36" t="24569" r="3449" b="-1111"/>
          <a:stretch/>
        </p:blipFill>
        <p:spPr>
          <a:xfrm>
            <a:off x="7795281" y="794479"/>
            <a:ext cx="2256390" cy="29238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F430E9-D55D-4076-86B8-FA8E9A8759AE}"/>
              </a:ext>
            </a:extLst>
          </p:cNvPr>
          <p:cNvSpPr txBox="1"/>
          <p:nvPr/>
        </p:nvSpPr>
        <p:spPr>
          <a:xfrm>
            <a:off x="6885484" y="3652139"/>
            <a:ext cx="46769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Анна Геннадьевна </a:t>
            </a:r>
            <a:r>
              <a:rPr lang="ru-RU" sz="1400" dirty="0" err="1"/>
              <a:t>Коротаева</a:t>
            </a:r>
            <a:r>
              <a:rPr lang="ru-RU" sz="1400" dirty="0"/>
              <a:t> </a:t>
            </a:r>
            <a:endParaRPr lang="en-US" sz="1400" dirty="0"/>
          </a:p>
          <a:p>
            <a:endParaRPr lang="ru-RU" sz="1400" dirty="0"/>
          </a:p>
          <a:p>
            <a:r>
              <a:rPr lang="ru-RU" sz="1200" dirty="0"/>
              <a:t>1975 </a:t>
            </a:r>
            <a:r>
              <a:rPr lang="ru-RU" sz="1200" dirty="0" err="1"/>
              <a:t>гр</a:t>
            </a:r>
            <a:r>
              <a:rPr lang="ru-RU" sz="1200" dirty="0"/>
              <a:t> г. Москва</a:t>
            </a:r>
          </a:p>
          <a:p>
            <a:r>
              <a:rPr lang="ru-RU" sz="1200" dirty="0"/>
              <a:t>Вид деятельности -  Самозанятый</a:t>
            </a:r>
          </a:p>
          <a:p>
            <a:r>
              <a:rPr lang="ru-RU" sz="1200" dirty="0"/>
              <a:t>Арт-терапевт, художник (Член Союза Профессиональных Художников России), педагог- живописец,</a:t>
            </a:r>
          </a:p>
          <a:p>
            <a:r>
              <a:rPr lang="ru-RU" sz="1200" dirty="0"/>
              <a:t>психолог-</a:t>
            </a:r>
            <a:r>
              <a:rPr lang="ru-RU" sz="1200" dirty="0" err="1"/>
              <a:t>акмеолог</a:t>
            </a:r>
            <a:r>
              <a:rPr lang="ru-RU" sz="1200" dirty="0"/>
              <a:t>, коуч </a:t>
            </a:r>
            <a:r>
              <a:rPr lang="en-US" sz="1200" dirty="0"/>
              <a:t>ICF</a:t>
            </a:r>
            <a:r>
              <a:rPr lang="ru-RU" sz="1200" dirty="0"/>
              <a:t>, </a:t>
            </a:r>
            <a:r>
              <a:rPr lang="ru-RU" sz="1200" dirty="0" err="1"/>
              <a:t>нейрографик</a:t>
            </a:r>
            <a:endParaRPr lang="en-US" sz="1200" dirty="0"/>
          </a:p>
          <a:p>
            <a:endParaRPr lang="en-US" sz="1200" dirty="0"/>
          </a:p>
          <a:p>
            <a:r>
              <a:rPr lang="ru-RU" sz="1200" dirty="0"/>
              <a:t>+79671949649   </a:t>
            </a:r>
            <a:r>
              <a:rPr lang="en-US" sz="1200" dirty="0"/>
              <a:t>e-mail: sitonia@yandex.ru</a:t>
            </a:r>
            <a:endParaRPr lang="ru-RU" sz="1200" dirty="0"/>
          </a:p>
          <a:p>
            <a:r>
              <a:rPr lang="ru-RU" sz="1200" dirty="0"/>
              <a:t>ТГ канал </a:t>
            </a:r>
            <a:r>
              <a:rPr lang="en-US" sz="1200" dirty="0">
                <a:hlinkClick r:id="rId6"/>
              </a:rPr>
              <a:t>https://t.me/palitraraduga</a:t>
            </a:r>
            <a:endParaRPr lang="ru-RU" sz="1200" dirty="0"/>
          </a:p>
          <a:p>
            <a:r>
              <a:rPr lang="en-US" sz="1200" dirty="0"/>
              <a:t>VK </a:t>
            </a:r>
            <a:r>
              <a:rPr lang="en-US" sz="1200" dirty="0">
                <a:hlinkClick r:id="rId7"/>
              </a:rPr>
              <a:t>https://vk.com/artgroupwomen?from=search</a:t>
            </a:r>
            <a:endParaRPr lang="en-US" sz="1200" dirty="0"/>
          </a:p>
          <a:p>
            <a:r>
              <a:rPr lang="ru-RU" sz="1200" dirty="0"/>
              <a:t>ТГ «Все грани Материнства»</a:t>
            </a:r>
            <a:r>
              <a:rPr lang="en-US" sz="1200" dirty="0"/>
              <a:t> </a:t>
            </a:r>
            <a:r>
              <a:rPr lang="en-US" sz="1200" dirty="0">
                <a:hlinkClick r:id="rId4"/>
              </a:rPr>
              <a:t>https://t.me/art_balance_mom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2905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63C6B-55F9-7842-856A-D9305DB6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4794"/>
            <a:ext cx="10058400" cy="554636"/>
          </a:xfrm>
        </p:spPr>
        <p:txBody>
          <a:bodyPr>
            <a:normAutofit/>
          </a:bodyPr>
          <a:lstStyle/>
          <a:p>
            <a:r>
              <a:rPr lang="ru-RU" sz="2400" dirty="0"/>
              <a:t>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современная женщина не готова к материнству?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1B255-B7BE-BF47-8091-75A4A4917D6F}"/>
              </a:ext>
            </a:extLst>
          </p:cNvPr>
          <p:cNvSpPr txBox="1"/>
          <p:nvPr/>
        </p:nvSpPr>
        <p:spPr>
          <a:xfrm>
            <a:off x="629586" y="809470"/>
            <a:ext cx="47443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РЕПРОДУКТИВНОЕ ЗДОРОВЬЕ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6032E-B7C2-D747-B9D9-809E0EEBD8D8}"/>
              </a:ext>
            </a:extLst>
          </p:cNvPr>
          <p:cNvSpPr txBox="1"/>
          <p:nvPr/>
        </p:nvSpPr>
        <p:spPr>
          <a:xfrm>
            <a:off x="697043" y="1140169"/>
            <a:ext cx="7315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фертильности у женщин и мужчин, бесплодие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хронических заболеваний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стресс и нехватка жизненных сил, энергии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1A9A7-BD62-B445-9946-9C94E5400044}"/>
              </a:ext>
            </a:extLst>
          </p:cNvPr>
          <p:cNvSpPr txBox="1"/>
          <p:nvPr/>
        </p:nvSpPr>
        <p:spPr>
          <a:xfrm>
            <a:off x="629586" y="2180909"/>
            <a:ext cx="78473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ОСЛОЖНЕНИЙ ВО ВРЕМЯ БЕРЕМЕННОСТИ И В РОДАХ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82BC0-6691-4443-A3FD-0788FB45FFA6}"/>
              </a:ext>
            </a:extLst>
          </p:cNvPr>
          <p:cNvSpPr txBox="1"/>
          <p:nvPr/>
        </p:nvSpPr>
        <p:spPr>
          <a:xfrm>
            <a:off x="697042" y="2534572"/>
            <a:ext cx="7959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Негативный опыт свой и других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Ухудшающее здоровье населения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боли и медицинского вмешательства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069E-F7F0-9844-95B0-31B6524863A5}"/>
              </a:ext>
            </a:extLst>
          </p:cNvPr>
          <p:cNvSpPr txBox="1"/>
          <p:nvPr/>
        </p:nvSpPr>
        <p:spPr>
          <a:xfrm>
            <a:off x="629586" y="3508333"/>
            <a:ext cx="110327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НЕГОТОВНОСТЬ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5EB0B-1A16-BA40-9D32-BA993D2FB42B}"/>
              </a:ext>
            </a:extLst>
          </p:cNvPr>
          <p:cNvSpPr txBox="1"/>
          <p:nvPr/>
        </p:nvSpPr>
        <p:spPr>
          <a:xfrm>
            <a:off x="697043" y="3863939"/>
            <a:ext cx="10672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Инфантилизм и страх ответственности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зрелой родительской позиции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родить психически и физически нездорового ребенка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стресса в среде общения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эмоционального интеллекта у пары (отсутствие навыков саморегуляции и поддержки)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BC5A2-0BA5-5046-99C5-081BFED1966D}"/>
              </a:ext>
            </a:extLst>
          </p:cNvPr>
          <p:cNvSpPr txBox="1"/>
          <p:nvPr/>
        </p:nvSpPr>
        <p:spPr>
          <a:xfrm>
            <a:off x="1456267" y="5225901"/>
            <a:ext cx="1096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ПОДГОТОВКА К БЕРЕМЕННОСТИ СТАНОВИТСЯ КРИТИЧЕСКИ ВАЖНОЙ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ОСОЗНАННОГО ЗДОРОВОГО МАТЕРИНСТВА</a:t>
            </a:r>
          </a:p>
        </p:txBody>
      </p:sp>
    </p:spTree>
    <p:extLst>
      <p:ext uri="{BB962C8B-B14F-4D97-AF65-F5344CB8AC3E}">
        <p14:creationId xmlns:p14="http://schemas.microsoft.com/office/powerpoint/2010/main" val="50010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2E32F-9DC0-1B4C-A1E5-31463B09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61" y="642594"/>
            <a:ext cx="10150839" cy="31677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Целевая  аудитория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5160C-F522-154C-84B2-09D9E738BE44}"/>
              </a:ext>
            </a:extLst>
          </p:cNvPr>
          <p:cNvSpPr txBox="1"/>
          <p:nvPr/>
        </p:nvSpPr>
        <p:spPr>
          <a:xfrm>
            <a:off x="1086787" y="1049311"/>
            <a:ext cx="10887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и семейные пары, стремящиеся к ОСОЗНАННОМУ РОДИТЕЛЬСТВУ и желанию родить здорового ребенка даже в 45+.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ОСОЗНАННОЕ РОДИТЕЛЬСТВО?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Родительство и Материнство – вера в мудрость природы и женского организма, и способность родить естественно. Стремление родителей к постоянному развитию для гармоничного роста ребенка. Понимание сильнейшей взаимосвязи между эмоциями мамы и малыша. Понимание, что к беременности следует готовить свое тело и психику заранее. Осознавать, что беременность - золотое время, когда есть все возможности для раскрытия и развитие скрытых возможностей женщины и закладки потенциала творческого и интеллектуального для будущего малыша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23CB1-CDB2-2F42-8BFF-FF5ED3AB147C}"/>
              </a:ext>
            </a:extLst>
          </p:cNvPr>
          <p:cNvSpPr txBox="1"/>
          <p:nvPr/>
        </p:nvSpPr>
        <p:spPr>
          <a:xfrm>
            <a:off x="1191718" y="1049311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7F891-3A86-3B4B-87A5-485222DB11A1}"/>
              </a:ext>
            </a:extLst>
          </p:cNvPr>
          <p:cNvSpPr txBox="1"/>
          <p:nvPr/>
        </p:nvSpPr>
        <p:spPr>
          <a:xfrm>
            <a:off x="1086787" y="3816908"/>
            <a:ext cx="9084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Социально-демографический паспорт: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20-45 + лет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и супружеские пары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статус: любой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любое (главное, способность изучать материал и применять на практике)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Занятость: любая (студенты, домохозяйки, работающие)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11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8EC24-4766-BB47-8D3F-E7D07FEF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33" y="491621"/>
            <a:ext cx="10240780" cy="60410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и зрелость проекта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CEEA4-F2D6-874D-8B71-1FC12152B043}"/>
              </a:ext>
            </a:extLst>
          </p:cNvPr>
          <p:cNvSpPr txBox="1"/>
          <p:nvPr/>
        </p:nvSpPr>
        <p:spPr>
          <a:xfrm>
            <a:off x="712033" y="1015525"/>
            <a:ext cx="101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- Активный проект (Реализация начата)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5F263D-6582-7C4D-95F6-9BDE2B69AA9F}"/>
              </a:ext>
            </a:extLst>
          </p:cNvPr>
          <p:cNvSpPr txBox="1"/>
          <p:nvPr/>
        </p:nvSpPr>
        <p:spPr>
          <a:xfrm>
            <a:off x="712033" y="1468753"/>
            <a:ext cx="10335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родилась в результате взаимодействия двух экспертов: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Петушкова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врач-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натуропат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специалист в области естественного оздоровления,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родах. В прошлом имею 20 летний опыт работы в иностранной медицинской корпорации в должности коммерческого директора по России и СНГ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Коротаева-арт-терапевт, психолог-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акмеолог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художник.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по работе с проявлением творческих потенциалов, отлаживанием эмоционального состояния, выявлением точек внутренней опоры и уверенности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73D7C-5B03-9F4F-A931-37B914998CAE}"/>
              </a:ext>
            </a:extLst>
          </p:cNvPr>
          <p:cNvSpPr txBox="1"/>
          <p:nvPr/>
        </p:nvSpPr>
        <p:spPr>
          <a:xfrm>
            <a:off x="771993" y="4239025"/>
            <a:ext cx="10996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ведем частную практику, образовательные социальные сети, проводим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эфиры, онлайн курсы, женские встречи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мастермайнды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здорового мышления,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женского здоровья, живого питания, естественного оздоровления, творческого и духовного развития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объединения усилий в вопросах материнства, создали единый ТГ канал ВСЕ ГРАНИ МАТЕРИНСТВА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https://t.me/art_balance_mom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популяризации вопросов здорового материнства</a:t>
            </a:r>
          </a:p>
        </p:txBody>
      </p:sp>
    </p:spTree>
    <p:extLst>
      <p:ext uri="{BB962C8B-B14F-4D97-AF65-F5344CB8AC3E}">
        <p14:creationId xmlns:p14="http://schemas.microsoft.com/office/powerpoint/2010/main" val="17280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7AFED-4867-434F-AAFD-16DBE25C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34" y="719667"/>
            <a:ext cx="10058400" cy="59946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проекта. Цели и задачи проекта.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53749-8EFD-6A4B-B3BE-6FA4B949CB88}"/>
              </a:ext>
            </a:extLst>
          </p:cNvPr>
          <p:cNvSpPr txBox="1"/>
          <p:nvPr/>
        </p:nvSpPr>
        <p:spPr>
          <a:xfrm>
            <a:off x="970474" y="1124280"/>
            <a:ext cx="10447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инициативы по оздоровлению генофонда России при поддержке государства в рамках национального проекта « Семья»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репродуктивного возраста женщин через работу с психическим и физическим здоровьем и повышение рождаемости здорового поколения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Закладка и развитие творческого потенциала у будущей мамы и ребенка через творческие направления и художественное искусство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4F537-2144-C043-A43D-83E56F92DFE9}"/>
              </a:ext>
            </a:extLst>
          </p:cNvPr>
          <p:cNvSpPr txBox="1"/>
          <p:nvPr/>
        </p:nvSpPr>
        <p:spPr>
          <a:xfrm>
            <a:off x="981856" y="3784783"/>
            <a:ext cx="4473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осведомленности о необходимости комплексной подготовки к естественной беременности и родам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F921F-BB58-8042-B726-FA3FAC96E83F}"/>
              </a:ext>
            </a:extLst>
          </p:cNvPr>
          <p:cNvSpPr txBox="1"/>
          <p:nvPr/>
        </p:nvSpPr>
        <p:spPr>
          <a:xfrm>
            <a:off x="5819096" y="4250072"/>
            <a:ext cx="57487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через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СМИ о влиянии психического и физического здоровья женщины на здоровье будущего ребенка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женскими консультациями, школами будущих мам и прочими организация по подготовке к беременности и родам.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комплексной программы по подготовке к беременности и родам и масштабирование ее по регионам России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E8195-429D-4A48-9AE5-8131131CDCBD}"/>
              </a:ext>
            </a:extLst>
          </p:cNvPr>
          <p:cNvSpPr txBox="1"/>
          <p:nvPr/>
        </p:nvSpPr>
        <p:spPr>
          <a:xfrm>
            <a:off x="981856" y="4902200"/>
            <a:ext cx="4473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восстанавливать эмоциональный баланс. Развитие творческого потенциала у пары для своего развития и закладывания основы будущему ребенку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3F816-7942-C84C-BBEF-F2F69BC13C53}"/>
              </a:ext>
            </a:extLst>
          </p:cNvPr>
          <p:cNvSpPr txBox="1"/>
          <p:nvPr/>
        </p:nvSpPr>
        <p:spPr>
          <a:xfrm>
            <a:off x="981856" y="2943077"/>
            <a:ext cx="37114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 здорового образа жизни будущих родителей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EF446-9EEB-574D-BAD1-9FFFDD2361B7}"/>
              </a:ext>
            </a:extLst>
          </p:cNvPr>
          <p:cNvSpPr txBox="1"/>
          <p:nvPr/>
        </p:nvSpPr>
        <p:spPr>
          <a:xfrm>
            <a:off x="5828255" y="2943077"/>
            <a:ext cx="56100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кампании через средства массовой информации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Видео, подкасты, интервью с экспертами  по влиянию  питания, оздоровления, движения,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общее здоровье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программы по фундаментальным аспектам здоровья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57D5C-1BB8-5A42-80BC-D1EDFF41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25" y="141292"/>
            <a:ext cx="10120858" cy="93688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проекта: «Осознанная беременность.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 мамой после 40+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0E174-9FF4-D24D-BE08-A482BB3788E6}"/>
              </a:ext>
            </a:extLst>
          </p:cNvPr>
          <p:cNvSpPr txBox="1"/>
          <p:nvPr/>
        </p:nvSpPr>
        <p:spPr>
          <a:xfrm>
            <a:off x="876925" y="1783831"/>
            <a:ext cx="1098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Осведомленность населения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 по популяризации рождаемости)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D0224-C6D0-DF43-9161-6CACAD19A33B}"/>
              </a:ext>
            </a:extLst>
          </p:cNvPr>
          <p:cNvSpPr txBox="1"/>
          <p:nvPr/>
        </p:nvSpPr>
        <p:spPr>
          <a:xfrm>
            <a:off x="904685" y="2399384"/>
            <a:ext cx="104178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Заручиться поддержкой на государственном уровне и донесение важности подготовки родителей к беременности заранее, используя разные каналы (СМИ, партнерство, образовательные платформы, работа с профильными учреждениями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0D2E4-7931-D247-9CC7-B9145360EE2D}"/>
              </a:ext>
            </a:extLst>
          </p:cNvPr>
          <p:cNvSpPr txBox="1"/>
          <p:nvPr/>
        </p:nvSpPr>
        <p:spPr>
          <a:xfrm>
            <a:off x="904685" y="3445825"/>
            <a:ext cx="958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образовательного и практического модуля по подготовке пар к беременности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C8810-638C-B248-867B-56F7DA179CE1}"/>
              </a:ext>
            </a:extLst>
          </p:cNvPr>
          <p:cNvSpPr txBox="1"/>
          <p:nvPr/>
        </p:nvSpPr>
        <p:spPr>
          <a:xfrm>
            <a:off x="869430" y="3800802"/>
            <a:ext cx="10732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комплексной программы с фокусом на естественное  оздоровление и  подготовки пар к беременности с привлечением медицинских специалистов, экспертов в области питания, естественного оздоровления, психологов, арт терапевтов, тренеров по движению и прочих специалистов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93067-71D1-F442-86D2-3E8594E860F9}"/>
              </a:ext>
            </a:extLst>
          </p:cNvPr>
          <p:cNvSpPr txBox="1"/>
          <p:nvPr/>
        </p:nvSpPr>
        <p:spPr>
          <a:xfrm>
            <a:off x="786984" y="979067"/>
            <a:ext cx="1057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научные данные доказывают, что ребенок в утробе матери ВИДИТ мир глазами мамы, все СЛЫШИТ и ЧУВСТВУЕТ. Это означает, что психологическое и физическое здоровье будущих родителей будет напрямую влиять на здоровье ребенка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9D90A-786D-034C-9B43-F5AE58B31C1C}"/>
              </a:ext>
            </a:extLst>
          </p:cNvPr>
          <p:cNvSpPr txBox="1"/>
          <p:nvPr/>
        </p:nvSpPr>
        <p:spPr>
          <a:xfrm>
            <a:off x="867070" y="4878020"/>
            <a:ext cx="1049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пилотного проекта на Москву и дальнейшее масштабирование по регионам России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C40F7F-8B80-0444-A307-C9786B0A0856}"/>
              </a:ext>
            </a:extLst>
          </p:cNvPr>
          <p:cNvSpPr txBox="1"/>
          <p:nvPr/>
        </p:nvSpPr>
        <p:spPr>
          <a:xfrm>
            <a:off x="904685" y="5227375"/>
            <a:ext cx="1059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информационной маршрутизации потенциальных родителей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онлайн и офлайн обучающих программ по подготовке к беременности по районам Москвы в рамках национального проекта «Семья»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женщин и супружеских пар во время беременности, подготовка к родам</a:t>
            </a:r>
          </a:p>
        </p:txBody>
      </p:sp>
    </p:spTree>
    <p:extLst>
      <p:ext uri="{BB962C8B-B14F-4D97-AF65-F5344CB8AC3E}">
        <p14:creationId xmlns:p14="http://schemas.microsoft.com/office/powerpoint/2010/main" val="149999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5547C-A465-7B4D-BB6E-0AA49D8F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94" y="353756"/>
            <a:ext cx="10058400" cy="7140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49FC4-5077-1347-95EC-039DC688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33" y="1134533"/>
            <a:ext cx="10498667" cy="581490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национального тренда на ЗОЖ, физического и психического оздоровления населения с фокусом на естественные инструменты (коррекция питания, психическое здоровье, творчество, активное движение) 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репродуктивного возраста женщины, повышение рождаемости и снятия фактора тревожности с этого вопроса у будущих родителей 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Раскрытие творческих основ у родителей, а главное у матерей, умение управлять экологично и бережно своим эмоциональным состоянием, что крайне важно в этот период, будет способствовать созданию у будущих малышей здоровой психики, творческих ресурсов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Внедрение комплексной программы по естественной подготовке к беременности и родам на национальном уровне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Рождение детей нового поколения с закладкой творческого, эмоционального и потенциала, для создания здоровой нации ментально и физически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6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4504C-281A-4243-92FD-CC2A87F5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99420"/>
            <a:ext cx="10058400" cy="56411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текущем статусе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4B9419-D248-934A-982C-D6DEB6F53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2" y="1300976"/>
            <a:ext cx="10338216" cy="5087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инструменты: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 канал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грани Материнства»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актуальной информацией по теме,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аудиторией, прямыми эфирами)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https://t.me/art_balance_mom/372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 канал «Детокс Сознания и Тела»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https://t.me/mindnbodydetox/1745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онлайн курсы от врача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натуропата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живому питанию, оздоровлению и очищению организма природными естественными методами, консультации, прямые эфиры и работа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энергетикой. Проведение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мастермайндов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женских кругов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 канал Арт психолога 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https://t.me/palitraraduga/998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эфиры, мастер-классы, программы.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синтез психологии и искусство приходить к состоянию гармонии, комфорта и уверенности.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и мягко работать со страхами, внутренними ограничениями и беспокойством с помощью Арт-практик. Понимать и развивать свою уникальность. Активировать сильные стороны и точки опоры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F3605-BBD0-AD4A-AFB4-7D8C0F20EE03}"/>
              </a:ext>
            </a:extLst>
          </p:cNvPr>
          <p:cNvSpPr txBox="1"/>
          <p:nvPr/>
        </p:nvSpPr>
        <p:spPr>
          <a:xfrm>
            <a:off x="880533" y="931643"/>
            <a:ext cx="105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идет активная работа по информированию женщин через социальные сети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11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0D9DD-B635-5C43-AB62-FB24B35D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516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215CB-C2BD-B444-BD85-B07ED9BA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06708"/>
            <a:ext cx="10058400" cy="4828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идеолога и эксперта активно ведущие деятельность  в вопросах, обозначенных выше (оздоровление, питание, движение, психосоматики, гармонизации эмоционального состояния)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по работе с социальными сетями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трафику на ТГ канал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Ресурсы, которые необходимы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(необходима поддержка на государственном и городском г Москва уровне)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для реализации проекта на г. Москва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совместная работа с профильными специалистами (гинекологи, акушеры-гинекологи,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репродуктологи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психологи, арт-терапевты, педагоги живописи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(специалисты и ассистенты для реализации проекта)</a:t>
            </a:r>
          </a:p>
        </p:txBody>
      </p:sp>
    </p:spTree>
    <p:extLst>
      <p:ext uri="{BB962C8B-B14F-4D97-AF65-F5344CB8AC3E}">
        <p14:creationId xmlns:p14="http://schemas.microsoft.com/office/powerpoint/2010/main" val="4201343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6561</TotalTime>
  <Words>1365</Words>
  <Application>Microsoft Macintosh PowerPoint</Application>
  <PresentationFormat>Широкоэкранный</PresentationFormat>
  <Paragraphs>141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Garamond</vt:lpstr>
      <vt:lpstr>Times New Roman</vt:lpstr>
      <vt:lpstr>Wingdings</vt:lpstr>
      <vt:lpstr>Савон</vt:lpstr>
      <vt:lpstr>«Осознанная беременность. Стать мамой в 40+»</vt:lpstr>
      <vt:lpstr>    Почему современная женщина не готова к материнству?</vt:lpstr>
      <vt:lpstr> Целевая  аудитория</vt:lpstr>
      <vt:lpstr>Стадия и зрелость проекта</vt:lpstr>
      <vt:lpstr>Миссия проекта. Цели и задачи проекта. </vt:lpstr>
      <vt:lpstr>Описание проекта: «Осознанная беременность.  Стать мамой после 40+» </vt:lpstr>
      <vt:lpstr>Основные результаты проекта</vt:lpstr>
      <vt:lpstr>Информация о текущем статусе реализации проекта</vt:lpstr>
      <vt:lpstr>Ресурсы</vt:lpstr>
      <vt:lpstr>    Команда проекта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беременности и родам</dc:title>
  <dc:creator>iMac mac</dc:creator>
  <cp:lastModifiedBy>iMac mac</cp:lastModifiedBy>
  <cp:revision>59</cp:revision>
  <dcterms:created xsi:type="dcterms:W3CDTF">2025-03-30T10:04:01Z</dcterms:created>
  <dcterms:modified xsi:type="dcterms:W3CDTF">2025-04-06T14:40:53Z</dcterms:modified>
</cp:coreProperties>
</file>