
<file path=[Content_Types].xml><?xml version="1.0" encoding="utf-8"?>
<Types xmlns="http://schemas.openxmlformats.org/package/2006/content-types">
  <Default ContentType="application/x-fontdata" Extension="fntdata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package.core-properties+xml" PartName="/docProps/core.xml"/>
  <Override ContentType="application/vnd.openxmlformats-officedocument.extended-properties+xml" PartName="/docProps/app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4630400" cy="8229600"/>
  <p:notesSz cx="8229600" cy="146304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Inter Light" panose="020B0604020202020204" charset="0"/>
      <p:regular r:id="rId22"/>
    </p:embeddedFont>
    <p:embeddedFont>
      <p:font typeface="Montserrat Light" panose="00000400000000000000" pitchFamily="2" charset="-52"/>
      <p:regular r:id="rId23"/>
    </p:embeddedFont>
    <p:embeddedFont>
      <p:font typeface="Montserrat Medium" panose="00000600000000000000" pitchFamily="2" charset="-52"/>
      <p:regular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2" d="100"/>
          <a:sy n="72" d="100"/>
        </p:scale>
        <p:origin x="52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0177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6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12.xml" Type="http://schemas.openxmlformats.org/officeDocument/2006/relationships/slideLayout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14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notesSlides/notesSlide14.xml" Type="http://schemas.openxmlformats.org/officeDocument/2006/relationships/notesSlide"/><Relationship Id="rId1" Target="../slideLayouts/slideLayout15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3" Target="../media/image24.png" Type="http://schemas.openxmlformats.org/officeDocument/2006/relationships/image"/><Relationship Id="rId2" Target="../notesSlides/notesSlide15.xml" Type="http://schemas.openxmlformats.org/officeDocument/2006/relationships/notesSlide"/><Relationship Id="rId1" Target="../slideLayouts/slideLayout16.xml" Type="http://schemas.openxmlformats.org/officeDocument/2006/relationships/slideLayout"/><Relationship Id="rId6" Target="../media/image27.jpeg" Type="http://schemas.openxmlformats.org/officeDocument/2006/relationships/image"/><Relationship Id="rId5" Target="../media/image26.jpeg" Type="http://schemas.openxmlformats.org/officeDocument/2006/relationships/image"/><Relationship Id="rId4" Target="../media/image25.jpe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3.xml" Type="http://schemas.openxmlformats.org/officeDocument/2006/relationships/slideLayout"/><Relationship Id="rId4" Target="https://pulmoliga.ru/recomendation/3/klyuchevye-izmeneniya-v-rekomendaciyah-gina-2025" TargetMode="External" Type="http://schemas.openxmlformats.org/officeDocument/2006/relationships/hyperlink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5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6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svg"/><Relationship Id="rId5" Type="http://schemas.openxmlformats.org/officeDocument/2006/relationships/image" Target="../media/image14.sv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3338393"/>
            <a:ext cx="496181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74767D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АстмаГид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6280190" y="4256127"/>
            <a:ext cx="75564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Чат-бот для пациентов с бронхиальной астмой — образование, мотивация и контроль симптомов в одном инструменте.</a:t>
            </a:r>
            <a:endParaRPr lang="en-US" sz="15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76607"/>
            <a:ext cx="10675858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74767D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Методы контроля: трекеры и опросники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793790" y="3393519"/>
            <a:ext cx="4215289" cy="2459355"/>
          </a:xfrm>
          <a:prstGeom prst="roundRect">
            <a:avLst>
              <a:gd name="adj" fmla="val 4462"/>
            </a:avLst>
          </a:prstGeom>
          <a:solidFill>
            <a:srgbClr val="FFFFFF"/>
          </a:solidFill>
          <a:ln w="22860">
            <a:solidFill>
              <a:srgbClr val="C5C7D2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30" y="3393519"/>
            <a:ext cx="91440" cy="245935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083588" y="3614738"/>
            <a:ext cx="3269218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D3E44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Трекер симптомов (ACD)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1083588" y="4043958"/>
            <a:ext cx="3704273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Тактический контроль</a:t>
            </a:r>
            <a:r>
              <a:rPr lang="en-US" sz="155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 — ежедневная оценка: дневные симптомы, ночные пробуждения, ограничение активности, использование SABA.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5207437" y="3393519"/>
            <a:ext cx="4215408" cy="2459355"/>
          </a:xfrm>
          <a:prstGeom prst="roundRect">
            <a:avLst>
              <a:gd name="adj" fmla="val 4462"/>
            </a:avLst>
          </a:prstGeom>
          <a:solidFill>
            <a:srgbClr val="FFFFFF"/>
          </a:solidFill>
          <a:ln w="22860">
            <a:solidFill>
              <a:srgbClr val="C5C7D2"/>
            </a:solidFill>
            <a:prstDash val="solid"/>
          </a:ln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577" y="3393519"/>
            <a:ext cx="91440" cy="2459355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497235" y="3614738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D3E44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Опросник GINA</a:t>
            </a:r>
            <a:endParaRPr lang="en-US" sz="1950" dirty="0"/>
          </a:p>
        </p:txBody>
      </p:sp>
      <p:sp>
        <p:nvSpPr>
          <p:cNvPr id="10" name="Text 6"/>
          <p:cNvSpPr/>
          <p:nvPr/>
        </p:nvSpPr>
        <p:spPr>
          <a:xfrm>
            <a:off x="5497235" y="4043958"/>
            <a:ext cx="3704392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Стратегический контроль</a:t>
            </a:r>
            <a:r>
              <a:rPr lang="en-US" sz="155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 — в начале программы, затем через 3, 6, 9 и 12 месяцев.</a:t>
            </a:r>
            <a:endParaRPr lang="en-US" sz="1550" dirty="0"/>
          </a:p>
        </p:txBody>
      </p:sp>
      <p:sp>
        <p:nvSpPr>
          <p:cNvPr id="11" name="Shape 7"/>
          <p:cNvSpPr/>
          <p:nvPr/>
        </p:nvSpPr>
        <p:spPr>
          <a:xfrm>
            <a:off x="9621203" y="3393519"/>
            <a:ext cx="4215289" cy="2459355"/>
          </a:xfrm>
          <a:prstGeom prst="roundRect">
            <a:avLst>
              <a:gd name="adj" fmla="val 4462"/>
            </a:avLst>
          </a:prstGeom>
          <a:solidFill>
            <a:srgbClr val="FFFFFF"/>
          </a:solidFill>
          <a:ln w="22860">
            <a:solidFill>
              <a:srgbClr val="C5C7D2"/>
            </a:solidFill>
            <a:prstDash val="solid"/>
          </a:ln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8343" y="3393519"/>
            <a:ext cx="91440" cy="2459355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9911001" y="3614738"/>
            <a:ext cx="3434477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D3E44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Трекер базисной терапии</a:t>
            </a:r>
            <a:endParaRPr lang="en-US" sz="1950" dirty="0"/>
          </a:p>
        </p:txBody>
      </p:sp>
      <p:sp>
        <p:nvSpPr>
          <p:cNvPr id="14" name="Text 9"/>
          <p:cNvSpPr/>
          <p:nvPr/>
        </p:nvSpPr>
        <p:spPr>
          <a:xfrm>
            <a:off x="9911001" y="4043958"/>
            <a:ext cx="3704273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Ежедневная фиксация: принял / не принял препарат. Простой и наглядный формат.</a:t>
            </a:r>
            <a:endParaRPr lang="en-US" sz="15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961906"/>
            <a:ext cx="7556421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74767D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Трекер «Дыхательная гимнастика»</a:t>
            </a:r>
            <a:endParaRPr lang="en-US" sz="3900" dirty="0"/>
          </a:p>
        </p:txBody>
      </p:sp>
      <p:sp>
        <p:nvSpPr>
          <p:cNvPr id="4" name="Shape 1"/>
          <p:cNvSpPr/>
          <p:nvPr/>
        </p:nvSpPr>
        <p:spPr>
          <a:xfrm>
            <a:off x="6280190" y="2499717"/>
            <a:ext cx="446484" cy="446484"/>
          </a:xfrm>
          <a:prstGeom prst="roundRect">
            <a:avLst>
              <a:gd name="adj" fmla="val 40008"/>
            </a:avLst>
          </a:prstGeom>
          <a:solidFill>
            <a:srgbClr val="EFF0F6"/>
          </a:solidFill>
          <a:ln w="7620">
            <a:solidFill>
              <a:srgbClr val="C5C7D2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354604" y="2536924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3D3E44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1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6925032" y="2567940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D3E44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Факт выполнения</a:t>
            </a:r>
            <a:endParaRPr lang="en-US" sz="1950" dirty="0"/>
          </a:p>
        </p:txBody>
      </p:sp>
      <p:sp>
        <p:nvSpPr>
          <p:cNvPr id="7" name="Text 4"/>
          <p:cNvSpPr/>
          <p:nvPr/>
        </p:nvSpPr>
        <p:spPr>
          <a:xfrm>
            <a:off x="6925032" y="2997160"/>
            <a:ext cx="6911578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Вы сегодня делали дыхательную гимнастику? — </a:t>
            </a:r>
            <a:r>
              <a:rPr lang="en-US" sz="1550" b="1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Да / Нет</a:t>
            </a:r>
            <a:endParaRPr lang="en-US" sz="1550" dirty="0"/>
          </a:p>
        </p:txBody>
      </p:sp>
      <p:sp>
        <p:nvSpPr>
          <p:cNvPr id="8" name="Shape 5"/>
          <p:cNvSpPr/>
          <p:nvPr/>
        </p:nvSpPr>
        <p:spPr>
          <a:xfrm>
            <a:off x="6280190" y="3711535"/>
            <a:ext cx="446484" cy="446484"/>
          </a:xfrm>
          <a:prstGeom prst="roundRect">
            <a:avLst>
              <a:gd name="adj" fmla="val 40008"/>
            </a:avLst>
          </a:prstGeom>
          <a:solidFill>
            <a:srgbClr val="EFF0F6"/>
          </a:solidFill>
          <a:ln w="7620">
            <a:solidFill>
              <a:srgbClr val="C5C7D2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6354604" y="3748742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3D3E44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2</a:t>
            </a:r>
            <a:endParaRPr lang="en-US" sz="2300" dirty="0"/>
          </a:p>
        </p:txBody>
      </p:sp>
      <p:sp>
        <p:nvSpPr>
          <p:cNvPr id="10" name="Text 7"/>
          <p:cNvSpPr/>
          <p:nvPr/>
        </p:nvSpPr>
        <p:spPr>
          <a:xfrm>
            <a:off x="6925032" y="3779758"/>
            <a:ext cx="2700814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D3E44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Продолжительность</a:t>
            </a:r>
            <a:endParaRPr lang="en-US" sz="1950" dirty="0"/>
          </a:p>
        </p:txBody>
      </p:sp>
      <p:sp>
        <p:nvSpPr>
          <p:cNvPr id="11" name="Text 8"/>
          <p:cNvSpPr/>
          <p:nvPr/>
        </p:nvSpPr>
        <p:spPr>
          <a:xfrm>
            <a:off x="6925032" y="4208978"/>
            <a:ext cx="6911578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Сколько минут занял комплекс? — </a:t>
            </a:r>
            <a:r>
              <a:rPr lang="en-US" sz="1550" b="1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5 / 10 / 15 / 20+</a:t>
            </a:r>
            <a:endParaRPr lang="en-US" sz="1550" dirty="0"/>
          </a:p>
        </p:txBody>
      </p:sp>
      <p:sp>
        <p:nvSpPr>
          <p:cNvPr id="12" name="Shape 9"/>
          <p:cNvSpPr/>
          <p:nvPr/>
        </p:nvSpPr>
        <p:spPr>
          <a:xfrm>
            <a:off x="6280190" y="4923353"/>
            <a:ext cx="446484" cy="446484"/>
          </a:xfrm>
          <a:prstGeom prst="roundRect">
            <a:avLst>
              <a:gd name="adj" fmla="val 40008"/>
            </a:avLst>
          </a:prstGeom>
          <a:solidFill>
            <a:srgbClr val="EFF0F6"/>
          </a:solidFill>
          <a:ln w="7620">
            <a:solidFill>
              <a:srgbClr val="C5C7D2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354604" y="4960560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3D3E44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3</a:t>
            </a:r>
            <a:endParaRPr lang="en-US" sz="2300" dirty="0"/>
          </a:p>
        </p:txBody>
      </p:sp>
      <p:sp>
        <p:nvSpPr>
          <p:cNvPr id="14" name="Text 11"/>
          <p:cNvSpPr/>
          <p:nvPr/>
        </p:nvSpPr>
        <p:spPr>
          <a:xfrm>
            <a:off x="6925032" y="4991576"/>
            <a:ext cx="2712482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D3E44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Самочувствие после</a:t>
            </a:r>
            <a:endParaRPr lang="en-US" sz="1950" dirty="0"/>
          </a:p>
        </p:txBody>
      </p:sp>
      <p:sp>
        <p:nvSpPr>
          <p:cNvPr id="15" name="Text 12"/>
          <p:cNvSpPr/>
          <p:nvPr/>
        </p:nvSpPr>
        <p:spPr>
          <a:xfrm>
            <a:off x="6925032" y="5420797"/>
            <a:ext cx="6911578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Лучше дышать / Без изменений / Стало хуже</a:t>
            </a:r>
            <a:endParaRPr lang="en-US" sz="1550" dirty="0"/>
          </a:p>
        </p:txBody>
      </p:sp>
      <p:sp>
        <p:nvSpPr>
          <p:cNvPr id="16" name="Shape 13"/>
          <p:cNvSpPr/>
          <p:nvPr/>
        </p:nvSpPr>
        <p:spPr>
          <a:xfrm>
            <a:off x="6280190" y="6135172"/>
            <a:ext cx="446484" cy="446484"/>
          </a:xfrm>
          <a:prstGeom prst="roundRect">
            <a:avLst>
              <a:gd name="adj" fmla="val 40008"/>
            </a:avLst>
          </a:prstGeom>
          <a:solidFill>
            <a:srgbClr val="EFF0F6"/>
          </a:solidFill>
          <a:ln w="7620">
            <a:solidFill>
              <a:srgbClr val="C5C7D2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354604" y="6172379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3D3E44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4</a:t>
            </a:r>
            <a:endParaRPr lang="en-US" sz="2300" dirty="0"/>
          </a:p>
        </p:txBody>
      </p:sp>
      <p:sp>
        <p:nvSpPr>
          <p:cNvPr id="18" name="Text 15"/>
          <p:cNvSpPr/>
          <p:nvPr/>
        </p:nvSpPr>
        <p:spPr>
          <a:xfrm>
            <a:off x="6925032" y="6203394"/>
            <a:ext cx="3574852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D3E44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Ежедневные напоминания</a:t>
            </a:r>
            <a:endParaRPr lang="en-US" sz="1950" dirty="0"/>
          </a:p>
        </p:txBody>
      </p:sp>
      <p:sp>
        <p:nvSpPr>
          <p:cNvPr id="19" name="Text 16"/>
          <p:cNvSpPr/>
          <p:nvPr/>
        </p:nvSpPr>
        <p:spPr>
          <a:xfrm>
            <a:off x="6925032" y="6632615"/>
            <a:ext cx="6911578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Автоматические push-уведомления для формирования устойчивой привычки.</a:t>
            </a:r>
            <a:endParaRPr lang="en-US" sz="15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89678"/>
            <a:ext cx="5687258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74767D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Ожидаемые эффекты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793790" y="3206591"/>
            <a:ext cx="6422231" cy="1476256"/>
          </a:xfrm>
          <a:prstGeom prst="roundRect">
            <a:avLst>
              <a:gd name="adj" fmla="val 12100"/>
            </a:avLst>
          </a:prstGeom>
          <a:solidFill>
            <a:srgbClr val="EFF0F6"/>
          </a:solidFill>
          <a:ln w="7620">
            <a:solidFill>
              <a:srgbClr val="C5C7D2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99768" y="3412569"/>
            <a:ext cx="3829526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D3E44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Повышение образованности</a:t>
            </a:r>
            <a:endParaRPr lang="en-US" sz="1950" dirty="0"/>
          </a:p>
        </p:txBody>
      </p:sp>
      <p:sp>
        <p:nvSpPr>
          <p:cNvPr id="5" name="Text 3"/>
          <p:cNvSpPr/>
          <p:nvPr/>
        </p:nvSpPr>
        <p:spPr>
          <a:xfrm>
            <a:off x="999768" y="3841790"/>
            <a:ext cx="601027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Улучшение знаний о диагнозе и лечении бронхиальной астмы.</a:t>
            </a:r>
            <a:endParaRPr lang="en-US" sz="1550" dirty="0"/>
          </a:p>
        </p:txBody>
      </p:sp>
      <p:sp>
        <p:nvSpPr>
          <p:cNvPr id="6" name="Shape 4"/>
          <p:cNvSpPr/>
          <p:nvPr/>
        </p:nvSpPr>
        <p:spPr>
          <a:xfrm>
            <a:off x="7414379" y="3206591"/>
            <a:ext cx="6422231" cy="1476256"/>
          </a:xfrm>
          <a:prstGeom prst="roundRect">
            <a:avLst>
              <a:gd name="adj" fmla="val 12100"/>
            </a:avLst>
          </a:prstGeom>
          <a:solidFill>
            <a:srgbClr val="EFF0F6"/>
          </a:solidFill>
          <a:ln w="7620">
            <a:solidFill>
              <a:srgbClr val="C5C7D2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620357" y="3412569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D3E44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Качество жизни</a:t>
            </a:r>
            <a:endParaRPr lang="en-US" sz="1950" dirty="0"/>
          </a:p>
        </p:txBody>
      </p:sp>
      <p:sp>
        <p:nvSpPr>
          <p:cNvPr id="8" name="Text 6"/>
          <p:cNvSpPr/>
          <p:nvPr/>
        </p:nvSpPr>
        <p:spPr>
          <a:xfrm>
            <a:off x="7620357" y="3841790"/>
            <a:ext cx="601027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Снижение симптомов и повышение физической активности пациентов.</a:t>
            </a:r>
            <a:endParaRPr lang="en-US" sz="1550" dirty="0"/>
          </a:p>
        </p:txBody>
      </p:sp>
      <p:sp>
        <p:nvSpPr>
          <p:cNvPr id="9" name="Shape 7"/>
          <p:cNvSpPr/>
          <p:nvPr/>
        </p:nvSpPr>
        <p:spPr>
          <a:xfrm>
            <a:off x="793790" y="4881205"/>
            <a:ext cx="6422231" cy="1158716"/>
          </a:xfrm>
          <a:prstGeom prst="roundRect">
            <a:avLst>
              <a:gd name="adj" fmla="val 15416"/>
            </a:avLst>
          </a:prstGeom>
          <a:solidFill>
            <a:srgbClr val="EFF0F6"/>
          </a:solidFill>
          <a:ln w="7620">
            <a:solidFill>
              <a:srgbClr val="C5C7D2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99768" y="5087183"/>
            <a:ext cx="345150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D3E44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Приверженность терапии</a:t>
            </a:r>
            <a:endParaRPr lang="en-US" sz="1950" dirty="0"/>
          </a:p>
        </p:txBody>
      </p:sp>
      <p:sp>
        <p:nvSpPr>
          <p:cNvPr id="11" name="Text 9"/>
          <p:cNvSpPr/>
          <p:nvPr/>
        </p:nvSpPr>
        <p:spPr>
          <a:xfrm>
            <a:off x="999768" y="5516404"/>
            <a:ext cx="601027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Увеличение соблюдения рекомендаций лечащего врача.</a:t>
            </a:r>
            <a:endParaRPr lang="en-US" sz="1550" dirty="0"/>
          </a:p>
        </p:txBody>
      </p:sp>
      <p:sp>
        <p:nvSpPr>
          <p:cNvPr id="12" name="Shape 10"/>
          <p:cNvSpPr/>
          <p:nvPr/>
        </p:nvSpPr>
        <p:spPr>
          <a:xfrm>
            <a:off x="7414379" y="4881205"/>
            <a:ext cx="6422231" cy="1158716"/>
          </a:xfrm>
          <a:prstGeom prst="roundRect">
            <a:avLst>
              <a:gd name="adj" fmla="val 15416"/>
            </a:avLst>
          </a:prstGeom>
          <a:solidFill>
            <a:srgbClr val="EFF0F6"/>
          </a:solidFill>
          <a:ln w="7620">
            <a:solidFill>
              <a:srgbClr val="C5C7D2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620357" y="508718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D3E44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Снижение рисков</a:t>
            </a:r>
            <a:endParaRPr lang="en-US" sz="1950" dirty="0"/>
          </a:p>
        </p:txBody>
      </p:sp>
      <p:sp>
        <p:nvSpPr>
          <p:cNvPr id="14" name="Text 12"/>
          <p:cNvSpPr/>
          <p:nvPr/>
        </p:nvSpPr>
        <p:spPr>
          <a:xfrm>
            <a:off x="7620357" y="5516404"/>
            <a:ext cx="601027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Минимизация обострений и госпитализаций.</a:t>
            </a:r>
            <a:endParaRPr lang="en-US" sz="15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49091"/>
            <a:ext cx="5185172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74767D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Индикаторы успеха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793790" y="3563660"/>
            <a:ext cx="4215289" cy="2416731"/>
          </a:xfrm>
          <a:prstGeom prst="roundRect">
            <a:avLst>
              <a:gd name="adj" fmla="val 4540"/>
            </a:avLst>
          </a:prstGeom>
          <a:solidFill>
            <a:srgbClr val="FFFF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540800"/>
            <a:ext cx="4215289" cy="9144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778" y="3266003"/>
            <a:ext cx="595313" cy="59531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782372" y="3414832"/>
            <a:ext cx="238125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00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1</a:t>
            </a:r>
            <a:endParaRPr lang="en-US" sz="1850" dirty="0"/>
          </a:p>
        </p:txBody>
      </p:sp>
      <p:sp>
        <p:nvSpPr>
          <p:cNvPr id="7" name="Text 3"/>
          <p:cNvSpPr/>
          <p:nvPr/>
        </p:nvSpPr>
        <p:spPr>
          <a:xfrm>
            <a:off x="1015008" y="4059793"/>
            <a:ext cx="2723912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D3E44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Понимание болезни</a:t>
            </a:r>
            <a:endParaRPr lang="en-US" sz="1950" dirty="0"/>
          </a:p>
        </p:txBody>
      </p:sp>
      <p:sp>
        <p:nvSpPr>
          <p:cNvPr id="8" name="Text 4"/>
          <p:cNvSpPr/>
          <p:nvPr/>
        </p:nvSpPr>
        <p:spPr>
          <a:xfrm>
            <a:off x="1015008" y="4489013"/>
            <a:ext cx="3772853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Появление осознанного отношения к диагнозу и, как следствие, приверженности к терапии.</a:t>
            </a:r>
            <a:endParaRPr lang="en-US" sz="1550" dirty="0"/>
          </a:p>
        </p:txBody>
      </p:sp>
      <p:sp>
        <p:nvSpPr>
          <p:cNvPr id="9" name="Shape 5"/>
          <p:cNvSpPr/>
          <p:nvPr/>
        </p:nvSpPr>
        <p:spPr>
          <a:xfrm>
            <a:off x="5207437" y="3563660"/>
            <a:ext cx="4215408" cy="2416731"/>
          </a:xfrm>
          <a:prstGeom prst="roundRect">
            <a:avLst>
              <a:gd name="adj" fmla="val 4540"/>
            </a:avLst>
          </a:prstGeom>
          <a:solidFill>
            <a:srgbClr val="FFFFFF"/>
          </a:solidFill>
          <a:ln/>
        </p:spPr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437" y="3540800"/>
            <a:ext cx="4215408" cy="91440"/>
          </a:xfrm>
          <a:prstGeom prst="rect">
            <a:avLst/>
          </a:prstGeom>
        </p:spPr>
      </p:pic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7425" y="3266003"/>
            <a:ext cx="595313" cy="595313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196018" y="3414832"/>
            <a:ext cx="238125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00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2</a:t>
            </a:r>
            <a:endParaRPr lang="en-US" sz="1850" dirty="0"/>
          </a:p>
        </p:txBody>
      </p:sp>
      <p:sp>
        <p:nvSpPr>
          <p:cNvPr id="13" name="Text 7"/>
          <p:cNvSpPr/>
          <p:nvPr/>
        </p:nvSpPr>
        <p:spPr>
          <a:xfrm>
            <a:off x="5428655" y="4059793"/>
            <a:ext cx="2904768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D3E44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Минимизация рисков</a:t>
            </a:r>
            <a:endParaRPr lang="en-US" sz="1950" dirty="0"/>
          </a:p>
        </p:txBody>
      </p:sp>
      <p:sp>
        <p:nvSpPr>
          <p:cNvPr id="14" name="Text 8"/>
          <p:cNvSpPr/>
          <p:nvPr/>
        </p:nvSpPr>
        <p:spPr>
          <a:xfrm>
            <a:off x="5428655" y="4489013"/>
            <a:ext cx="3772972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Снижение вероятности утяжеления течения БА и инвалидизации пациента.</a:t>
            </a:r>
            <a:endParaRPr lang="en-US" sz="1550" dirty="0"/>
          </a:p>
        </p:txBody>
      </p:sp>
      <p:sp>
        <p:nvSpPr>
          <p:cNvPr id="15" name="Shape 9"/>
          <p:cNvSpPr/>
          <p:nvPr/>
        </p:nvSpPr>
        <p:spPr>
          <a:xfrm>
            <a:off x="9621203" y="3563660"/>
            <a:ext cx="4215289" cy="2416731"/>
          </a:xfrm>
          <a:prstGeom prst="roundRect">
            <a:avLst>
              <a:gd name="adj" fmla="val 4540"/>
            </a:avLst>
          </a:prstGeom>
          <a:solidFill>
            <a:srgbClr val="FFFFFF"/>
          </a:solidFill>
          <a:ln/>
        </p:spPr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203" y="3540800"/>
            <a:ext cx="4215289" cy="91440"/>
          </a:xfrm>
          <a:prstGeom prst="rect">
            <a:avLst/>
          </a:prstGeom>
        </p:spPr>
      </p:pic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1191" y="3266003"/>
            <a:ext cx="595313" cy="595313"/>
          </a:xfrm>
          <a:prstGeom prst="rect">
            <a:avLst/>
          </a:prstGeom>
        </p:spPr>
      </p:pic>
      <p:sp>
        <p:nvSpPr>
          <p:cNvPr id="18" name="Text 10"/>
          <p:cNvSpPr/>
          <p:nvPr/>
        </p:nvSpPr>
        <p:spPr>
          <a:xfrm>
            <a:off x="11609784" y="3414832"/>
            <a:ext cx="238125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00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3</a:t>
            </a:r>
            <a:endParaRPr lang="en-US" sz="1850" dirty="0"/>
          </a:p>
        </p:txBody>
      </p:sp>
      <p:sp>
        <p:nvSpPr>
          <p:cNvPr id="19" name="Text 11"/>
          <p:cNvSpPr/>
          <p:nvPr/>
        </p:nvSpPr>
        <p:spPr>
          <a:xfrm>
            <a:off x="9842421" y="405979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D3E44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Контроль по GINA</a:t>
            </a:r>
            <a:endParaRPr lang="en-US" sz="1950" dirty="0"/>
          </a:p>
        </p:txBody>
      </p:sp>
      <p:sp>
        <p:nvSpPr>
          <p:cNvPr id="20" name="Text 12"/>
          <p:cNvSpPr/>
          <p:nvPr/>
        </p:nvSpPr>
        <p:spPr>
          <a:xfrm>
            <a:off x="9842421" y="4489013"/>
            <a:ext cx="3772853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Отсутствие или 1–2 клинических признака; потребность в препарате для купирования симптомов не чаще 2 раз в неделю.</a:t>
            </a:r>
            <a:endParaRPr lang="en-US" sz="15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375892"/>
            <a:ext cx="7556421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74767D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АстмаГид — забота о пациенте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1091446" y="4136946"/>
            <a:ext cx="725876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Образование + мотивация + самоконтроль = жизнь без ограничений</a:t>
            </a:r>
            <a:endParaRPr lang="en-US" sz="1550" dirty="0"/>
          </a:p>
        </p:txBody>
      </p:sp>
      <p:sp>
        <p:nvSpPr>
          <p:cNvPr id="5" name="Shape 2"/>
          <p:cNvSpPr/>
          <p:nvPr/>
        </p:nvSpPr>
        <p:spPr>
          <a:xfrm>
            <a:off x="793790" y="3913703"/>
            <a:ext cx="22860" cy="764024"/>
          </a:xfrm>
          <a:prstGeom prst="rect">
            <a:avLst/>
          </a:prstGeom>
          <a:solidFill>
            <a:srgbClr val="C6C9DC"/>
          </a:solidFill>
          <a:ln/>
        </p:spPr>
      </p:sp>
      <p:sp>
        <p:nvSpPr>
          <p:cNvPr id="6" name="Text 3"/>
          <p:cNvSpPr/>
          <p:nvPr/>
        </p:nvSpPr>
        <p:spPr>
          <a:xfrm>
            <a:off x="793790" y="4900970"/>
            <a:ext cx="7556421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Чат-бот АстмаГид объединяет обучение, трекинг и психологическую поддержку в единую 12-месячную программу сопровождения пациента с бронхиальной астмой.</a:t>
            </a:r>
            <a:endParaRPr lang="en-US" sz="15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45093"/>
            <a:ext cx="496181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74767D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Команда проекта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1762006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Над проектом «АстмаГид» </a:t>
            </a:r>
            <a:r>
              <a:rPr lang="en-US" sz="1550" dirty="0" err="1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работает</a:t>
            </a:r>
            <a:r>
              <a:rPr lang="en-US" sz="155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 </a:t>
            </a:r>
            <a:r>
              <a:rPr lang="en-US" sz="1550" dirty="0" err="1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команда</a:t>
            </a:r>
            <a:r>
              <a:rPr lang="en-US" sz="155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 медицинских специалистов:</a:t>
            </a:r>
            <a:endParaRPr lang="en-US" sz="15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339" y="2302788"/>
            <a:ext cx="3011091" cy="301109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9657375" y="554450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50" dirty="0">
                <a:solidFill>
                  <a:srgbClr val="3D3E44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Бабаева Татьяна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9028722" y="5887329"/>
            <a:ext cx="4182189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 err="1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Врач-терапевт</a:t>
            </a:r>
            <a:r>
              <a:rPr lang="en-US" sz="155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, </a:t>
            </a:r>
            <a:endParaRPr lang="ru-RU" sz="1550" dirty="0">
              <a:solidFill>
                <a:srgbClr val="3D3E44"/>
              </a:solidFill>
              <a:latin typeface="Inter Light" pitchFamily="34" charset="0"/>
              <a:ea typeface="Inter Light" pitchFamily="34" charset="-122"/>
              <a:cs typeface="Inter Light" pitchFamily="34" charset="-120"/>
            </a:endParaRPr>
          </a:p>
          <a:p>
            <a:pPr marL="0" indent="0" algn="ctr">
              <a:lnSpc>
                <a:spcPts val="2500"/>
              </a:lnSpc>
              <a:buNone/>
            </a:pPr>
            <a:r>
              <a:rPr lang="en-US" sz="1550" dirty="0" err="1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Сахалинская</a:t>
            </a:r>
            <a:r>
              <a:rPr lang="en-US" sz="155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 область</a:t>
            </a:r>
            <a:endParaRPr lang="en-US" sz="15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536" y="2302788"/>
            <a:ext cx="3011210" cy="301121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106551" y="5547217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50" dirty="0">
                <a:solidFill>
                  <a:srgbClr val="3D3E44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Татьяна Земцова</a:t>
            </a:r>
            <a:endParaRPr lang="en-US" sz="1950" dirty="0"/>
          </a:p>
        </p:txBody>
      </p:sp>
      <p:sp>
        <p:nvSpPr>
          <p:cNvPr id="9" name="Text 5"/>
          <p:cNvSpPr/>
          <p:nvPr/>
        </p:nvSpPr>
        <p:spPr>
          <a:xfrm>
            <a:off x="1077846" y="5886469"/>
            <a:ext cx="4182308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 err="1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Врач-пульмонолог</a:t>
            </a:r>
            <a:r>
              <a:rPr lang="en-US" sz="155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,</a:t>
            </a:r>
            <a:endParaRPr lang="ru-RU" sz="1550" dirty="0">
              <a:solidFill>
                <a:srgbClr val="3D3E44"/>
              </a:solidFill>
              <a:latin typeface="Inter Light" pitchFamily="34" charset="0"/>
              <a:ea typeface="Inter Light" pitchFamily="34" charset="-122"/>
              <a:cs typeface="Inter Light" pitchFamily="34" charset="-120"/>
            </a:endParaRPr>
          </a:p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 Республика Казахстан</a:t>
            </a:r>
            <a:endParaRPr lang="en-US" sz="15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851" y="2302788"/>
            <a:ext cx="3011210" cy="301121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5881963" y="5550349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50" dirty="0">
                <a:solidFill>
                  <a:srgbClr val="3D3E44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Ирина Бузмакова</a:t>
            </a:r>
            <a:endParaRPr lang="en-US" sz="1950" dirty="0"/>
          </a:p>
        </p:txBody>
      </p:sp>
      <p:sp>
        <p:nvSpPr>
          <p:cNvPr id="12" name="Text 7"/>
          <p:cNvSpPr/>
          <p:nvPr/>
        </p:nvSpPr>
        <p:spPr>
          <a:xfrm>
            <a:off x="5234654" y="5875735"/>
            <a:ext cx="4182308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Врач-терапевт, </a:t>
            </a:r>
            <a:endParaRPr lang="ru-RU" sz="1550" dirty="0">
              <a:solidFill>
                <a:srgbClr val="3D3E44"/>
              </a:solidFill>
              <a:latin typeface="Inter Light" pitchFamily="34" charset="0"/>
              <a:ea typeface="Inter Light" pitchFamily="34" charset="-122"/>
              <a:cs typeface="Inter Light" pitchFamily="34" charset="-120"/>
            </a:endParaRPr>
          </a:p>
          <a:p>
            <a:pPr marL="0" indent="0" algn="ctr">
              <a:lnSpc>
                <a:spcPts val="2500"/>
              </a:lnSpc>
              <a:buNone/>
            </a:pPr>
            <a:r>
              <a:rPr lang="en-US" sz="1550" dirty="0" err="1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Кировская</a:t>
            </a:r>
            <a:r>
              <a:rPr lang="en-US" sz="155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 область</a:t>
            </a:r>
            <a:endParaRPr lang="en-US" sz="155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48598A6-6DB8-4730-B0A3-7EBA04D1D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3394" y="2402295"/>
            <a:ext cx="2829471" cy="292693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9CF3423-DD29-4FA0-9F7B-AFEDDF3E9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1622" y="2402295"/>
            <a:ext cx="2821585" cy="29269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52B1438-B685-44DE-9DE9-1B45483771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1964" y="2397003"/>
            <a:ext cx="2829472" cy="29322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12513"/>
            <a:ext cx="5815727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74767D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Актуальность проекта</a:t>
            </a:r>
            <a:endParaRPr lang="en-US" sz="3900" dirty="0"/>
          </a:p>
        </p:txBody>
      </p:sp>
      <p:sp>
        <p:nvSpPr>
          <p:cNvPr id="4" name="Shape 1"/>
          <p:cNvSpPr/>
          <p:nvPr/>
        </p:nvSpPr>
        <p:spPr>
          <a:xfrm>
            <a:off x="650915" y="2930247"/>
            <a:ext cx="3821906" cy="3286839"/>
          </a:xfrm>
          <a:prstGeom prst="roundRect">
            <a:avLst>
              <a:gd name="adj" fmla="val 8695"/>
            </a:avLst>
          </a:prstGeom>
          <a:solidFill>
            <a:srgbClr val="C6C9DC"/>
          </a:solidFill>
          <a:ln/>
        </p:spPr>
      </p:sp>
      <p:sp>
        <p:nvSpPr>
          <p:cNvPr id="5" name="Text 2"/>
          <p:cNvSpPr/>
          <p:nvPr/>
        </p:nvSpPr>
        <p:spPr>
          <a:xfrm>
            <a:off x="849273" y="3128605"/>
            <a:ext cx="3008352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Проблема комплаенса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849273" y="3637121"/>
            <a:ext cx="3425190" cy="1905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GINA-2025 подчёркивает низкую приверженность лечению. КР БА (2024) выделяет ключевые причины трудного контроля: низкая приверженность и неправильная техника ингаляции.</a:t>
            </a: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4821674" y="3128605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74767D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Дефицит времени</a:t>
            </a:r>
            <a:endParaRPr lang="en-US" sz="1950" dirty="0"/>
          </a:p>
        </p:txBody>
      </p:sp>
      <p:sp>
        <p:nvSpPr>
          <p:cNvPr id="8" name="Text 5"/>
          <p:cNvSpPr/>
          <p:nvPr/>
        </p:nvSpPr>
        <p:spPr>
          <a:xfrm>
            <a:off x="4821674" y="3637121"/>
            <a:ext cx="3536156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У врачей часто не хватает времени на мотивационное консультирование, а вопросы у пациентов возникают позже — уже вне приёма.</a:t>
            </a:r>
            <a:endParaRPr lang="en-US" sz="1550" dirty="0"/>
          </a:p>
        </p:txBody>
      </p:sp>
      <p:sp>
        <p:nvSpPr>
          <p:cNvPr id="9" name="Text 6"/>
          <p:cNvSpPr/>
          <p:nvPr/>
        </p:nvSpPr>
        <p:spPr>
          <a:xfrm>
            <a:off x="4821674" y="5403413"/>
            <a:ext cx="35361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u="sng" dirty="0">
                <a:solidFill>
                  <a:srgbClr val="6E809C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GINA-2025: ключевые изменения →</a:t>
            </a:r>
            <a:endParaRPr lang="en-US" sz="15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868216"/>
            <a:ext cx="496181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74767D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Цель проекта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793790" y="3885128"/>
            <a:ext cx="13042821" cy="1476256"/>
          </a:xfrm>
          <a:prstGeom prst="roundRect">
            <a:avLst>
              <a:gd name="adj" fmla="val 12100"/>
            </a:avLst>
          </a:prstGeom>
          <a:solidFill>
            <a:srgbClr val="EFF0F6"/>
          </a:solidFill>
          <a:ln w="7620">
            <a:solidFill>
              <a:srgbClr val="C5C7D2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01410" y="3892748"/>
            <a:ext cx="6513790" cy="1461016"/>
          </a:xfrm>
          <a:prstGeom prst="roundRect">
            <a:avLst>
              <a:gd name="adj" fmla="val 12226"/>
            </a:avLst>
          </a:prstGeom>
          <a:solidFill>
            <a:srgbClr val="EFF0F6"/>
          </a:solidFill>
          <a:ln/>
        </p:spPr>
      </p:sp>
      <p:sp>
        <p:nvSpPr>
          <p:cNvPr id="5" name="Text 3"/>
          <p:cNvSpPr/>
          <p:nvPr/>
        </p:nvSpPr>
        <p:spPr>
          <a:xfrm>
            <a:off x="999768" y="4091107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D3E44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Образование</a:t>
            </a:r>
            <a:endParaRPr lang="en-US" sz="1950" dirty="0"/>
          </a:p>
        </p:txBody>
      </p:sp>
      <p:sp>
        <p:nvSpPr>
          <p:cNvPr id="6" name="Text 4"/>
          <p:cNvSpPr/>
          <p:nvPr/>
        </p:nvSpPr>
        <p:spPr>
          <a:xfrm>
            <a:off x="999768" y="4520327"/>
            <a:ext cx="6117074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Повысить уровень знаний пациентов о заболевании, технике ингаляции и триггерах.</a:t>
            </a:r>
            <a:endParaRPr lang="en-US" sz="1550" dirty="0"/>
          </a:p>
        </p:txBody>
      </p:sp>
      <p:sp>
        <p:nvSpPr>
          <p:cNvPr id="7" name="Shape 5"/>
          <p:cNvSpPr/>
          <p:nvPr/>
        </p:nvSpPr>
        <p:spPr>
          <a:xfrm>
            <a:off x="7315200" y="3892748"/>
            <a:ext cx="6513790" cy="1461016"/>
          </a:xfrm>
          <a:prstGeom prst="rect">
            <a:avLst/>
          </a:prstGeom>
          <a:solidFill>
            <a:srgbClr val="EFF0F6"/>
          </a:solidFill>
          <a:ln/>
        </p:spPr>
      </p:sp>
      <p:sp>
        <p:nvSpPr>
          <p:cNvPr id="8" name="Shape 6"/>
          <p:cNvSpPr/>
          <p:nvPr/>
        </p:nvSpPr>
        <p:spPr>
          <a:xfrm>
            <a:off x="7315200" y="3892748"/>
            <a:ext cx="22860" cy="1461016"/>
          </a:xfrm>
          <a:prstGeom prst="roundRect">
            <a:avLst>
              <a:gd name="adj" fmla="val 781396"/>
            </a:avLst>
          </a:prstGeom>
          <a:solidFill>
            <a:srgbClr val="C5C7D2"/>
          </a:solidFill>
          <a:ln/>
        </p:spPr>
      </p:sp>
      <p:sp>
        <p:nvSpPr>
          <p:cNvPr id="9" name="Text 7"/>
          <p:cNvSpPr/>
          <p:nvPr/>
        </p:nvSpPr>
        <p:spPr>
          <a:xfrm>
            <a:off x="7513558" y="4091107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D3E44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Мотивация</a:t>
            </a:r>
            <a:endParaRPr lang="en-US" sz="1950" dirty="0"/>
          </a:p>
        </p:txBody>
      </p:sp>
      <p:sp>
        <p:nvSpPr>
          <p:cNvPr id="10" name="Text 8"/>
          <p:cNvSpPr/>
          <p:nvPr/>
        </p:nvSpPr>
        <p:spPr>
          <a:xfrm>
            <a:off x="7513558" y="4520327"/>
            <a:ext cx="6117074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Увеличить приверженность терапии у пациентов с бронхиальной астмой через регулярное сопровождение.</a:t>
            </a:r>
            <a:endParaRPr lang="en-US" sz="15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12551"/>
            <a:ext cx="6313408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74767D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Преимущества чат-бота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793790" y="3329464"/>
            <a:ext cx="4215289" cy="2587466"/>
          </a:xfrm>
          <a:prstGeom prst="roundRect">
            <a:avLst>
              <a:gd name="adj" fmla="val 6904"/>
            </a:avLst>
          </a:prstGeom>
          <a:solidFill>
            <a:srgbClr val="EFF0F6"/>
          </a:solidFill>
          <a:ln w="7620">
            <a:solidFill>
              <a:srgbClr val="C5C7D2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768" y="3535442"/>
            <a:ext cx="595313" cy="595313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3479" y="3699034"/>
            <a:ext cx="267891" cy="2678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999768" y="432911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D3E44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Для системы</a:t>
            </a:r>
            <a:endParaRPr lang="en-US" sz="1950" dirty="0"/>
          </a:p>
        </p:txBody>
      </p:sp>
      <p:sp>
        <p:nvSpPr>
          <p:cNvPr id="7" name="Text 3"/>
          <p:cNvSpPr/>
          <p:nvPr/>
        </p:nvSpPr>
        <p:spPr>
          <a:xfrm>
            <a:off x="999768" y="4758333"/>
            <a:ext cx="380333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Снижение числа госпитализаций и экономический эффект.</a:t>
            </a:r>
            <a:endParaRPr lang="en-US" sz="1550" dirty="0"/>
          </a:p>
        </p:txBody>
      </p:sp>
      <p:sp>
        <p:nvSpPr>
          <p:cNvPr id="8" name="Shape 4"/>
          <p:cNvSpPr/>
          <p:nvPr/>
        </p:nvSpPr>
        <p:spPr>
          <a:xfrm>
            <a:off x="5207437" y="3329464"/>
            <a:ext cx="4215408" cy="2587466"/>
          </a:xfrm>
          <a:prstGeom prst="roundRect">
            <a:avLst>
              <a:gd name="adj" fmla="val 6904"/>
            </a:avLst>
          </a:prstGeom>
          <a:solidFill>
            <a:srgbClr val="EFF0F6"/>
          </a:solidFill>
          <a:ln w="7620">
            <a:solidFill>
              <a:srgbClr val="C5C7D2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3415" y="3535442"/>
            <a:ext cx="595313" cy="595313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77126" y="3699034"/>
            <a:ext cx="267891" cy="26789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413415" y="432911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D3E44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Для врача</a:t>
            </a:r>
            <a:endParaRPr lang="en-US" sz="1950" dirty="0"/>
          </a:p>
        </p:txBody>
      </p:sp>
      <p:sp>
        <p:nvSpPr>
          <p:cNvPr id="12" name="Text 6"/>
          <p:cNvSpPr/>
          <p:nvPr/>
        </p:nvSpPr>
        <p:spPr>
          <a:xfrm>
            <a:off x="5413415" y="4758333"/>
            <a:ext cx="3803452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Подготовленный пациент с дневником, сокращение времени на объяснения, повышение комплаенса.</a:t>
            </a:r>
            <a:endParaRPr lang="en-US" sz="1550" dirty="0"/>
          </a:p>
        </p:txBody>
      </p:sp>
      <p:sp>
        <p:nvSpPr>
          <p:cNvPr id="13" name="Shape 7"/>
          <p:cNvSpPr/>
          <p:nvPr/>
        </p:nvSpPr>
        <p:spPr>
          <a:xfrm>
            <a:off x="9621203" y="3329464"/>
            <a:ext cx="4215289" cy="2587466"/>
          </a:xfrm>
          <a:prstGeom prst="roundRect">
            <a:avLst>
              <a:gd name="adj" fmla="val 6904"/>
            </a:avLst>
          </a:prstGeom>
          <a:solidFill>
            <a:srgbClr val="EFF0F6"/>
          </a:solidFill>
          <a:ln w="7620">
            <a:solidFill>
              <a:srgbClr val="C5C7D2"/>
            </a:solidFill>
            <a:prstDash val="solid"/>
          </a:ln>
        </p:spPr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27181" y="3535442"/>
            <a:ext cx="595313" cy="595313"/>
          </a:xfrm>
          <a:prstGeom prst="rect">
            <a:avLst/>
          </a:prstGeom>
        </p:spPr>
      </p:pic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90892" y="3699034"/>
            <a:ext cx="267891" cy="267891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9827181" y="432911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D3E44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Для пациента</a:t>
            </a:r>
            <a:endParaRPr lang="en-US" sz="1950" dirty="0"/>
          </a:p>
        </p:txBody>
      </p:sp>
      <p:sp>
        <p:nvSpPr>
          <p:cNvPr id="17" name="Text 9"/>
          <p:cNvSpPr/>
          <p:nvPr/>
        </p:nvSpPr>
        <p:spPr>
          <a:xfrm>
            <a:off x="9827181" y="4758333"/>
            <a:ext cx="380333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Контроль симптомов, снижение обострений, повышение грамотности.</a:t>
            </a:r>
            <a:endParaRPr lang="en-US" sz="15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80003"/>
            <a:ext cx="728329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74767D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Для кого подойдёт чат-бот?</a:t>
            </a:r>
            <a:endParaRPr lang="en-US" sz="3900" dirty="0"/>
          </a:p>
        </p:txBody>
      </p:sp>
      <p:sp>
        <p:nvSpPr>
          <p:cNvPr id="4" name="Shape 1"/>
          <p:cNvSpPr/>
          <p:nvPr/>
        </p:nvSpPr>
        <p:spPr>
          <a:xfrm>
            <a:off x="793790" y="1897737"/>
            <a:ext cx="7556421" cy="1189196"/>
          </a:xfrm>
          <a:prstGeom prst="roundRect">
            <a:avLst>
              <a:gd name="adj" fmla="val 15021"/>
            </a:avLst>
          </a:prstGeom>
          <a:solidFill>
            <a:srgbClr val="FFFFFF"/>
          </a:solidFill>
          <a:ln w="22860">
            <a:solidFill>
              <a:srgbClr val="C5C7D2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15008" y="2118955"/>
            <a:ext cx="3942159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D3E44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Впервые диагностированные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1015008" y="2548176"/>
            <a:ext cx="711398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Нуждаются в понимании болезни и технике ингаляции.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793790" y="3285292"/>
            <a:ext cx="7556421" cy="1189196"/>
          </a:xfrm>
          <a:prstGeom prst="roundRect">
            <a:avLst>
              <a:gd name="adj" fmla="val 15021"/>
            </a:avLst>
          </a:prstGeom>
          <a:solidFill>
            <a:srgbClr val="FFFFFF"/>
          </a:solidFill>
          <a:ln w="22860">
            <a:solidFill>
              <a:srgbClr val="C5C7D2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15008" y="3506510"/>
            <a:ext cx="257234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D3E44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Частые обострения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1015008" y="3935730"/>
            <a:ext cx="711398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Нуждаются в дневнике и контроле триггеров.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793790" y="4672846"/>
            <a:ext cx="7556421" cy="1189196"/>
          </a:xfrm>
          <a:prstGeom prst="roundRect">
            <a:avLst>
              <a:gd name="adj" fmla="val 15021"/>
            </a:avLst>
          </a:prstGeom>
          <a:solidFill>
            <a:srgbClr val="FFFFFF"/>
          </a:solidFill>
          <a:ln w="22860">
            <a:solidFill>
              <a:srgbClr val="C5C7D2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15008" y="4894064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D3E44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Курящие</a:t>
            </a:r>
            <a:endParaRPr lang="en-US" sz="1950" dirty="0"/>
          </a:p>
        </p:txBody>
      </p:sp>
      <p:sp>
        <p:nvSpPr>
          <p:cNvPr id="12" name="Text 9"/>
          <p:cNvSpPr/>
          <p:nvPr/>
        </p:nvSpPr>
        <p:spPr>
          <a:xfrm>
            <a:off x="1015008" y="5323284"/>
            <a:ext cx="711398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Нуждаются в программе отказа от курения.</a:t>
            </a:r>
            <a:endParaRPr lang="en-US" sz="1550" dirty="0"/>
          </a:p>
        </p:txBody>
      </p:sp>
      <p:sp>
        <p:nvSpPr>
          <p:cNvPr id="13" name="Shape 10"/>
          <p:cNvSpPr/>
          <p:nvPr/>
        </p:nvSpPr>
        <p:spPr>
          <a:xfrm>
            <a:off x="793790" y="6060400"/>
            <a:ext cx="7556421" cy="1189196"/>
          </a:xfrm>
          <a:prstGeom prst="roundRect">
            <a:avLst>
              <a:gd name="adj" fmla="val 15021"/>
            </a:avLst>
          </a:prstGeom>
          <a:solidFill>
            <a:srgbClr val="FFFFFF"/>
          </a:solidFill>
          <a:ln w="22860">
            <a:solidFill>
              <a:srgbClr val="C5C7D2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015008" y="6281618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D3E44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Родственники</a:t>
            </a:r>
            <a:endParaRPr lang="en-US" sz="1950" dirty="0"/>
          </a:p>
        </p:txBody>
      </p:sp>
      <p:sp>
        <p:nvSpPr>
          <p:cNvPr id="15" name="Text 12"/>
          <p:cNvSpPr/>
          <p:nvPr/>
        </p:nvSpPr>
        <p:spPr>
          <a:xfrm>
            <a:off x="1015008" y="6710839"/>
            <a:ext cx="711398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Нуждаются в понимании, как поддержать пациента.</a:t>
            </a:r>
            <a:endParaRPr lang="en-US" sz="15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61693"/>
            <a:ext cx="9206270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74767D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Причины низкой приверженности</a:t>
            </a:r>
            <a:endParaRPr lang="en-US" sz="39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204" y="2308741"/>
            <a:ext cx="297656" cy="29765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438632" y="2302669"/>
            <a:ext cx="3190161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D3E44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Низкий уровень знаний</a:t>
            </a:r>
            <a:endParaRPr lang="en-US" sz="1950" dirty="0"/>
          </a:p>
        </p:txBody>
      </p:sp>
      <p:sp>
        <p:nvSpPr>
          <p:cNvPr id="5" name="Text 2"/>
          <p:cNvSpPr/>
          <p:nvPr/>
        </p:nvSpPr>
        <p:spPr>
          <a:xfrm>
            <a:off x="1438632" y="2811185"/>
            <a:ext cx="5634514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Пациенты недостаточно информированы о природе заболевания и важности регулярной базисной терапии.</a:t>
            </a:r>
            <a:endParaRPr lang="en-US" sz="15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204" y="3849172"/>
            <a:ext cx="297656" cy="29765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438632" y="3843099"/>
            <a:ext cx="2793802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D3E44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Недооценка терапии</a:t>
            </a:r>
            <a:endParaRPr lang="en-US" sz="1950" dirty="0"/>
          </a:p>
        </p:txBody>
      </p:sp>
      <p:sp>
        <p:nvSpPr>
          <p:cNvPr id="8" name="Text 4"/>
          <p:cNvSpPr/>
          <p:nvPr/>
        </p:nvSpPr>
        <p:spPr>
          <a:xfrm>
            <a:off x="1438632" y="4351615"/>
            <a:ext cx="5634514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Многие не понимают необходимости постоянного лечения при отсутствии острых симптомов.</a:t>
            </a:r>
            <a:endParaRPr lang="en-US" sz="15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204" y="5389602"/>
            <a:ext cx="297656" cy="29765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438632" y="5383530"/>
            <a:ext cx="4301728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D3E44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Потребность в персонификации</a:t>
            </a:r>
            <a:endParaRPr lang="en-US" sz="1950" dirty="0"/>
          </a:p>
        </p:txBody>
      </p:sp>
      <p:sp>
        <p:nvSpPr>
          <p:cNvPr id="11" name="Text 6"/>
          <p:cNvSpPr/>
          <p:nvPr/>
        </p:nvSpPr>
        <p:spPr>
          <a:xfrm>
            <a:off x="1438632" y="5892046"/>
            <a:ext cx="5634514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Актуально применение новых технологий для обучения и персонификации терапевтических подходов. </a:t>
            </a:r>
            <a:r>
              <a:rPr lang="en-US" sz="1550" i="1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(Леонтьева Н.М. и др., РМЖ, 2020)</a:t>
            </a:r>
            <a:endParaRPr lang="en-US" sz="1550" dirty="0"/>
          </a:p>
        </p:txBody>
      </p:sp>
      <p:sp>
        <p:nvSpPr>
          <p:cNvPr id="12" name="Shape 7"/>
          <p:cNvSpPr/>
          <p:nvPr/>
        </p:nvSpPr>
        <p:spPr>
          <a:xfrm>
            <a:off x="7421999" y="2079427"/>
            <a:ext cx="6565106" cy="4988481"/>
          </a:xfrm>
          <a:prstGeom prst="roundRect">
            <a:avLst>
              <a:gd name="adj" fmla="val 5729"/>
            </a:avLst>
          </a:prstGeom>
          <a:solidFill>
            <a:srgbClr val="C6C9DC"/>
          </a:solidFill>
          <a:ln/>
        </p:spPr>
      </p:sp>
      <p:sp>
        <p:nvSpPr>
          <p:cNvPr id="13" name="Text 8"/>
          <p:cNvSpPr/>
          <p:nvPr/>
        </p:nvSpPr>
        <p:spPr>
          <a:xfrm>
            <a:off x="7620357" y="2277785"/>
            <a:ext cx="2575322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Целевая аудитория</a:t>
            </a:r>
            <a:endParaRPr lang="en-US" sz="1950" dirty="0"/>
          </a:p>
        </p:txBody>
      </p:sp>
      <p:sp>
        <p:nvSpPr>
          <p:cNvPr id="14" name="Text 9"/>
          <p:cNvSpPr/>
          <p:nvPr/>
        </p:nvSpPr>
        <p:spPr>
          <a:xfrm>
            <a:off x="7620357" y="2786301"/>
            <a:ext cx="6168390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Мужчины и женщины </a:t>
            </a:r>
            <a:r>
              <a:rPr lang="en-US" sz="1550" b="1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18–60 лет</a:t>
            </a:r>
            <a:r>
              <a:rPr lang="en-US" sz="155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 с установленным диагнозом бронхиальная астма, а также их родственники, готовые помогать пациенту.</a:t>
            </a:r>
            <a:endParaRPr lang="en-US" sz="15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84584"/>
            <a:ext cx="8647152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74767D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Идея проекта: ключевые модули</a:t>
            </a:r>
            <a:endParaRPr lang="en-US" sz="39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790" y="3401497"/>
            <a:ext cx="496133" cy="49613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145637"/>
            <a:ext cx="3431738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D3E44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Образовательные модули</a:t>
            </a:r>
            <a:endParaRPr lang="en-US" sz="1950" dirty="0"/>
          </a:p>
        </p:txBody>
      </p:sp>
      <p:sp>
        <p:nvSpPr>
          <p:cNvPr id="5" name="Text 2"/>
          <p:cNvSpPr/>
          <p:nvPr/>
        </p:nvSpPr>
        <p:spPr>
          <a:xfrm>
            <a:off x="793790" y="4574858"/>
            <a:ext cx="4182189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Ответы на частые вопросы, мини-уроки, в том числе по использованию дозированного аэрозольного ингалятора (ДАИ).</a:t>
            </a:r>
            <a:endParaRPr lang="en-US" sz="15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23986" y="3401497"/>
            <a:ext cx="496133" cy="49613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23986" y="4145637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D3E44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Трекеры</a:t>
            </a:r>
            <a:endParaRPr lang="en-US" sz="1950" dirty="0"/>
          </a:p>
        </p:txBody>
      </p:sp>
      <p:sp>
        <p:nvSpPr>
          <p:cNvPr id="8" name="Text 4"/>
          <p:cNvSpPr/>
          <p:nvPr/>
        </p:nvSpPr>
        <p:spPr>
          <a:xfrm>
            <a:off x="5223986" y="4574858"/>
            <a:ext cx="4182308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Оценка симптомов, приём базисной терапии, дыхательная гимнастика — ежедневный мониторинг состояния.</a:t>
            </a:r>
            <a:endParaRPr lang="en-US" sz="15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54302" y="3401497"/>
            <a:ext cx="496133" cy="49613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54302" y="4145637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D3E44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Опросники</a:t>
            </a:r>
            <a:endParaRPr lang="en-US" sz="1950" dirty="0"/>
          </a:p>
        </p:txBody>
      </p:sp>
      <p:sp>
        <p:nvSpPr>
          <p:cNvPr id="11" name="Text 6"/>
          <p:cNvSpPr/>
          <p:nvPr/>
        </p:nvSpPr>
        <p:spPr>
          <a:xfrm>
            <a:off x="9654302" y="4574858"/>
            <a:ext cx="4182308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Тест по контролю над астмой GINA и ACD для стратегической и тактической оценки состояния пациента.</a:t>
            </a:r>
            <a:endParaRPr lang="en-US" sz="15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56203"/>
            <a:ext cx="8948380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74767D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Структура программы: 12 месяцев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793790" y="3931206"/>
            <a:ext cx="13042821" cy="22860"/>
          </a:xfrm>
          <a:prstGeom prst="roundRect">
            <a:avLst>
              <a:gd name="adj" fmla="val 781396"/>
            </a:avLst>
          </a:prstGeom>
          <a:solidFill>
            <a:srgbClr val="C5C7D2"/>
          </a:solidFill>
          <a:ln/>
        </p:spPr>
      </p:sp>
      <p:sp>
        <p:nvSpPr>
          <p:cNvPr id="4" name="Shape 2"/>
          <p:cNvSpPr/>
          <p:nvPr/>
        </p:nvSpPr>
        <p:spPr>
          <a:xfrm>
            <a:off x="3316486" y="3335893"/>
            <a:ext cx="22860" cy="595313"/>
          </a:xfrm>
          <a:prstGeom prst="roundRect">
            <a:avLst>
              <a:gd name="adj" fmla="val 781396"/>
            </a:avLst>
          </a:prstGeom>
          <a:solidFill>
            <a:srgbClr val="C5C7D2"/>
          </a:solidFill>
          <a:ln/>
        </p:spPr>
      </p:sp>
      <p:sp>
        <p:nvSpPr>
          <p:cNvPr id="5" name="Shape 3"/>
          <p:cNvSpPr/>
          <p:nvPr/>
        </p:nvSpPr>
        <p:spPr>
          <a:xfrm>
            <a:off x="3104674" y="3707963"/>
            <a:ext cx="446484" cy="446484"/>
          </a:xfrm>
          <a:prstGeom prst="roundRect">
            <a:avLst>
              <a:gd name="adj" fmla="val 40008"/>
            </a:avLst>
          </a:prstGeom>
          <a:solidFill>
            <a:srgbClr val="EFF0F6"/>
          </a:solidFill>
          <a:ln w="7620">
            <a:solidFill>
              <a:srgbClr val="C5C7D2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3179088" y="3745170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3D3E44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1</a:t>
            </a:r>
            <a:endParaRPr lang="en-US" sz="2300" dirty="0"/>
          </a:p>
        </p:txBody>
      </p:sp>
      <p:sp>
        <p:nvSpPr>
          <p:cNvPr id="7" name="Text 5"/>
          <p:cNvSpPr/>
          <p:nvPr/>
        </p:nvSpPr>
        <p:spPr>
          <a:xfrm>
            <a:off x="1311950" y="2073116"/>
            <a:ext cx="403193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50" dirty="0">
                <a:solidFill>
                  <a:srgbClr val="3D3E44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Регистрация и стратификация</a:t>
            </a:r>
            <a:endParaRPr lang="en-US" sz="1950" dirty="0"/>
          </a:p>
        </p:txBody>
      </p:sp>
      <p:sp>
        <p:nvSpPr>
          <p:cNvPr id="8" name="Text 6"/>
          <p:cNvSpPr/>
          <p:nvPr/>
        </p:nvSpPr>
        <p:spPr>
          <a:xfrm>
            <a:off x="992148" y="2502337"/>
            <a:ext cx="467153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Возраст, длительность болезни, обострения, госпитализации, факт курения.</a:t>
            </a:r>
            <a:endParaRPr lang="en-US" sz="1550" dirty="0"/>
          </a:p>
        </p:txBody>
      </p:sp>
      <p:sp>
        <p:nvSpPr>
          <p:cNvPr id="9" name="Shape 7"/>
          <p:cNvSpPr/>
          <p:nvPr/>
        </p:nvSpPr>
        <p:spPr>
          <a:xfrm>
            <a:off x="5974556" y="3931206"/>
            <a:ext cx="22860" cy="595313"/>
          </a:xfrm>
          <a:prstGeom prst="roundRect">
            <a:avLst>
              <a:gd name="adj" fmla="val 781396"/>
            </a:avLst>
          </a:prstGeom>
          <a:solidFill>
            <a:srgbClr val="C5C7D2"/>
          </a:solidFill>
          <a:ln/>
        </p:spPr>
      </p:sp>
      <p:sp>
        <p:nvSpPr>
          <p:cNvPr id="10" name="Shape 8"/>
          <p:cNvSpPr/>
          <p:nvPr/>
        </p:nvSpPr>
        <p:spPr>
          <a:xfrm>
            <a:off x="5762744" y="3707963"/>
            <a:ext cx="446484" cy="446484"/>
          </a:xfrm>
          <a:prstGeom prst="roundRect">
            <a:avLst>
              <a:gd name="adj" fmla="val 40008"/>
            </a:avLst>
          </a:prstGeom>
          <a:solidFill>
            <a:srgbClr val="EFF0F6"/>
          </a:solidFill>
          <a:ln w="7620">
            <a:solidFill>
              <a:srgbClr val="C5C7D2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5837158" y="3745170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3D3E44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2</a:t>
            </a:r>
            <a:endParaRPr lang="en-US" sz="2300" dirty="0"/>
          </a:p>
        </p:txBody>
      </p:sp>
      <p:sp>
        <p:nvSpPr>
          <p:cNvPr id="12" name="Text 10"/>
          <p:cNvSpPr/>
          <p:nvPr/>
        </p:nvSpPr>
        <p:spPr>
          <a:xfrm>
            <a:off x="4672013" y="4724995"/>
            <a:ext cx="2627947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50" dirty="0">
                <a:solidFill>
                  <a:srgbClr val="3D3E44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Обучающий модуль</a:t>
            </a:r>
            <a:endParaRPr lang="en-US" sz="1950" dirty="0"/>
          </a:p>
        </p:txBody>
      </p:sp>
      <p:sp>
        <p:nvSpPr>
          <p:cNvPr id="13" name="Text 11"/>
          <p:cNvSpPr/>
          <p:nvPr/>
        </p:nvSpPr>
        <p:spPr>
          <a:xfrm>
            <a:off x="3650218" y="5154216"/>
            <a:ext cx="467165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Микро-уроки (видео), чек-листы по ключевым темам.</a:t>
            </a:r>
            <a:endParaRPr lang="en-US" sz="1550" dirty="0"/>
          </a:p>
        </p:txBody>
      </p:sp>
      <p:sp>
        <p:nvSpPr>
          <p:cNvPr id="14" name="Shape 12"/>
          <p:cNvSpPr/>
          <p:nvPr/>
        </p:nvSpPr>
        <p:spPr>
          <a:xfrm>
            <a:off x="8632746" y="3335893"/>
            <a:ext cx="22860" cy="595313"/>
          </a:xfrm>
          <a:prstGeom prst="roundRect">
            <a:avLst>
              <a:gd name="adj" fmla="val 781396"/>
            </a:avLst>
          </a:prstGeom>
          <a:solidFill>
            <a:srgbClr val="C5C7D2"/>
          </a:solidFill>
          <a:ln/>
        </p:spPr>
      </p:sp>
      <p:sp>
        <p:nvSpPr>
          <p:cNvPr id="15" name="Shape 13"/>
          <p:cNvSpPr/>
          <p:nvPr/>
        </p:nvSpPr>
        <p:spPr>
          <a:xfrm>
            <a:off x="8420933" y="3707963"/>
            <a:ext cx="446484" cy="446484"/>
          </a:xfrm>
          <a:prstGeom prst="roundRect">
            <a:avLst>
              <a:gd name="adj" fmla="val 40008"/>
            </a:avLst>
          </a:prstGeom>
          <a:solidFill>
            <a:srgbClr val="EFF0F6"/>
          </a:solidFill>
          <a:ln w="7620">
            <a:solidFill>
              <a:srgbClr val="C5C7D2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8495348" y="3745170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3D3E44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3</a:t>
            </a:r>
            <a:endParaRPr lang="en-US" sz="2300" dirty="0"/>
          </a:p>
        </p:txBody>
      </p:sp>
      <p:sp>
        <p:nvSpPr>
          <p:cNvPr id="17" name="Text 15"/>
          <p:cNvSpPr/>
          <p:nvPr/>
        </p:nvSpPr>
        <p:spPr>
          <a:xfrm>
            <a:off x="7172801" y="2073116"/>
            <a:ext cx="2942868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50" dirty="0">
                <a:solidFill>
                  <a:srgbClr val="3D3E44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Модуль самоконтроля</a:t>
            </a:r>
            <a:endParaRPr lang="en-US" sz="1950" dirty="0"/>
          </a:p>
        </p:txBody>
      </p:sp>
      <p:sp>
        <p:nvSpPr>
          <p:cNvPr id="18" name="Text 16"/>
          <p:cNvSpPr/>
          <p:nvPr/>
        </p:nvSpPr>
        <p:spPr>
          <a:xfrm>
            <a:off x="6308408" y="2502337"/>
            <a:ext cx="467165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Ведение дневников и трекеров симптомов и терапии.</a:t>
            </a:r>
            <a:endParaRPr lang="en-US" sz="1550" dirty="0"/>
          </a:p>
        </p:txBody>
      </p:sp>
      <p:sp>
        <p:nvSpPr>
          <p:cNvPr id="19" name="Shape 17"/>
          <p:cNvSpPr/>
          <p:nvPr/>
        </p:nvSpPr>
        <p:spPr>
          <a:xfrm>
            <a:off x="11290935" y="3931206"/>
            <a:ext cx="22860" cy="595313"/>
          </a:xfrm>
          <a:prstGeom prst="roundRect">
            <a:avLst>
              <a:gd name="adj" fmla="val 781396"/>
            </a:avLst>
          </a:prstGeom>
          <a:solidFill>
            <a:srgbClr val="C5C7D2"/>
          </a:solidFill>
          <a:ln/>
        </p:spPr>
      </p:sp>
      <p:sp>
        <p:nvSpPr>
          <p:cNvPr id="20" name="Shape 18"/>
          <p:cNvSpPr/>
          <p:nvPr/>
        </p:nvSpPr>
        <p:spPr>
          <a:xfrm>
            <a:off x="11079123" y="3707963"/>
            <a:ext cx="446484" cy="446484"/>
          </a:xfrm>
          <a:prstGeom prst="roundRect">
            <a:avLst>
              <a:gd name="adj" fmla="val 40008"/>
            </a:avLst>
          </a:prstGeom>
          <a:solidFill>
            <a:srgbClr val="EFF0F6"/>
          </a:solidFill>
          <a:ln w="7620">
            <a:solidFill>
              <a:srgbClr val="C5C7D2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11153537" y="3745170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3D3E44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4</a:t>
            </a:r>
            <a:endParaRPr lang="en-US" sz="2300" dirty="0"/>
          </a:p>
        </p:txBody>
      </p:sp>
      <p:sp>
        <p:nvSpPr>
          <p:cNvPr id="22" name="Text 20"/>
          <p:cNvSpPr/>
          <p:nvPr/>
        </p:nvSpPr>
        <p:spPr>
          <a:xfrm>
            <a:off x="9374624" y="4724995"/>
            <a:ext cx="3855601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50" dirty="0">
                <a:solidFill>
                  <a:srgbClr val="3D3E44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Психологическая поддержка</a:t>
            </a:r>
            <a:endParaRPr lang="en-US" sz="1950" dirty="0"/>
          </a:p>
        </p:txBody>
      </p:sp>
      <p:sp>
        <p:nvSpPr>
          <p:cNvPr id="23" name="Text 21"/>
          <p:cNvSpPr/>
          <p:nvPr/>
        </p:nvSpPr>
        <p:spPr>
          <a:xfrm>
            <a:off x="8966597" y="5154216"/>
            <a:ext cx="467165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Мотивационные цитаты, слова заботы, поддержка приверженности.</a:t>
            </a:r>
            <a:endParaRPr lang="en-US" sz="1550" dirty="0"/>
          </a:p>
        </p:txBody>
      </p:sp>
      <p:sp>
        <p:nvSpPr>
          <p:cNvPr id="24" name="Shape 22"/>
          <p:cNvSpPr/>
          <p:nvPr/>
        </p:nvSpPr>
        <p:spPr>
          <a:xfrm>
            <a:off x="793790" y="6012537"/>
            <a:ext cx="13042821" cy="1160740"/>
          </a:xfrm>
          <a:prstGeom prst="roundRect">
            <a:avLst>
              <a:gd name="adj" fmla="val 15389"/>
            </a:avLst>
          </a:prstGeom>
          <a:solidFill>
            <a:srgbClr val="D0D2E2"/>
          </a:solidFill>
          <a:ln/>
        </p:spPr>
      </p:sp>
      <p:pic>
        <p:nvPicPr>
          <p:cNvPr id="2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48" y="6315432"/>
            <a:ext cx="248007" cy="198358"/>
          </a:xfrm>
          <a:prstGeom prst="rect">
            <a:avLst/>
          </a:prstGeom>
        </p:spPr>
      </p:pic>
      <p:sp>
        <p:nvSpPr>
          <p:cNvPr id="26" name="Text 23"/>
          <p:cNvSpPr/>
          <p:nvPr/>
        </p:nvSpPr>
        <p:spPr>
          <a:xfrm>
            <a:off x="1438513" y="6260425"/>
            <a:ext cx="12199739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Приоритет проекта — забота о пациенте.</a:t>
            </a:r>
            <a:r>
              <a:rPr lang="en-US" sz="1550" dirty="0">
                <a:solidFill>
                  <a:srgbClr val="000000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 Первый месяц: обучение и начало ведения дневников. Далее: контроль симптомов, терапии, повторные лекции.</a:t>
            </a:r>
            <a:endParaRPr lang="en-US" sz="15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110978" y="782241"/>
            <a:ext cx="3377089" cy="4123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550" dirty="0">
                <a:solidFill>
                  <a:srgbClr val="74767D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Темы мини-лекций</a:t>
            </a:r>
            <a:endParaRPr lang="en-US" sz="2550" dirty="0"/>
          </a:p>
        </p:txBody>
      </p:sp>
      <p:sp>
        <p:nvSpPr>
          <p:cNvPr id="3" name="Text 1"/>
          <p:cNvSpPr/>
          <p:nvPr/>
        </p:nvSpPr>
        <p:spPr>
          <a:xfrm>
            <a:off x="2110978" y="1424821"/>
            <a:ext cx="131921" cy="1649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00" dirty="0">
                <a:solidFill>
                  <a:srgbClr val="3D3E44"/>
                </a:solidFill>
                <a:latin typeface="Montserrat Light" pitchFamily="34" charset="0"/>
                <a:ea typeface="Montserrat Light" pitchFamily="34" charset="-122"/>
                <a:cs typeface="Montserrat Light" pitchFamily="34" charset="-120"/>
              </a:rPr>
              <a:t>01</a:t>
            </a:r>
            <a:endParaRPr lang="en-US" sz="10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978" y="1633776"/>
            <a:ext cx="5043130" cy="1524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110978" y="1730216"/>
            <a:ext cx="5043130" cy="1758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0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Анатомия и физиология дыхательных путей</a:t>
            </a:r>
            <a:endParaRPr lang="en-US" sz="1000" dirty="0"/>
          </a:p>
        </p:txBody>
      </p:sp>
      <p:sp>
        <p:nvSpPr>
          <p:cNvPr id="6" name="Text 3"/>
          <p:cNvSpPr/>
          <p:nvPr/>
        </p:nvSpPr>
        <p:spPr>
          <a:xfrm>
            <a:off x="2110978" y="2092762"/>
            <a:ext cx="131921" cy="1649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00" dirty="0">
                <a:solidFill>
                  <a:srgbClr val="3D3E44"/>
                </a:solidFill>
                <a:latin typeface="Montserrat Light" pitchFamily="34" charset="0"/>
                <a:ea typeface="Montserrat Light" pitchFamily="34" charset="-122"/>
                <a:cs typeface="Montserrat Light" pitchFamily="34" charset="-120"/>
              </a:rPr>
              <a:t>02</a:t>
            </a:r>
            <a:endParaRPr lang="en-US" sz="10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978" y="2288619"/>
            <a:ext cx="5043130" cy="1524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110978" y="2398157"/>
            <a:ext cx="5043130" cy="1758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0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Что происходит в бронхах при астме</a:t>
            </a:r>
            <a:endParaRPr lang="en-US" sz="1000" dirty="0"/>
          </a:p>
        </p:txBody>
      </p:sp>
      <p:sp>
        <p:nvSpPr>
          <p:cNvPr id="9" name="Text 5"/>
          <p:cNvSpPr/>
          <p:nvPr/>
        </p:nvSpPr>
        <p:spPr>
          <a:xfrm>
            <a:off x="2110978" y="2760702"/>
            <a:ext cx="131921" cy="1649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00" dirty="0">
                <a:solidFill>
                  <a:srgbClr val="3D3E44"/>
                </a:solidFill>
                <a:latin typeface="Montserrat Light" pitchFamily="34" charset="0"/>
                <a:ea typeface="Montserrat Light" pitchFamily="34" charset="-122"/>
                <a:cs typeface="Montserrat Light" pitchFamily="34" charset="-120"/>
              </a:rPr>
              <a:t>03</a:t>
            </a:r>
            <a:endParaRPr lang="en-US" sz="10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978" y="2943344"/>
            <a:ext cx="5043130" cy="1524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2110978" y="3066098"/>
            <a:ext cx="5043130" cy="1758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0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Основные симптомы бронхиальной астмы</a:t>
            </a:r>
            <a:endParaRPr lang="en-US" sz="1000" dirty="0"/>
          </a:p>
        </p:txBody>
      </p:sp>
      <p:sp>
        <p:nvSpPr>
          <p:cNvPr id="12" name="Text 7"/>
          <p:cNvSpPr/>
          <p:nvPr/>
        </p:nvSpPr>
        <p:spPr>
          <a:xfrm>
            <a:off x="2110978" y="3428643"/>
            <a:ext cx="131921" cy="1649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00" dirty="0">
                <a:solidFill>
                  <a:srgbClr val="3D3E44"/>
                </a:solidFill>
                <a:latin typeface="Montserrat Light" pitchFamily="34" charset="0"/>
                <a:ea typeface="Montserrat Light" pitchFamily="34" charset="-122"/>
                <a:cs typeface="Montserrat Light" pitchFamily="34" charset="-120"/>
              </a:rPr>
              <a:t>04</a:t>
            </a:r>
            <a:endParaRPr lang="en-US" sz="100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978" y="3598188"/>
            <a:ext cx="5043130" cy="1524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2110978" y="3734038"/>
            <a:ext cx="5043130" cy="1758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0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Распространённость и социальная значимость</a:t>
            </a:r>
            <a:endParaRPr lang="en-US" sz="1000" dirty="0"/>
          </a:p>
        </p:txBody>
      </p:sp>
      <p:sp>
        <p:nvSpPr>
          <p:cNvPr id="15" name="Text 9"/>
          <p:cNvSpPr/>
          <p:nvPr/>
        </p:nvSpPr>
        <p:spPr>
          <a:xfrm>
            <a:off x="2110978" y="4096583"/>
            <a:ext cx="131921" cy="1649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00" dirty="0">
                <a:solidFill>
                  <a:srgbClr val="3D3E44"/>
                </a:solidFill>
                <a:latin typeface="Montserrat Light" pitchFamily="34" charset="0"/>
                <a:ea typeface="Montserrat Light" pitchFamily="34" charset="-122"/>
                <a:cs typeface="Montserrat Light" pitchFamily="34" charset="-120"/>
              </a:rPr>
              <a:t>05</a:t>
            </a:r>
            <a:endParaRPr lang="en-US" sz="1000" dirty="0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978" y="4252913"/>
            <a:ext cx="5043130" cy="15240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2110978" y="4401979"/>
            <a:ext cx="5043130" cy="1758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0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Контроль над астмой: пикфлуометрия и дневник</a:t>
            </a:r>
            <a:endParaRPr lang="en-US" sz="1000" dirty="0"/>
          </a:p>
        </p:txBody>
      </p:sp>
      <p:sp>
        <p:nvSpPr>
          <p:cNvPr id="18" name="Text 11"/>
          <p:cNvSpPr/>
          <p:nvPr/>
        </p:nvSpPr>
        <p:spPr>
          <a:xfrm>
            <a:off x="2110978" y="4764524"/>
            <a:ext cx="131921" cy="1649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00" dirty="0">
                <a:solidFill>
                  <a:srgbClr val="3D3E44"/>
                </a:solidFill>
                <a:latin typeface="Montserrat Light" pitchFamily="34" charset="0"/>
                <a:ea typeface="Montserrat Light" pitchFamily="34" charset="-122"/>
                <a:cs typeface="Montserrat Light" pitchFamily="34" charset="-120"/>
              </a:rPr>
              <a:t>06</a:t>
            </a:r>
            <a:endParaRPr lang="en-US" sz="1000" dirty="0"/>
          </a:p>
        </p:txBody>
      </p:sp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978" y="4907756"/>
            <a:ext cx="5043130" cy="15240"/>
          </a:xfrm>
          <a:prstGeom prst="rect">
            <a:avLst/>
          </a:prstGeom>
        </p:spPr>
      </p:pic>
      <p:sp>
        <p:nvSpPr>
          <p:cNvPr id="20" name="Text 12"/>
          <p:cNvSpPr/>
          <p:nvPr/>
        </p:nvSpPr>
        <p:spPr>
          <a:xfrm>
            <a:off x="2110978" y="5069919"/>
            <a:ext cx="5043130" cy="1758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0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Аллергические и неаллергические триггеры</a:t>
            </a:r>
            <a:endParaRPr lang="en-US" sz="1000" dirty="0"/>
          </a:p>
        </p:txBody>
      </p:sp>
      <p:sp>
        <p:nvSpPr>
          <p:cNvPr id="21" name="Text 13"/>
          <p:cNvSpPr/>
          <p:nvPr/>
        </p:nvSpPr>
        <p:spPr>
          <a:xfrm>
            <a:off x="2110978" y="5432465"/>
            <a:ext cx="131921" cy="1649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00" dirty="0">
                <a:solidFill>
                  <a:srgbClr val="3D3E44"/>
                </a:solidFill>
                <a:latin typeface="Montserrat Light" pitchFamily="34" charset="0"/>
                <a:ea typeface="Montserrat Light" pitchFamily="34" charset="-122"/>
                <a:cs typeface="Montserrat Light" pitchFamily="34" charset="-120"/>
              </a:rPr>
              <a:t>07</a:t>
            </a:r>
            <a:endParaRPr lang="en-US" sz="1000" dirty="0"/>
          </a:p>
        </p:txBody>
      </p:sp>
      <p:pic>
        <p:nvPicPr>
          <p:cNvPr id="22" name="Image 6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978" y="5562481"/>
            <a:ext cx="5043130" cy="15240"/>
          </a:xfrm>
          <a:prstGeom prst="rect">
            <a:avLst/>
          </a:prstGeom>
        </p:spPr>
      </p:pic>
      <p:sp>
        <p:nvSpPr>
          <p:cNvPr id="23" name="Text 14"/>
          <p:cNvSpPr/>
          <p:nvPr/>
        </p:nvSpPr>
        <p:spPr>
          <a:xfrm>
            <a:off x="2110978" y="5737860"/>
            <a:ext cx="5043130" cy="1758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0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Создание гипоаллергенного быта</a:t>
            </a:r>
            <a:endParaRPr lang="en-US" sz="1000" dirty="0"/>
          </a:p>
        </p:txBody>
      </p:sp>
      <p:sp>
        <p:nvSpPr>
          <p:cNvPr id="24" name="Text 15"/>
          <p:cNvSpPr/>
          <p:nvPr/>
        </p:nvSpPr>
        <p:spPr>
          <a:xfrm>
            <a:off x="2110978" y="6100405"/>
            <a:ext cx="131921" cy="1649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00" dirty="0">
                <a:solidFill>
                  <a:srgbClr val="3D3E44"/>
                </a:solidFill>
                <a:latin typeface="Montserrat Light" pitchFamily="34" charset="0"/>
                <a:ea typeface="Montserrat Light" pitchFamily="34" charset="-122"/>
                <a:cs typeface="Montserrat Light" pitchFamily="34" charset="-120"/>
              </a:rPr>
              <a:t>08</a:t>
            </a:r>
            <a:endParaRPr lang="en-US" sz="1000" dirty="0"/>
          </a:p>
        </p:txBody>
      </p:sp>
      <p:pic>
        <p:nvPicPr>
          <p:cNvPr id="25" name="Image 7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978" y="6217325"/>
            <a:ext cx="5043130" cy="15240"/>
          </a:xfrm>
          <a:prstGeom prst="rect">
            <a:avLst/>
          </a:prstGeom>
        </p:spPr>
      </p:pic>
      <p:sp>
        <p:nvSpPr>
          <p:cNvPr id="26" name="Text 16"/>
          <p:cNvSpPr/>
          <p:nvPr/>
        </p:nvSpPr>
        <p:spPr>
          <a:xfrm>
            <a:off x="2110978" y="6405801"/>
            <a:ext cx="5043130" cy="1758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0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Лекарственная терапия и техника ингаляций</a:t>
            </a:r>
            <a:endParaRPr lang="en-US" sz="1000" dirty="0"/>
          </a:p>
        </p:txBody>
      </p:sp>
      <p:sp>
        <p:nvSpPr>
          <p:cNvPr id="27" name="Text 17"/>
          <p:cNvSpPr/>
          <p:nvPr/>
        </p:nvSpPr>
        <p:spPr>
          <a:xfrm>
            <a:off x="2110978" y="6768346"/>
            <a:ext cx="131921" cy="1649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00" dirty="0">
                <a:solidFill>
                  <a:srgbClr val="3D3E44"/>
                </a:solidFill>
                <a:latin typeface="Montserrat Light" pitchFamily="34" charset="0"/>
                <a:ea typeface="Montserrat Light" pitchFamily="34" charset="-122"/>
                <a:cs typeface="Montserrat Light" pitchFamily="34" charset="-120"/>
              </a:rPr>
              <a:t>09</a:t>
            </a:r>
            <a:endParaRPr lang="en-US" sz="1000" dirty="0"/>
          </a:p>
        </p:txBody>
      </p:sp>
      <p:pic>
        <p:nvPicPr>
          <p:cNvPr id="28" name="Image 8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978" y="6872049"/>
            <a:ext cx="5043130" cy="15240"/>
          </a:xfrm>
          <a:prstGeom prst="rect">
            <a:avLst/>
          </a:prstGeom>
        </p:spPr>
      </p:pic>
      <p:sp>
        <p:nvSpPr>
          <p:cNvPr id="29" name="Text 18"/>
          <p:cNvSpPr/>
          <p:nvPr/>
        </p:nvSpPr>
        <p:spPr>
          <a:xfrm>
            <a:off x="2110978" y="7073741"/>
            <a:ext cx="5043130" cy="1758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0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Дыхательная гимнастика</a:t>
            </a:r>
            <a:endParaRPr lang="en-US" sz="1000" dirty="0"/>
          </a:p>
        </p:txBody>
      </p:sp>
      <p:sp>
        <p:nvSpPr>
          <p:cNvPr id="30" name="Shape 19"/>
          <p:cNvSpPr/>
          <p:nvPr/>
        </p:nvSpPr>
        <p:spPr>
          <a:xfrm>
            <a:off x="7388662" y="1444585"/>
            <a:ext cx="5233154" cy="5884307"/>
          </a:xfrm>
          <a:prstGeom prst="roundRect">
            <a:avLst>
              <a:gd name="adj" fmla="val 3632"/>
            </a:avLst>
          </a:prstGeom>
          <a:solidFill>
            <a:srgbClr val="C6C9DC"/>
          </a:solidFill>
          <a:ln/>
        </p:spPr>
      </p:sp>
      <p:sp>
        <p:nvSpPr>
          <p:cNvPr id="31" name="Text 20"/>
          <p:cNvSpPr/>
          <p:nvPr/>
        </p:nvSpPr>
        <p:spPr>
          <a:xfrm>
            <a:off x="7520583" y="1424821"/>
            <a:ext cx="131921" cy="1649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00" dirty="0">
                <a:solidFill>
                  <a:srgbClr val="3D3E44"/>
                </a:solidFill>
                <a:latin typeface="Montserrat Light" pitchFamily="34" charset="0"/>
                <a:ea typeface="Montserrat Light" pitchFamily="34" charset="-122"/>
                <a:cs typeface="Montserrat Light" pitchFamily="34" charset="-120"/>
              </a:rPr>
              <a:t>01</a:t>
            </a:r>
            <a:endParaRPr lang="en-US" sz="1000" dirty="0"/>
          </a:p>
        </p:txBody>
      </p:sp>
      <p:pic>
        <p:nvPicPr>
          <p:cNvPr id="32" name="Image 9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0583" y="1752243"/>
            <a:ext cx="4969312" cy="15240"/>
          </a:xfrm>
          <a:prstGeom prst="rect">
            <a:avLst/>
          </a:prstGeom>
        </p:spPr>
      </p:pic>
      <p:sp>
        <p:nvSpPr>
          <p:cNvPr id="33" name="Text 21"/>
          <p:cNvSpPr/>
          <p:nvPr/>
        </p:nvSpPr>
        <p:spPr>
          <a:xfrm>
            <a:off x="7520583" y="1730216"/>
            <a:ext cx="4969312" cy="1758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0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Экстренная помощь</a:t>
            </a:r>
            <a:endParaRPr lang="en-US" sz="1000" dirty="0"/>
          </a:p>
        </p:txBody>
      </p:sp>
      <p:sp>
        <p:nvSpPr>
          <p:cNvPr id="34" name="Text 22"/>
          <p:cNvSpPr/>
          <p:nvPr/>
        </p:nvSpPr>
        <p:spPr>
          <a:xfrm>
            <a:off x="7520583" y="2092762"/>
            <a:ext cx="131921" cy="1649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00" dirty="0">
                <a:solidFill>
                  <a:srgbClr val="3D3E44"/>
                </a:solidFill>
                <a:latin typeface="Montserrat Light" pitchFamily="34" charset="0"/>
                <a:ea typeface="Montserrat Light" pitchFamily="34" charset="-122"/>
                <a:cs typeface="Montserrat Light" pitchFamily="34" charset="-120"/>
              </a:rPr>
              <a:t>02</a:t>
            </a:r>
            <a:endParaRPr lang="en-US" sz="1000" dirty="0"/>
          </a:p>
        </p:txBody>
      </p:sp>
      <p:pic>
        <p:nvPicPr>
          <p:cNvPr id="35" name="Image 1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0583" y="2393871"/>
            <a:ext cx="4969312" cy="15240"/>
          </a:xfrm>
          <a:prstGeom prst="rect">
            <a:avLst/>
          </a:prstGeom>
        </p:spPr>
      </p:pic>
      <p:sp>
        <p:nvSpPr>
          <p:cNvPr id="36" name="Text 23"/>
          <p:cNvSpPr/>
          <p:nvPr/>
        </p:nvSpPr>
        <p:spPr>
          <a:xfrm>
            <a:off x="7520583" y="2398157"/>
            <a:ext cx="4969312" cy="1758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0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Образ жизни</a:t>
            </a:r>
            <a:endParaRPr lang="en-US" sz="1000" dirty="0"/>
          </a:p>
        </p:txBody>
      </p:sp>
      <p:sp>
        <p:nvSpPr>
          <p:cNvPr id="37" name="Text 24"/>
          <p:cNvSpPr/>
          <p:nvPr/>
        </p:nvSpPr>
        <p:spPr>
          <a:xfrm>
            <a:off x="7520583" y="2760702"/>
            <a:ext cx="131921" cy="1649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00" dirty="0">
                <a:solidFill>
                  <a:srgbClr val="3D3E44"/>
                </a:solidFill>
                <a:latin typeface="Montserrat Light" pitchFamily="34" charset="0"/>
                <a:ea typeface="Montserrat Light" pitchFamily="34" charset="-122"/>
                <a:cs typeface="Montserrat Light" pitchFamily="34" charset="-120"/>
              </a:rPr>
              <a:t>03</a:t>
            </a:r>
            <a:endParaRPr lang="en-US" sz="1000" dirty="0"/>
          </a:p>
        </p:txBody>
      </p:sp>
      <p:pic>
        <p:nvPicPr>
          <p:cNvPr id="38" name="Image 1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0583" y="3035498"/>
            <a:ext cx="4969312" cy="15240"/>
          </a:xfrm>
          <a:prstGeom prst="rect">
            <a:avLst/>
          </a:prstGeom>
        </p:spPr>
      </p:pic>
      <p:sp>
        <p:nvSpPr>
          <p:cNvPr id="39" name="Text 25"/>
          <p:cNvSpPr/>
          <p:nvPr/>
        </p:nvSpPr>
        <p:spPr>
          <a:xfrm>
            <a:off x="7520583" y="3066098"/>
            <a:ext cx="4969312" cy="1758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0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Особенности у мужчин</a:t>
            </a:r>
            <a:endParaRPr lang="en-US" sz="1000" dirty="0"/>
          </a:p>
        </p:txBody>
      </p:sp>
      <p:sp>
        <p:nvSpPr>
          <p:cNvPr id="40" name="Text 26"/>
          <p:cNvSpPr/>
          <p:nvPr/>
        </p:nvSpPr>
        <p:spPr>
          <a:xfrm>
            <a:off x="7520583" y="3428643"/>
            <a:ext cx="131921" cy="1649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00" dirty="0">
                <a:solidFill>
                  <a:srgbClr val="3D3E44"/>
                </a:solidFill>
                <a:latin typeface="Montserrat Light" pitchFamily="34" charset="0"/>
                <a:ea typeface="Montserrat Light" pitchFamily="34" charset="-122"/>
                <a:cs typeface="Montserrat Light" pitchFamily="34" charset="-120"/>
              </a:rPr>
              <a:t>04</a:t>
            </a:r>
            <a:endParaRPr lang="en-US" sz="1000" dirty="0"/>
          </a:p>
        </p:txBody>
      </p:sp>
      <p:pic>
        <p:nvPicPr>
          <p:cNvPr id="41" name="Image 1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0583" y="3677126"/>
            <a:ext cx="4969312" cy="15240"/>
          </a:xfrm>
          <a:prstGeom prst="rect">
            <a:avLst/>
          </a:prstGeom>
        </p:spPr>
      </p:pic>
      <p:sp>
        <p:nvSpPr>
          <p:cNvPr id="42" name="Text 27"/>
          <p:cNvSpPr/>
          <p:nvPr/>
        </p:nvSpPr>
        <p:spPr>
          <a:xfrm>
            <a:off x="7520583" y="3734038"/>
            <a:ext cx="4969312" cy="1758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0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Особенности у женщин</a:t>
            </a:r>
            <a:endParaRPr lang="en-US" sz="1000" dirty="0"/>
          </a:p>
        </p:txBody>
      </p:sp>
      <p:sp>
        <p:nvSpPr>
          <p:cNvPr id="43" name="Text 28"/>
          <p:cNvSpPr/>
          <p:nvPr/>
        </p:nvSpPr>
        <p:spPr>
          <a:xfrm>
            <a:off x="7520583" y="4096583"/>
            <a:ext cx="131921" cy="1649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00" dirty="0">
                <a:solidFill>
                  <a:srgbClr val="3D3E44"/>
                </a:solidFill>
                <a:latin typeface="Montserrat Light" pitchFamily="34" charset="0"/>
                <a:ea typeface="Montserrat Light" pitchFamily="34" charset="-122"/>
                <a:cs typeface="Montserrat Light" pitchFamily="34" charset="-120"/>
              </a:rPr>
              <a:t>05</a:t>
            </a:r>
            <a:endParaRPr lang="en-US" sz="1000" dirty="0"/>
          </a:p>
        </p:txBody>
      </p:sp>
      <p:pic>
        <p:nvPicPr>
          <p:cNvPr id="44" name="Image 1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0583" y="4318754"/>
            <a:ext cx="4969312" cy="15240"/>
          </a:xfrm>
          <a:prstGeom prst="rect">
            <a:avLst/>
          </a:prstGeom>
        </p:spPr>
      </p:pic>
      <p:sp>
        <p:nvSpPr>
          <p:cNvPr id="45" name="Text 29"/>
          <p:cNvSpPr/>
          <p:nvPr/>
        </p:nvSpPr>
        <p:spPr>
          <a:xfrm>
            <a:off x="7520583" y="4401979"/>
            <a:ext cx="4969312" cy="1758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0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Вакцинация</a:t>
            </a:r>
            <a:endParaRPr lang="en-US" sz="1000" dirty="0"/>
          </a:p>
        </p:txBody>
      </p:sp>
      <p:sp>
        <p:nvSpPr>
          <p:cNvPr id="46" name="Text 30"/>
          <p:cNvSpPr/>
          <p:nvPr/>
        </p:nvSpPr>
        <p:spPr>
          <a:xfrm>
            <a:off x="7520583" y="4764524"/>
            <a:ext cx="131921" cy="1649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00" dirty="0">
                <a:solidFill>
                  <a:srgbClr val="3D3E44"/>
                </a:solidFill>
                <a:latin typeface="Montserrat Light" pitchFamily="34" charset="0"/>
                <a:ea typeface="Montserrat Light" pitchFamily="34" charset="-122"/>
                <a:cs typeface="Montserrat Light" pitchFamily="34" charset="-120"/>
              </a:rPr>
              <a:t>06</a:t>
            </a:r>
            <a:endParaRPr lang="en-US" sz="1000" dirty="0"/>
          </a:p>
        </p:txBody>
      </p:sp>
      <p:pic>
        <p:nvPicPr>
          <p:cNvPr id="47" name="Image 1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0583" y="4960382"/>
            <a:ext cx="4969312" cy="15240"/>
          </a:xfrm>
          <a:prstGeom prst="rect">
            <a:avLst/>
          </a:prstGeom>
        </p:spPr>
      </p:pic>
      <p:sp>
        <p:nvSpPr>
          <p:cNvPr id="48" name="Text 31"/>
          <p:cNvSpPr/>
          <p:nvPr/>
        </p:nvSpPr>
        <p:spPr>
          <a:xfrm>
            <a:off x="7520583" y="5069919"/>
            <a:ext cx="4969312" cy="1758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0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Планирование путешествий</a:t>
            </a:r>
            <a:endParaRPr lang="en-US" sz="1000" dirty="0"/>
          </a:p>
        </p:txBody>
      </p:sp>
      <p:sp>
        <p:nvSpPr>
          <p:cNvPr id="49" name="Text 32"/>
          <p:cNvSpPr/>
          <p:nvPr/>
        </p:nvSpPr>
        <p:spPr>
          <a:xfrm>
            <a:off x="7520583" y="5432465"/>
            <a:ext cx="131921" cy="1649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00" dirty="0">
                <a:solidFill>
                  <a:srgbClr val="3D3E44"/>
                </a:solidFill>
                <a:latin typeface="Montserrat Light" pitchFamily="34" charset="0"/>
                <a:ea typeface="Montserrat Light" pitchFamily="34" charset="-122"/>
                <a:cs typeface="Montserrat Light" pitchFamily="34" charset="-120"/>
              </a:rPr>
              <a:t>07</a:t>
            </a:r>
            <a:endParaRPr lang="en-US" sz="1000" dirty="0"/>
          </a:p>
        </p:txBody>
      </p:sp>
      <p:pic>
        <p:nvPicPr>
          <p:cNvPr id="50" name="Image 1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0583" y="5602010"/>
            <a:ext cx="4969312" cy="15240"/>
          </a:xfrm>
          <a:prstGeom prst="rect">
            <a:avLst/>
          </a:prstGeom>
        </p:spPr>
      </p:pic>
      <p:sp>
        <p:nvSpPr>
          <p:cNvPr id="51" name="Text 33"/>
          <p:cNvSpPr/>
          <p:nvPr/>
        </p:nvSpPr>
        <p:spPr>
          <a:xfrm>
            <a:off x="7520583" y="5737860"/>
            <a:ext cx="4969312" cy="1758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0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Питание при бронхиальной астмой</a:t>
            </a:r>
            <a:endParaRPr lang="en-US" sz="1000" dirty="0"/>
          </a:p>
        </p:txBody>
      </p:sp>
      <p:sp>
        <p:nvSpPr>
          <p:cNvPr id="52" name="Text 34"/>
          <p:cNvSpPr/>
          <p:nvPr/>
        </p:nvSpPr>
        <p:spPr>
          <a:xfrm>
            <a:off x="7520583" y="6100405"/>
            <a:ext cx="131921" cy="1649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00" dirty="0">
                <a:solidFill>
                  <a:srgbClr val="3D3E44"/>
                </a:solidFill>
                <a:latin typeface="Montserrat Light" pitchFamily="34" charset="0"/>
                <a:ea typeface="Montserrat Light" pitchFamily="34" charset="-122"/>
                <a:cs typeface="Montserrat Light" pitchFamily="34" charset="-120"/>
              </a:rPr>
              <a:t>08</a:t>
            </a:r>
            <a:endParaRPr lang="en-US" sz="1000" dirty="0"/>
          </a:p>
        </p:txBody>
      </p:sp>
      <p:pic>
        <p:nvPicPr>
          <p:cNvPr id="53" name="Image 16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0583" y="6243638"/>
            <a:ext cx="4969312" cy="15240"/>
          </a:xfrm>
          <a:prstGeom prst="rect">
            <a:avLst/>
          </a:prstGeom>
        </p:spPr>
      </p:pic>
      <p:sp>
        <p:nvSpPr>
          <p:cNvPr id="54" name="Text 35"/>
          <p:cNvSpPr/>
          <p:nvPr/>
        </p:nvSpPr>
        <p:spPr>
          <a:xfrm>
            <a:off x="7520583" y="6405801"/>
            <a:ext cx="4969312" cy="1758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00" dirty="0">
                <a:solidFill>
                  <a:srgbClr val="3D3E44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Роды при бронхиальной астме: безопасное родоразрешение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774</Words>
  <Application>Microsoft Office PowerPoint</Application>
  <PresentationFormat>Произвольный</PresentationFormat>
  <Paragraphs>162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Calibri</vt:lpstr>
      <vt:lpstr>Montserrat Medium</vt:lpstr>
      <vt:lpstr>Montserrat Light</vt:lpstr>
      <vt:lpstr>Inter Light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STAS</dc:creator>
  <cp:lastModifiedBy>STAS</cp:lastModifiedBy>
  <cp:revision>2</cp:revision>
  <dcterms:created xsi:type="dcterms:W3CDTF">2026-03-18T08:50:48Z</dcterms:created>
  <dcterms:modified xsi:type="dcterms:W3CDTF">2026-03-18T11:16:02Z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1349163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S11.0.1</vt:lpwstr>
  </property>
</Properties>
</file>