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747" r:id="rId2"/>
    <p:sldId id="748" r:id="rId3"/>
    <p:sldId id="753" r:id="rId4"/>
    <p:sldId id="751" r:id="rId5"/>
    <p:sldId id="749" r:id="rId6"/>
    <p:sldId id="752" r:id="rId7"/>
    <p:sldId id="750" r:id="rId8"/>
    <p:sldId id="686" r:id="rId9"/>
  </p:sldIdLst>
  <p:sldSz cx="12195175" cy="6859588"/>
  <p:notesSz cx="10017125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9900"/>
    <a:srgbClr val="FFFFCC"/>
    <a:srgbClr val="FFCCCC"/>
    <a:srgbClr val="FF9999"/>
    <a:srgbClr val="FF5050"/>
    <a:srgbClr val="B45608"/>
    <a:srgbClr val="DA9710"/>
    <a:srgbClr val="99CCFF"/>
    <a:srgbClr val="A46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6953" autoAdjust="0"/>
  </p:normalViewPr>
  <p:slideViewPr>
    <p:cSldViewPr>
      <p:cViewPr>
        <p:scale>
          <a:sx n="91" d="100"/>
          <a:sy n="91" d="100"/>
        </p:scale>
        <p:origin x="-408" y="258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1021" cy="344408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505" y="0"/>
            <a:ext cx="4341020" cy="344408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42161"/>
            <a:ext cx="4341021" cy="344408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505" y="6542161"/>
            <a:ext cx="4341020" cy="344408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41021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4505" y="0"/>
            <a:ext cx="4341020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25.12.2024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1450" y="515938"/>
            <a:ext cx="4594225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512" y="3271877"/>
            <a:ext cx="8013700" cy="3099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42161"/>
            <a:ext cx="4341021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4505" y="6542161"/>
            <a:ext cx="4341020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1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2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3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4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5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6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7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3365" indent="-3051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056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08786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011" indent="-244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85233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73459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1682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49907" indent="-244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54D3C4-2296-4160-BCF9-84534A414D99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6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1450" y="515938"/>
            <a:ext cx="4594225" cy="2584450"/>
          </a:xfrm>
          <a:ln/>
        </p:spPr>
      </p:sp>
      <p:sp>
        <p:nvSpPr>
          <p:cNvPr id="614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9" name="Номер слайда 3"/>
          <p:cNvSpPr txBox="1">
            <a:spLocks noGrp="1"/>
          </p:cNvSpPr>
          <p:nvPr/>
        </p:nvSpPr>
        <p:spPr bwMode="auto">
          <a:xfrm>
            <a:off x="5676374" y="6543759"/>
            <a:ext cx="4338437" cy="3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44" tIns="48823" rIns="97644" bIns="4882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310106-B4F0-43C5-ACFA-523E387A5CFA}" type="slidenum">
              <a:rPr lang="ru-RU" altLang="ru-RU" sz="1300">
                <a:latin typeface="Calibri" panose="020F0502020204030204" pitchFamily="34" charset="0"/>
              </a:rPr>
              <a:pPr algn="r" eaLnBrk="1" hangingPunct="1"/>
              <a:t>8</a:t>
            </a:fld>
            <a:endParaRPr lang="ru-RU" altLang="ru-RU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25.12.2024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75" y="986403"/>
            <a:ext cx="3600400" cy="19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6083" y="2786852"/>
            <a:ext cx="59806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Двойная волна 15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волна 16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волна 17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волна 20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9189" y="2519384"/>
            <a:ext cx="1108301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Мустаева Лира </a:t>
            </a:r>
            <a:r>
              <a:rPr lang="ru-RU" sz="6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Рифкатовна</a:t>
            </a:r>
            <a:r>
              <a:rPr lang="ru-RU" sz="6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заместитель </a:t>
            </a:r>
            <a:r>
              <a:rPr lang="ru-RU" dirty="0">
                <a:solidFill>
                  <a:srgbClr val="0070C0"/>
                </a:solidFill>
              </a:rPr>
              <a:t>главы Администрации по социальным вопросам и кадрам муниципального район Краснокамский район </a:t>
            </a: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Республики </a:t>
            </a:r>
            <a:r>
              <a:rPr lang="ru-RU" dirty="0">
                <a:solidFill>
                  <a:srgbClr val="0070C0"/>
                </a:solidFill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32449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7" y="929464"/>
            <a:ext cx="3600400" cy="19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волна 9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3091" y="189434"/>
            <a:ext cx="910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Семейно-консультативный центр 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Краснокамская</a:t>
            </a:r>
            <a:r>
              <a:rPr lang="ru-RU" dirty="0">
                <a:solidFill>
                  <a:srgbClr val="0070C0"/>
                </a:solidFill>
              </a:rPr>
              <a:t> семья»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63" y="1262517"/>
            <a:ext cx="5189311" cy="320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13903" y="234967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Постановлением Администрации района от 15.02.2024 г. №104 «Об организации деятельности семейно-консультативного центра «</a:t>
            </a:r>
            <a:r>
              <a:rPr lang="ru-RU" sz="2000" dirty="0" err="1"/>
              <a:t>Краснокамская</a:t>
            </a:r>
            <a:r>
              <a:rPr lang="ru-RU" sz="2000" dirty="0"/>
              <a:t> семья» в районе создан семейно – консультативный Центр «</a:t>
            </a:r>
            <a:r>
              <a:rPr lang="ru-RU" sz="2000" dirty="0" err="1"/>
              <a:t>Краснокамская</a:t>
            </a:r>
            <a:r>
              <a:rPr lang="ru-RU" sz="2000" dirty="0"/>
              <a:t> семья»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1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7" y="929464"/>
            <a:ext cx="3600400" cy="19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волна 9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3091" y="189434"/>
            <a:ext cx="910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Семейно-консультативный центр 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Краснокамская</a:t>
            </a:r>
            <a:r>
              <a:rPr lang="ru-RU" dirty="0">
                <a:solidFill>
                  <a:srgbClr val="0070C0"/>
                </a:solidFill>
              </a:rPr>
              <a:t> семья»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3903" y="2349674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Состав Центра: </a:t>
            </a:r>
          </a:p>
          <a:p>
            <a:pPr algn="ctr"/>
            <a:r>
              <a:rPr lang="ru-RU" sz="1800" dirty="0" smtClean="0"/>
              <a:t>представители здравоохранения, </a:t>
            </a:r>
            <a:r>
              <a:rPr lang="ru-RU" sz="1800" dirty="0"/>
              <a:t>Центра занятости населения по Краснокамскому </a:t>
            </a:r>
            <a:r>
              <a:rPr lang="ru-RU" sz="1800" dirty="0" smtClean="0"/>
              <a:t>району, </a:t>
            </a:r>
            <a:r>
              <a:rPr lang="ru-RU" sz="1800" dirty="0"/>
              <a:t>Службы семьи в Краснокамском районе, отдела опеки и попечительства </a:t>
            </a:r>
            <a:r>
              <a:rPr lang="ru-RU" sz="1800" dirty="0" smtClean="0"/>
              <a:t>Администрации, образования, культуры, </a:t>
            </a:r>
            <a:r>
              <a:rPr lang="ru-RU" sz="1800" dirty="0"/>
              <a:t>отдела ЗАГС </a:t>
            </a:r>
            <a:r>
              <a:rPr lang="ru-RU" sz="1800" dirty="0" err="1"/>
              <a:t>Краснокамского</a:t>
            </a:r>
            <a:r>
              <a:rPr lang="ru-RU" sz="1800" dirty="0"/>
              <a:t> </a:t>
            </a:r>
            <a:r>
              <a:rPr lang="ru-RU" sz="1800" dirty="0" smtClean="0"/>
              <a:t>района, психологи</a:t>
            </a:r>
            <a:r>
              <a:rPr lang="ru-RU" sz="1800" dirty="0"/>
              <a:t>, председатель Совета отцов </a:t>
            </a:r>
            <a:r>
              <a:rPr lang="ru-RU" sz="1800" dirty="0" smtClean="0"/>
              <a:t>района, председатель Женсовета. </a:t>
            </a:r>
            <a:endParaRPr lang="ru-RU" sz="1800" dirty="0"/>
          </a:p>
          <a:p>
            <a:endParaRPr lang="ru-RU" dirty="0"/>
          </a:p>
        </p:txBody>
      </p:sp>
      <p:pic>
        <p:nvPicPr>
          <p:cNvPr id="9218" name="Picture 2" descr="C:\Users\админ\Desktop\ЦЕНТР Краснокамская семья\фото для слайда\DSC_02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1264578"/>
            <a:ext cx="5400600" cy="32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волна 9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6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3091" y="189434"/>
            <a:ext cx="910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Семейно-консультативный центр 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Краснокамская</a:t>
            </a:r>
            <a:r>
              <a:rPr lang="ru-RU" dirty="0">
                <a:solidFill>
                  <a:srgbClr val="0070C0"/>
                </a:solidFill>
              </a:rPr>
              <a:t> семья»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81563" y="1158329"/>
            <a:ext cx="592834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За </a:t>
            </a:r>
            <a:r>
              <a:rPr lang="ru-RU" sz="1900" dirty="0"/>
              <a:t>2024г. организовано  7 заседаний центра. Первое - установочное в с. </a:t>
            </a:r>
            <a:r>
              <a:rPr lang="ru-RU" sz="1900" dirty="0" err="1"/>
              <a:t>Николо</a:t>
            </a:r>
            <a:r>
              <a:rPr lang="ru-RU" sz="1900" dirty="0"/>
              <a:t> – Березовка и 6 выездных </a:t>
            </a:r>
            <a:r>
              <a:rPr lang="ru-RU" sz="1900" dirty="0" smtClean="0"/>
              <a:t>встреч </a:t>
            </a:r>
            <a:r>
              <a:rPr lang="ru-RU" sz="1900" dirty="0"/>
              <a:t>по сельским поселениям района </a:t>
            </a:r>
            <a:r>
              <a:rPr lang="ru-RU" sz="1900" dirty="0" smtClean="0"/>
              <a:t>(</a:t>
            </a:r>
            <a:r>
              <a:rPr lang="ru-RU" sz="1900" dirty="0" err="1" smtClean="0"/>
              <a:t>с.Арлан</a:t>
            </a:r>
            <a:r>
              <a:rPr lang="ru-RU" sz="1900" dirty="0"/>
              <a:t>, </a:t>
            </a:r>
            <a:r>
              <a:rPr lang="ru-RU" sz="1900" dirty="0" err="1" smtClean="0"/>
              <a:t>с.Кариево</a:t>
            </a:r>
            <a:r>
              <a:rPr lang="ru-RU" sz="1900" dirty="0"/>
              <a:t>, </a:t>
            </a:r>
            <a:r>
              <a:rPr lang="ru-RU" sz="1900" dirty="0" err="1" smtClean="0"/>
              <a:t>с.Новонагаево</a:t>
            </a:r>
            <a:r>
              <a:rPr lang="ru-RU" sz="1900" dirty="0"/>
              <a:t>, </a:t>
            </a:r>
            <a:r>
              <a:rPr lang="ru-RU" sz="1900" dirty="0" smtClean="0"/>
              <a:t>с.Куяново</a:t>
            </a:r>
            <a:r>
              <a:rPr lang="ru-RU" sz="1900" dirty="0"/>
              <a:t>, </a:t>
            </a:r>
            <a:r>
              <a:rPr lang="ru-RU" sz="1900" dirty="0" err="1" smtClean="0"/>
              <a:t>с.Музяк</a:t>
            </a:r>
            <a:r>
              <a:rPr lang="ru-RU" sz="1900" dirty="0"/>
              <a:t>, </a:t>
            </a:r>
            <a:r>
              <a:rPr lang="ru-RU" sz="1900" dirty="0" err="1" smtClean="0"/>
              <a:t>с.Новый</a:t>
            </a:r>
            <a:r>
              <a:rPr lang="ru-RU" sz="1900" dirty="0" smtClean="0"/>
              <a:t>  </a:t>
            </a:r>
            <a:r>
              <a:rPr lang="ru-RU" sz="1900" dirty="0" err="1" smtClean="0"/>
              <a:t>Янзигит</a:t>
            </a:r>
            <a:r>
              <a:rPr lang="ru-RU" sz="1900" dirty="0"/>
              <a:t>). </a:t>
            </a:r>
            <a:r>
              <a:rPr lang="ru-RU" sz="2000" dirty="0"/>
              <a:t>Т</a:t>
            </a:r>
            <a:r>
              <a:rPr lang="ru-RU" sz="2000" dirty="0" smtClean="0"/>
              <a:t>емы встреч подбирались </a:t>
            </a:r>
            <a:r>
              <a:rPr lang="ru-RU" sz="2000" dirty="0"/>
              <a:t>с учетом пожеланий и потребностей </a:t>
            </a:r>
            <a:r>
              <a:rPr lang="ru-RU" sz="2000" dirty="0" smtClean="0"/>
              <a:t>населения.</a:t>
            </a:r>
          </a:p>
          <a:p>
            <a:pPr algn="ctr"/>
            <a:endParaRPr lang="ru-RU" sz="1800" dirty="0"/>
          </a:p>
          <a:p>
            <a:endParaRPr lang="ru-RU" dirty="0"/>
          </a:p>
        </p:txBody>
      </p:sp>
      <p:pic>
        <p:nvPicPr>
          <p:cNvPr id="6147" name="Picture 3" descr="C:\Users\админ\Desktop\ЦЕНТР Краснокамская семья\заседание Куяново 23.09.2024\фото куян\a0ee6104-badd-4609-a9a5-bb62486b85b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55" y="1158329"/>
            <a:ext cx="5184576" cy="327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7" y="929464"/>
            <a:ext cx="3600400" cy="19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волна 9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3091" y="189434"/>
            <a:ext cx="910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Семейно-консультативный центр 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Краснокамская</a:t>
            </a:r>
            <a:r>
              <a:rPr lang="ru-RU" dirty="0">
                <a:solidFill>
                  <a:srgbClr val="0070C0"/>
                </a:solidFill>
              </a:rPr>
              <a:t> семья»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091" y="1197546"/>
            <a:ext cx="6366168" cy="383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26848" y="2565697"/>
            <a:ext cx="363929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психологический </a:t>
            </a:r>
            <a:r>
              <a:rPr lang="ru-RU" sz="2200" dirty="0"/>
              <a:t>тренинг с элементами практики «Энергетическое здоровье семьи. Антистрессовая </a:t>
            </a:r>
            <a:r>
              <a:rPr lang="ru-RU" sz="2200" dirty="0" smtClean="0"/>
              <a:t>терапия»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244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7" y="929464"/>
            <a:ext cx="3600400" cy="19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волна 9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3091" y="189434"/>
            <a:ext cx="910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Семейно-консультативный центр 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Краснокамская</a:t>
            </a:r>
            <a:r>
              <a:rPr lang="ru-RU" dirty="0">
                <a:solidFill>
                  <a:srgbClr val="0070C0"/>
                </a:solidFill>
              </a:rPr>
              <a:t> семья»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83537" y="2637706"/>
            <a:ext cx="4046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А</a:t>
            </a:r>
            <a:r>
              <a:rPr lang="ru-RU" sz="1800" dirty="0" smtClean="0"/>
              <a:t>ктуальные вопросы</a:t>
            </a:r>
            <a:r>
              <a:rPr lang="ru-RU" sz="1800" dirty="0"/>
              <a:t>:</a:t>
            </a:r>
          </a:p>
          <a:p>
            <a:pPr algn="ctr"/>
            <a:r>
              <a:rPr lang="ru-RU" sz="1800" dirty="0"/>
              <a:t>«О направлениях службы занятости», «Меры социальной поддержки семьям с детьми», «О профилактике туберкулеза», «Истинные ценности семьи. Иметь, уметь, преумножать». </a:t>
            </a:r>
          </a:p>
        </p:txBody>
      </p:sp>
      <p:pic>
        <p:nvPicPr>
          <p:cNvPr id="8196" name="Picture 4" descr="C:\Users\админ\Desktop\ЦЕНТР Краснокамская семья\Заседание Янзигит 02.12.2024г\фото для публик\1d8fe7b5-7bff-4873-97ed-623bb7015c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0" y="1101376"/>
            <a:ext cx="3749207" cy="32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дмин\Desktop\ЦЕНТР Краснокамская семья\Заседание Музяк 28.10.2024г\фото на пост\выстпление цзн 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79" y="1101376"/>
            <a:ext cx="3512676" cy="32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7" y="929464"/>
            <a:ext cx="3600400" cy="19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волна 9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волна 14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33091" y="189434"/>
            <a:ext cx="9104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Семейно-консультативный центр </a:t>
            </a:r>
          </a:p>
          <a:p>
            <a:pPr lvl="0" algn="ctr"/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dirty="0" err="1">
                <a:solidFill>
                  <a:srgbClr val="0070C0"/>
                </a:solidFill>
              </a:rPr>
              <a:t>Краснокамская</a:t>
            </a:r>
            <a:r>
              <a:rPr lang="ru-RU" dirty="0">
                <a:solidFill>
                  <a:srgbClr val="0070C0"/>
                </a:solidFill>
              </a:rPr>
              <a:t> семья»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65739" y="263770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Во всех сельских поселениях были организованы </a:t>
            </a:r>
            <a:r>
              <a:rPr lang="ru-RU" sz="2000" dirty="0"/>
              <a:t>консультации по площадкам со специалистами различных </a:t>
            </a:r>
            <a:r>
              <a:rPr lang="ru-RU" sz="2000" dirty="0" smtClean="0"/>
              <a:t>сфер</a:t>
            </a:r>
            <a:endParaRPr lang="ru-RU" sz="2200" dirty="0"/>
          </a:p>
        </p:txBody>
      </p:sp>
      <p:pic>
        <p:nvPicPr>
          <p:cNvPr id="7170" name="Picture 2" descr="C:\Users\админ\Desktop\ЦЕНТР Краснокамская семья\Заседание Янзигит 02.12.2024г\фото для публик\9c8c1394-125a-4e15-89e2-a919a191e9c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3" y="1105332"/>
            <a:ext cx="3485464" cy="35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дмин\Desktop\ЦЕНТР Краснокамская семья\Заседание Музяк 28.10.2024г\фото на пост\центр занятост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1085337"/>
            <a:ext cx="3240360" cy="35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78" y="79581"/>
            <a:ext cx="736859" cy="90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Рабочий стол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6" y="79581"/>
            <a:ext cx="856107" cy="9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g6nvucmq5daj1kvznyzhgb0ofofk8bu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47" y="1715282"/>
            <a:ext cx="4778238" cy="358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0001" y="1358092"/>
            <a:ext cx="7906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a-RU" sz="4400" b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БЛАГОДАРЮ </a:t>
            </a:r>
            <a:r>
              <a:rPr lang="ba-RU" sz="4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ЗА ВНИМАНИЕ!</a:t>
            </a:r>
            <a:endParaRPr lang="ru-RU" sz="4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 b="28511"/>
          <a:stretch/>
        </p:blipFill>
        <p:spPr bwMode="auto">
          <a:xfrm>
            <a:off x="0" y="4827708"/>
            <a:ext cx="12218267" cy="205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Двойная волна 8"/>
          <p:cNvSpPr/>
          <p:nvPr/>
        </p:nvSpPr>
        <p:spPr>
          <a:xfrm rot="19200228">
            <a:off x="7400343" y="5727547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 w="8200" h="381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волна 9"/>
          <p:cNvSpPr/>
          <p:nvPr/>
        </p:nvSpPr>
        <p:spPr>
          <a:xfrm rot="19200228">
            <a:off x="7828971" y="6013300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волна 10"/>
          <p:cNvSpPr/>
          <p:nvPr/>
        </p:nvSpPr>
        <p:spPr>
          <a:xfrm rot="19200228">
            <a:off x="8257599" y="6299052"/>
            <a:ext cx="5817121" cy="61348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FF00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волна 11"/>
          <p:cNvSpPr/>
          <p:nvPr/>
        </p:nvSpPr>
        <p:spPr>
          <a:xfrm rot="2179963" flipV="1">
            <a:off x="-908276" y="5776965"/>
            <a:ext cx="6179148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волна 12"/>
          <p:cNvSpPr/>
          <p:nvPr/>
        </p:nvSpPr>
        <p:spPr>
          <a:xfrm rot="2179963" flipV="1">
            <a:off x="-1334700" y="6056001"/>
            <a:ext cx="6156476" cy="563997"/>
          </a:xfrm>
          <a:prstGeom prst="doubleWave">
            <a:avLst>
              <a:gd name="adj1" fmla="val 6250"/>
              <a:gd name="adj2" fmla="val 1449"/>
            </a:avLst>
          </a:prstGeom>
          <a:solidFill>
            <a:schemeClr val="bg1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волна 13"/>
          <p:cNvSpPr/>
          <p:nvPr/>
        </p:nvSpPr>
        <p:spPr>
          <a:xfrm rot="2179963" flipV="1">
            <a:off x="-1769646" y="6361008"/>
            <a:ext cx="6221474" cy="563998"/>
          </a:xfrm>
          <a:prstGeom prst="doubleWave">
            <a:avLst>
              <a:gd name="adj1" fmla="val 6250"/>
              <a:gd name="adj2" fmla="val 1449"/>
            </a:avLst>
          </a:prstGeom>
          <a:solidFill>
            <a:srgbClr val="009900"/>
          </a:solidFill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3" descr="C:\Users\Salavat\Desktop\9988d8539343159bd76cc64c79d5048f2f.jpg"/>
          <p:cNvPicPr>
            <a:picLocks noChangeAspect="1" noChangeArrowheads="1"/>
          </p:cNvPicPr>
          <p:nvPr/>
        </p:nvPicPr>
        <p:blipFill>
          <a:blip r:embed="rId7" cstate="print"/>
          <a:srcRect l="42243" t="41720" r="42226" b="35542"/>
          <a:stretch>
            <a:fillRect/>
          </a:stretch>
        </p:blipFill>
        <p:spPr bwMode="auto">
          <a:xfrm rot="2302064">
            <a:off x="1200506" y="5817448"/>
            <a:ext cx="443765" cy="488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Оперативка_50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p3d prstMaterial="dkEdge">
          <a:bevelT w="8200" h="38100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2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</Template>
  <TotalTime>3665</TotalTime>
  <Words>255</Words>
  <Application>Microsoft Office PowerPoint</Application>
  <PresentationFormat>Произвольный</PresentationFormat>
  <Paragraphs>42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Z_1_Оперативка_509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админ</cp:lastModifiedBy>
  <cp:revision>255</cp:revision>
  <cp:lastPrinted>2023-12-18T12:19:55Z</cp:lastPrinted>
  <dcterms:created xsi:type="dcterms:W3CDTF">2019-07-23T04:43:21Z</dcterms:created>
  <dcterms:modified xsi:type="dcterms:W3CDTF">2024-12-25T07:39:15Z</dcterms:modified>
</cp:coreProperties>
</file>