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21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4"/>
    <p:sldMasterId id="2147483660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</p:sldIdLst>
  <p:sldSz cy="5143500" cx="9144000"/>
  <p:notesSz cx="6858000" cy="9144000"/>
  <p:embeddedFontLst>
    <p:embeddedFont>
      <p:font typeface="Montserrat SemiBold"/>
      <p:regular r:id="rId17"/>
      <p:bold r:id="rId18"/>
      <p:italic r:id="rId19"/>
      <p:boldItalic r:id="rId20"/>
    </p:embeddedFont>
    <p:embeddedFont>
      <p:font typeface="Montserrat"/>
      <p:regular r:id="rId21"/>
      <p:bold r:id="rId22"/>
      <p:italic r:id="rId23"/>
      <p:boldItalic r:id="rId24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  <p15:guide id="3" pos="355">
          <p15:clr>
            <a:srgbClr val="9AA0A6"/>
          </p15:clr>
        </p15:guide>
      </p15:sldGuideLst>
    </p:ext>
    <p:ext uri="http://customooxmlschemas.google.com/">
      <go:slidesCustomData xmlns:go="http://customooxmlschemas.google.com/" r:id="rId25" roundtripDataSignature="AMtx7mjvKBdiPLvLERW2hd3MkH6d/cwOc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  <p:guide pos="355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MontserratSemiBold-boldItalic.fntdata"/><Relationship Id="rId22" Type="http://schemas.openxmlformats.org/officeDocument/2006/relationships/font" Target="fonts/Montserrat-bold.fntdata"/><Relationship Id="rId21" Type="http://schemas.openxmlformats.org/officeDocument/2006/relationships/font" Target="fonts/Montserrat-regular.fntdata"/><Relationship Id="rId24" Type="http://schemas.openxmlformats.org/officeDocument/2006/relationships/font" Target="fonts/Montserrat-boldItalic.fntdata"/><Relationship Id="rId23" Type="http://schemas.openxmlformats.org/officeDocument/2006/relationships/font" Target="fonts/Montserrat-italic.fntdata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25" Type="http://customschemas.google.com/relationships/presentationmetadata" Target="metadata"/><Relationship Id="rId5" Type="http://schemas.openxmlformats.org/officeDocument/2006/relationships/slideMaster" Target="slideMasters/slideMaster2.xml"/><Relationship Id="rId6" Type="http://schemas.openxmlformats.org/officeDocument/2006/relationships/notesMaster" Target="notesMasters/notesMaster1.xml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11" Type="http://schemas.openxmlformats.org/officeDocument/2006/relationships/slide" Target="slides/slide5.xml"/><Relationship Id="rId10" Type="http://schemas.openxmlformats.org/officeDocument/2006/relationships/slide" Target="slides/slide4.xml"/><Relationship Id="rId13" Type="http://schemas.openxmlformats.org/officeDocument/2006/relationships/slide" Target="slides/slide7.xml"/><Relationship Id="rId12" Type="http://schemas.openxmlformats.org/officeDocument/2006/relationships/slide" Target="slides/slide6.xml"/><Relationship Id="rId15" Type="http://schemas.openxmlformats.org/officeDocument/2006/relationships/slide" Target="slides/slide9.xml"/><Relationship Id="rId14" Type="http://schemas.openxmlformats.org/officeDocument/2006/relationships/slide" Target="slides/slide8.xml"/><Relationship Id="rId17" Type="http://schemas.openxmlformats.org/officeDocument/2006/relationships/font" Target="fonts/MontserratSemiBold-regular.fntdata"/><Relationship Id="rId16" Type="http://schemas.openxmlformats.org/officeDocument/2006/relationships/slide" Target="slides/slide10.xml"/><Relationship Id="rId19" Type="http://schemas.openxmlformats.org/officeDocument/2006/relationships/font" Target="fonts/MontserratSemiBold-italic.fntdata"/><Relationship Id="rId18" Type="http://schemas.openxmlformats.org/officeDocument/2006/relationships/font" Target="fonts/MontserratSemiBold-bold.fnt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9845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9845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9845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9845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9845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9845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9845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9845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gef9c9a7e26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27" name="Google Shape;127;gef9c9a7e26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8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gf2c33f1f7f_1_9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210" name="Google Shape;210;gf2c33f1f7f_1_94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1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38" name="Google Shape;138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9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51" name="Google Shape;151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63" name="Google Shape;163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9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gef9c9a6368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71" name="Google Shape;171;gef9c9a6368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7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gef9c9a6368_0_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79" name="Google Shape;179;gef9c9a6368_0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5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gef9c9a6368_0_1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87" name="Google Shape;187;gef9c9a6368_0_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2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gef9c9a6368_0_1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94" name="Google Shape;194;gef9c9a6368_0_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0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gef9c9a6368_0_2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02" name="Google Shape;202;gef9c9a6368_0_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1" name="Google Shape;11;p1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2" name="Google Shape;12;p1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22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22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2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2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Заголовок и объект" type="obj">
  <p:cSld name="OBJECT"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gf2c33f1f7f_1_114"/>
          <p:cNvSpPr txBox="1"/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8" name="Google Shape;58;gf2c33f1f7f_1_114"/>
          <p:cNvSpPr txBox="1"/>
          <p:nvPr>
            <p:ph idx="1" type="body"/>
          </p:nvPr>
        </p:nvSpPr>
        <p:spPr>
          <a:xfrm>
            <a:off x="457200" y="1200150"/>
            <a:ext cx="8229600" cy="3394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9" name="Google Shape;59;gf2c33f1f7f_1_114"/>
          <p:cNvSpPr txBox="1"/>
          <p:nvPr>
            <p:ph idx="10" type="dt"/>
          </p:nvPr>
        </p:nvSpPr>
        <p:spPr>
          <a:xfrm>
            <a:off x="457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gf2c33f1f7f_1_114"/>
          <p:cNvSpPr txBox="1"/>
          <p:nvPr>
            <p:ph idx="11" type="ftr"/>
          </p:nvPr>
        </p:nvSpPr>
        <p:spPr>
          <a:xfrm>
            <a:off x="3124200" y="4767263"/>
            <a:ext cx="2895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1" name="Google Shape;61;gf2c33f1f7f_1_114"/>
          <p:cNvSpPr txBox="1"/>
          <p:nvPr>
            <p:ph idx="12" type="sldNum"/>
          </p:nvPr>
        </p:nvSpPr>
        <p:spPr>
          <a:xfrm>
            <a:off x="6553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Титульный слайд" type="title">
  <p:cSld name="TITLE"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gf2c33f1f7f_1_108"/>
          <p:cNvSpPr txBox="1"/>
          <p:nvPr>
            <p:ph type="ctrTitle"/>
          </p:nvPr>
        </p:nvSpPr>
        <p:spPr>
          <a:xfrm>
            <a:off x="685800" y="1597819"/>
            <a:ext cx="7772400" cy="1102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4" name="Google Shape;64;gf2c33f1f7f_1_108"/>
          <p:cNvSpPr txBox="1"/>
          <p:nvPr>
            <p:ph idx="1" type="subTitle"/>
          </p:nvPr>
        </p:nvSpPr>
        <p:spPr>
          <a:xfrm>
            <a:off x="1371600" y="2914650"/>
            <a:ext cx="6400800" cy="1314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65" name="Google Shape;65;gf2c33f1f7f_1_108"/>
          <p:cNvSpPr txBox="1"/>
          <p:nvPr>
            <p:ph idx="10" type="dt"/>
          </p:nvPr>
        </p:nvSpPr>
        <p:spPr>
          <a:xfrm>
            <a:off x="457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6" name="Google Shape;66;gf2c33f1f7f_1_108"/>
          <p:cNvSpPr txBox="1"/>
          <p:nvPr>
            <p:ph idx="11" type="ftr"/>
          </p:nvPr>
        </p:nvSpPr>
        <p:spPr>
          <a:xfrm>
            <a:off x="3124200" y="4767263"/>
            <a:ext cx="2895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gf2c33f1f7f_1_108"/>
          <p:cNvSpPr txBox="1"/>
          <p:nvPr>
            <p:ph idx="12" type="sldNum"/>
          </p:nvPr>
        </p:nvSpPr>
        <p:spPr>
          <a:xfrm>
            <a:off x="6553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Заголовок раздела" type="secHead">
  <p:cSld name="SECTION_HEADER"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gf2c33f1f7f_1_120"/>
          <p:cNvSpPr txBox="1"/>
          <p:nvPr>
            <p:ph type="title"/>
          </p:nvPr>
        </p:nvSpPr>
        <p:spPr>
          <a:xfrm>
            <a:off x="722313" y="3305175"/>
            <a:ext cx="7772400" cy="1021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b="1" sz="4000" cap="none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gf2c33f1f7f_1_120"/>
          <p:cNvSpPr txBox="1"/>
          <p:nvPr>
            <p:ph idx="1" type="body"/>
          </p:nvPr>
        </p:nvSpPr>
        <p:spPr>
          <a:xfrm>
            <a:off x="722313" y="2180035"/>
            <a:ext cx="7772400" cy="11250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indent="-228600" lvl="1" marL="914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71" name="Google Shape;71;gf2c33f1f7f_1_120"/>
          <p:cNvSpPr txBox="1"/>
          <p:nvPr>
            <p:ph idx="10" type="dt"/>
          </p:nvPr>
        </p:nvSpPr>
        <p:spPr>
          <a:xfrm>
            <a:off x="457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2" name="Google Shape;72;gf2c33f1f7f_1_120"/>
          <p:cNvSpPr txBox="1"/>
          <p:nvPr>
            <p:ph idx="11" type="ftr"/>
          </p:nvPr>
        </p:nvSpPr>
        <p:spPr>
          <a:xfrm>
            <a:off x="3124200" y="4767263"/>
            <a:ext cx="2895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3" name="Google Shape;73;gf2c33f1f7f_1_120"/>
          <p:cNvSpPr txBox="1"/>
          <p:nvPr>
            <p:ph idx="12" type="sldNum"/>
          </p:nvPr>
        </p:nvSpPr>
        <p:spPr>
          <a:xfrm>
            <a:off x="6553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Два объекта" type="twoObj">
  <p:cSld name="TWO_OBJECTS"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gf2c33f1f7f_1_126"/>
          <p:cNvSpPr txBox="1"/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gf2c33f1f7f_1_126"/>
          <p:cNvSpPr txBox="1"/>
          <p:nvPr>
            <p:ph idx="1" type="body"/>
          </p:nvPr>
        </p:nvSpPr>
        <p:spPr>
          <a:xfrm>
            <a:off x="457200" y="1200150"/>
            <a:ext cx="4038600" cy="3394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indent="-381000" lvl="1" marL="9144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indent="-355600" lvl="2" marL="1371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indent="-3429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indent="-3429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77" name="Google Shape;77;gf2c33f1f7f_1_126"/>
          <p:cNvSpPr txBox="1"/>
          <p:nvPr>
            <p:ph idx="2" type="body"/>
          </p:nvPr>
        </p:nvSpPr>
        <p:spPr>
          <a:xfrm>
            <a:off x="4648200" y="1200150"/>
            <a:ext cx="4038600" cy="3394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indent="-381000" lvl="1" marL="9144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indent="-355600" lvl="2" marL="1371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indent="-3429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indent="-3429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78" name="Google Shape;78;gf2c33f1f7f_1_126"/>
          <p:cNvSpPr txBox="1"/>
          <p:nvPr>
            <p:ph idx="10" type="dt"/>
          </p:nvPr>
        </p:nvSpPr>
        <p:spPr>
          <a:xfrm>
            <a:off x="457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9" name="Google Shape;79;gf2c33f1f7f_1_126"/>
          <p:cNvSpPr txBox="1"/>
          <p:nvPr>
            <p:ph idx="11" type="ftr"/>
          </p:nvPr>
        </p:nvSpPr>
        <p:spPr>
          <a:xfrm>
            <a:off x="3124200" y="4767263"/>
            <a:ext cx="2895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0" name="Google Shape;80;gf2c33f1f7f_1_126"/>
          <p:cNvSpPr txBox="1"/>
          <p:nvPr>
            <p:ph idx="12" type="sldNum"/>
          </p:nvPr>
        </p:nvSpPr>
        <p:spPr>
          <a:xfrm>
            <a:off x="6553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Сравнение" type="twoTxTwoObj">
  <p:cSld name="TWO_OBJECTS_WITH_TEXT"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gf2c33f1f7f_1_133"/>
          <p:cNvSpPr txBox="1"/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3" name="Google Shape;83;gf2c33f1f7f_1_133"/>
          <p:cNvSpPr txBox="1"/>
          <p:nvPr>
            <p:ph idx="1" type="body"/>
          </p:nvPr>
        </p:nvSpPr>
        <p:spPr>
          <a:xfrm>
            <a:off x="457200" y="1151335"/>
            <a:ext cx="4040100" cy="479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84" name="Google Shape;84;gf2c33f1f7f_1_133"/>
          <p:cNvSpPr txBox="1"/>
          <p:nvPr>
            <p:ph idx="2" type="body"/>
          </p:nvPr>
        </p:nvSpPr>
        <p:spPr>
          <a:xfrm>
            <a:off x="457200" y="1631156"/>
            <a:ext cx="4040100" cy="2963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55600" lvl="1" marL="9144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indent="-3429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30200" lvl="3" marL="1828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indent="-330200" lvl="4" marL="22860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indent="-330200" lvl="5" marL="2743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85" name="Google Shape;85;gf2c33f1f7f_1_133"/>
          <p:cNvSpPr txBox="1"/>
          <p:nvPr>
            <p:ph idx="3" type="body"/>
          </p:nvPr>
        </p:nvSpPr>
        <p:spPr>
          <a:xfrm>
            <a:off x="4645025" y="1151335"/>
            <a:ext cx="4041900" cy="479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86" name="Google Shape;86;gf2c33f1f7f_1_133"/>
          <p:cNvSpPr txBox="1"/>
          <p:nvPr>
            <p:ph idx="4" type="body"/>
          </p:nvPr>
        </p:nvSpPr>
        <p:spPr>
          <a:xfrm>
            <a:off x="4645025" y="1631156"/>
            <a:ext cx="4041900" cy="2963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55600" lvl="1" marL="9144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indent="-3429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30200" lvl="3" marL="1828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indent="-330200" lvl="4" marL="22860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indent="-330200" lvl="5" marL="2743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87" name="Google Shape;87;gf2c33f1f7f_1_133"/>
          <p:cNvSpPr txBox="1"/>
          <p:nvPr>
            <p:ph idx="10" type="dt"/>
          </p:nvPr>
        </p:nvSpPr>
        <p:spPr>
          <a:xfrm>
            <a:off x="457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8" name="Google Shape;88;gf2c33f1f7f_1_133"/>
          <p:cNvSpPr txBox="1"/>
          <p:nvPr>
            <p:ph idx="11" type="ftr"/>
          </p:nvPr>
        </p:nvSpPr>
        <p:spPr>
          <a:xfrm>
            <a:off x="3124200" y="4767263"/>
            <a:ext cx="2895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9" name="Google Shape;89;gf2c33f1f7f_1_133"/>
          <p:cNvSpPr txBox="1"/>
          <p:nvPr>
            <p:ph idx="12" type="sldNum"/>
          </p:nvPr>
        </p:nvSpPr>
        <p:spPr>
          <a:xfrm>
            <a:off x="6553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Только заголовок" type="titleOnly">
  <p:cSld name="TITLE_ONLY"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gf2c33f1f7f_1_142"/>
          <p:cNvSpPr txBox="1"/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2" name="Google Shape;92;gf2c33f1f7f_1_142"/>
          <p:cNvSpPr txBox="1"/>
          <p:nvPr>
            <p:ph idx="10" type="dt"/>
          </p:nvPr>
        </p:nvSpPr>
        <p:spPr>
          <a:xfrm>
            <a:off x="457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3" name="Google Shape;93;gf2c33f1f7f_1_142"/>
          <p:cNvSpPr txBox="1"/>
          <p:nvPr>
            <p:ph idx="11" type="ftr"/>
          </p:nvPr>
        </p:nvSpPr>
        <p:spPr>
          <a:xfrm>
            <a:off x="3124200" y="4767263"/>
            <a:ext cx="2895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4" name="Google Shape;94;gf2c33f1f7f_1_142"/>
          <p:cNvSpPr txBox="1"/>
          <p:nvPr>
            <p:ph idx="12" type="sldNum"/>
          </p:nvPr>
        </p:nvSpPr>
        <p:spPr>
          <a:xfrm>
            <a:off x="6553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Пустой слайд" type="blank">
  <p:cSld name="BLANK"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gf2c33f1f7f_1_147"/>
          <p:cNvSpPr txBox="1"/>
          <p:nvPr>
            <p:ph idx="10" type="dt"/>
          </p:nvPr>
        </p:nvSpPr>
        <p:spPr>
          <a:xfrm>
            <a:off x="457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7" name="Google Shape;97;gf2c33f1f7f_1_147"/>
          <p:cNvSpPr txBox="1"/>
          <p:nvPr>
            <p:ph idx="11" type="ftr"/>
          </p:nvPr>
        </p:nvSpPr>
        <p:spPr>
          <a:xfrm>
            <a:off x="3124200" y="4767263"/>
            <a:ext cx="2895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8" name="Google Shape;98;gf2c33f1f7f_1_147"/>
          <p:cNvSpPr txBox="1"/>
          <p:nvPr>
            <p:ph idx="12" type="sldNum"/>
          </p:nvPr>
        </p:nvSpPr>
        <p:spPr>
          <a:xfrm>
            <a:off x="6553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Объект с подписью" type="objTx">
  <p:cSld name="OBJECT_WITH_CAPTION_TEXT"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gf2c33f1f7f_1_151"/>
          <p:cNvSpPr txBox="1"/>
          <p:nvPr>
            <p:ph type="title"/>
          </p:nvPr>
        </p:nvSpPr>
        <p:spPr>
          <a:xfrm>
            <a:off x="457200" y="204788"/>
            <a:ext cx="3008400" cy="8715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b="1" sz="2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1" name="Google Shape;101;gf2c33f1f7f_1_151"/>
          <p:cNvSpPr txBox="1"/>
          <p:nvPr>
            <p:ph idx="1" type="body"/>
          </p:nvPr>
        </p:nvSpPr>
        <p:spPr>
          <a:xfrm>
            <a:off x="3575050" y="204788"/>
            <a:ext cx="5111700" cy="4389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indent="-381000" lvl="2" marL="13716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indent="-355600" lvl="4" marL="22860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indent="-355600" lvl="5" marL="27432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102" name="Google Shape;102;gf2c33f1f7f_1_151"/>
          <p:cNvSpPr txBox="1"/>
          <p:nvPr>
            <p:ph idx="2" type="body"/>
          </p:nvPr>
        </p:nvSpPr>
        <p:spPr>
          <a:xfrm>
            <a:off x="457200" y="1076325"/>
            <a:ext cx="3008400" cy="3518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indent="-228600" lvl="2" marL="1371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indent="-228600" lvl="3" marL="18288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indent="-228600" lvl="4" marL="22860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indent="-228600" lvl="5" marL="27432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103" name="Google Shape;103;gf2c33f1f7f_1_151"/>
          <p:cNvSpPr txBox="1"/>
          <p:nvPr>
            <p:ph idx="10" type="dt"/>
          </p:nvPr>
        </p:nvSpPr>
        <p:spPr>
          <a:xfrm>
            <a:off x="457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4" name="Google Shape;104;gf2c33f1f7f_1_151"/>
          <p:cNvSpPr txBox="1"/>
          <p:nvPr>
            <p:ph idx="11" type="ftr"/>
          </p:nvPr>
        </p:nvSpPr>
        <p:spPr>
          <a:xfrm>
            <a:off x="3124200" y="4767263"/>
            <a:ext cx="2895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5" name="Google Shape;105;gf2c33f1f7f_1_151"/>
          <p:cNvSpPr txBox="1"/>
          <p:nvPr>
            <p:ph idx="12" type="sldNum"/>
          </p:nvPr>
        </p:nvSpPr>
        <p:spPr>
          <a:xfrm>
            <a:off x="6553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13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5" name="Google Shape;15;p13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6" name="Google Shape;16;p1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Рисунок с подписью" type="picTx">
  <p:cSld name="PICTURE_WITH_CAPTION_TEXT"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gf2c33f1f7f_1_158"/>
          <p:cNvSpPr txBox="1"/>
          <p:nvPr>
            <p:ph type="title"/>
          </p:nvPr>
        </p:nvSpPr>
        <p:spPr>
          <a:xfrm>
            <a:off x="1792288" y="3600450"/>
            <a:ext cx="5486400" cy="4251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b="1" sz="2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8" name="Google Shape;108;gf2c33f1f7f_1_158"/>
          <p:cNvSpPr/>
          <p:nvPr>
            <p:ph idx="2" type="pic"/>
          </p:nvPr>
        </p:nvSpPr>
        <p:spPr>
          <a:xfrm>
            <a:off x="1792288" y="459581"/>
            <a:ext cx="5486400" cy="3086100"/>
          </a:xfrm>
          <a:prstGeom prst="rect">
            <a:avLst/>
          </a:prstGeom>
          <a:noFill/>
          <a:ln>
            <a:noFill/>
          </a:ln>
        </p:spPr>
      </p:sp>
      <p:sp>
        <p:nvSpPr>
          <p:cNvPr id="109" name="Google Shape;109;gf2c33f1f7f_1_158"/>
          <p:cNvSpPr txBox="1"/>
          <p:nvPr>
            <p:ph idx="1" type="body"/>
          </p:nvPr>
        </p:nvSpPr>
        <p:spPr>
          <a:xfrm>
            <a:off x="1792288" y="4025503"/>
            <a:ext cx="5486400" cy="603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indent="-228600" lvl="2" marL="1371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indent="-228600" lvl="3" marL="18288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indent="-228600" lvl="4" marL="22860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indent="-228600" lvl="5" marL="27432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110" name="Google Shape;110;gf2c33f1f7f_1_158"/>
          <p:cNvSpPr txBox="1"/>
          <p:nvPr>
            <p:ph idx="10" type="dt"/>
          </p:nvPr>
        </p:nvSpPr>
        <p:spPr>
          <a:xfrm>
            <a:off x="457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1" name="Google Shape;111;gf2c33f1f7f_1_158"/>
          <p:cNvSpPr txBox="1"/>
          <p:nvPr>
            <p:ph idx="11" type="ftr"/>
          </p:nvPr>
        </p:nvSpPr>
        <p:spPr>
          <a:xfrm>
            <a:off x="3124200" y="4767263"/>
            <a:ext cx="2895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2" name="Google Shape;112;gf2c33f1f7f_1_158"/>
          <p:cNvSpPr txBox="1"/>
          <p:nvPr>
            <p:ph idx="12" type="sldNum"/>
          </p:nvPr>
        </p:nvSpPr>
        <p:spPr>
          <a:xfrm>
            <a:off x="6553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Заголовок и вертикальный текст" type="vertTx">
  <p:cSld name="VERTICAL_TEXT"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gf2c33f1f7f_1_165"/>
          <p:cNvSpPr txBox="1"/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5" name="Google Shape;115;gf2c33f1f7f_1_165"/>
          <p:cNvSpPr txBox="1"/>
          <p:nvPr>
            <p:ph idx="1" type="body"/>
          </p:nvPr>
        </p:nvSpPr>
        <p:spPr>
          <a:xfrm rot="5400000">
            <a:off x="2874750" y="-1217400"/>
            <a:ext cx="3394500" cy="8229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16" name="Google Shape;116;gf2c33f1f7f_1_165"/>
          <p:cNvSpPr txBox="1"/>
          <p:nvPr>
            <p:ph idx="10" type="dt"/>
          </p:nvPr>
        </p:nvSpPr>
        <p:spPr>
          <a:xfrm>
            <a:off x="457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7" name="Google Shape;117;gf2c33f1f7f_1_165"/>
          <p:cNvSpPr txBox="1"/>
          <p:nvPr>
            <p:ph idx="11" type="ftr"/>
          </p:nvPr>
        </p:nvSpPr>
        <p:spPr>
          <a:xfrm>
            <a:off x="3124200" y="4767263"/>
            <a:ext cx="2895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8" name="Google Shape;118;gf2c33f1f7f_1_165"/>
          <p:cNvSpPr txBox="1"/>
          <p:nvPr>
            <p:ph idx="12" type="sldNum"/>
          </p:nvPr>
        </p:nvSpPr>
        <p:spPr>
          <a:xfrm>
            <a:off x="6553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Вертикальный заголовок и текст" type="vertTitleAndTx">
  <p:cSld name="VERTICAL_TITLE_AND_VERTICAL_TEXT"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gf2c33f1f7f_1_171"/>
          <p:cNvSpPr txBox="1"/>
          <p:nvPr>
            <p:ph type="title"/>
          </p:nvPr>
        </p:nvSpPr>
        <p:spPr>
          <a:xfrm rot="5400000">
            <a:off x="5463750" y="1371628"/>
            <a:ext cx="4388700" cy="20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1" name="Google Shape;121;gf2c33f1f7f_1_171"/>
          <p:cNvSpPr txBox="1"/>
          <p:nvPr>
            <p:ph idx="1" type="body"/>
          </p:nvPr>
        </p:nvSpPr>
        <p:spPr>
          <a:xfrm rot="5400000">
            <a:off x="1272750" y="-609572"/>
            <a:ext cx="4388700" cy="6019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22" name="Google Shape;122;gf2c33f1f7f_1_171"/>
          <p:cNvSpPr txBox="1"/>
          <p:nvPr>
            <p:ph idx="10" type="dt"/>
          </p:nvPr>
        </p:nvSpPr>
        <p:spPr>
          <a:xfrm>
            <a:off x="457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3" name="Google Shape;123;gf2c33f1f7f_1_171"/>
          <p:cNvSpPr txBox="1"/>
          <p:nvPr>
            <p:ph idx="11" type="ftr"/>
          </p:nvPr>
        </p:nvSpPr>
        <p:spPr>
          <a:xfrm>
            <a:off x="3124200" y="4767263"/>
            <a:ext cx="2895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4" name="Google Shape;124;gf2c33f1f7f_1_171"/>
          <p:cNvSpPr txBox="1"/>
          <p:nvPr>
            <p:ph idx="12" type="sldNum"/>
          </p:nvPr>
        </p:nvSpPr>
        <p:spPr>
          <a:xfrm>
            <a:off x="6553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15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9" name="Google Shape;19;p1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1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16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16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1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1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1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18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18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1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19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1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20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" name="Google Shape;37;p20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20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20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2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21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2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_rels/slideMaster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11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1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20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2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" name="Google Shape;7;p12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●"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17500" lvl="1" marL="914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17500" lvl="2" marL="13716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17500" lvl="3" marL="18288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17500" lvl="4" marL="22860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17500" lvl="6" marL="3200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17500" lvl="7" marL="36576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17500" lvl="8" marL="41148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" name="Google Shape;8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f2c33f1f7f_1_102"/>
          <p:cNvSpPr txBox="1"/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2" name="Google Shape;52;gf2c33f1f7f_1_102"/>
          <p:cNvSpPr txBox="1"/>
          <p:nvPr>
            <p:ph idx="1" type="body"/>
          </p:nvPr>
        </p:nvSpPr>
        <p:spPr>
          <a:xfrm>
            <a:off x="457200" y="1200150"/>
            <a:ext cx="8229600" cy="3394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81000" lvl="2" marL="13716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55600" lvl="3" marL="1828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3" name="Google Shape;53;gf2c33f1f7f_1_102"/>
          <p:cNvSpPr txBox="1"/>
          <p:nvPr>
            <p:ph idx="10" type="dt"/>
          </p:nvPr>
        </p:nvSpPr>
        <p:spPr>
          <a:xfrm>
            <a:off x="457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4" name="Google Shape;54;gf2c33f1f7f_1_102"/>
          <p:cNvSpPr txBox="1"/>
          <p:nvPr>
            <p:ph idx="11" type="ftr"/>
          </p:nvPr>
        </p:nvSpPr>
        <p:spPr>
          <a:xfrm>
            <a:off x="3124200" y="4767263"/>
            <a:ext cx="2895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5" name="Google Shape;55;gf2c33f1f7f_1_102"/>
          <p:cNvSpPr txBox="1"/>
          <p:nvPr>
            <p:ph idx="12" type="sldNum"/>
          </p:nvPr>
        </p:nvSpPr>
        <p:spPr>
          <a:xfrm>
            <a:off x="6553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.png"/><Relationship Id="rId4" Type="http://schemas.openxmlformats.org/officeDocument/2006/relationships/image" Target="../media/image11.png"/><Relationship Id="rId5" Type="http://schemas.openxmlformats.org/officeDocument/2006/relationships/image" Target="../media/image13.png"/><Relationship Id="rId6" Type="http://schemas.openxmlformats.org/officeDocument/2006/relationships/image" Target="../media/image22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6.png"/><Relationship Id="rId4" Type="http://schemas.openxmlformats.org/officeDocument/2006/relationships/image" Target="../media/image2.png"/><Relationship Id="rId5" Type="http://schemas.openxmlformats.org/officeDocument/2006/relationships/image" Target="../media/image22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0.jpg"/><Relationship Id="rId4" Type="http://schemas.openxmlformats.org/officeDocument/2006/relationships/image" Target="../media/image1.png"/><Relationship Id="rId5" Type="http://schemas.openxmlformats.org/officeDocument/2006/relationships/image" Target="../media/image16.png"/><Relationship Id="rId6" Type="http://schemas.openxmlformats.org/officeDocument/2006/relationships/image" Target="../media/image22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4.jpg"/><Relationship Id="rId4" Type="http://schemas.openxmlformats.org/officeDocument/2006/relationships/image" Target="../media/image6.jpg"/><Relationship Id="rId5" Type="http://schemas.openxmlformats.org/officeDocument/2006/relationships/image" Target="../media/image5.jpg"/><Relationship Id="rId6" Type="http://schemas.openxmlformats.org/officeDocument/2006/relationships/image" Target="../media/image20.jpg"/><Relationship Id="rId7" Type="http://schemas.openxmlformats.org/officeDocument/2006/relationships/image" Target="../media/image22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22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22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5.jpg"/><Relationship Id="rId4" Type="http://schemas.openxmlformats.org/officeDocument/2006/relationships/image" Target="../media/image22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22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2.png"/><Relationship Id="rId4" Type="http://schemas.openxmlformats.org/officeDocument/2006/relationships/image" Target="../media/image22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5.jpg"/><Relationship Id="rId4" Type="http://schemas.openxmlformats.org/officeDocument/2006/relationships/image" Target="../media/image22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gef9c9a7e26_0_0"/>
          <p:cNvSpPr txBox="1"/>
          <p:nvPr/>
        </p:nvSpPr>
        <p:spPr>
          <a:xfrm>
            <a:off x="562800" y="1744725"/>
            <a:ext cx="4310100" cy="10167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700"/>
              <a:buFont typeface="Arial"/>
              <a:buNone/>
            </a:pPr>
            <a:r>
              <a:rPr b="1" i="0" lang="ru" sz="3700" u="none" cap="none" strike="noStrike">
                <a:solidFill>
                  <a:srgbClr val="8E33A3"/>
                </a:solidFill>
                <a:latin typeface="Montserrat"/>
                <a:ea typeface="Montserrat"/>
                <a:cs typeface="Montserrat"/>
                <a:sym typeface="Montserrat"/>
              </a:rPr>
              <a:t>Сеть</a:t>
            </a:r>
            <a:endParaRPr b="1" i="0" sz="3700" u="none" cap="none" strike="noStrike">
              <a:solidFill>
                <a:srgbClr val="8E33A3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700"/>
              <a:buFont typeface="Arial"/>
              <a:buNone/>
            </a:pPr>
            <a:r>
              <a:rPr b="1" i="0" lang="ru" sz="3700" u="none" cap="none" strike="noStrike">
                <a:solidFill>
                  <a:srgbClr val="8E33A3"/>
                </a:solidFill>
                <a:latin typeface="Montserrat"/>
                <a:ea typeface="Montserrat"/>
                <a:cs typeface="Montserrat"/>
                <a:sym typeface="Montserrat"/>
              </a:rPr>
              <a:t>нутриклиник</a:t>
            </a:r>
            <a:endParaRPr b="1" i="0" sz="3700" u="none" cap="none" strike="noStrike">
              <a:solidFill>
                <a:srgbClr val="8E33A3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30" name="Google Shape;130;gef9c9a7e26_0_0"/>
          <p:cNvSpPr txBox="1"/>
          <p:nvPr/>
        </p:nvSpPr>
        <p:spPr>
          <a:xfrm>
            <a:off x="562800" y="4052900"/>
            <a:ext cx="2658900" cy="6441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rm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90C226"/>
              </a:buClr>
              <a:buSzPts val="1948"/>
              <a:buFont typeface="Trebuchet MS"/>
              <a:buNone/>
            </a:pPr>
            <a:r>
              <a:rPr b="1" i="0" lang="ru" sz="1846" u="none" cap="none" strike="noStrike">
                <a:solidFill>
                  <a:srgbClr val="3F3F3F"/>
                </a:solidFill>
                <a:latin typeface="Montserrat"/>
                <a:ea typeface="Montserrat"/>
                <a:cs typeface="Montserrat"/>
                <a:sym typeface="Montserrat"/>
              </a:rPr>
              <a:t>Алена Щербакова</a:t>
            </a:r>
            <a:br>
              <a:rPr b="1" i="0" lang="ru" sz="1846" u="none" cap="none" strike="noStrike">
                <a:solidFill>
                  <a:srgbClr val="3F3F3F"/>
                </a:solidFill>
                <a:latin typeface="Montserrat"/>
                <a:ea typeface="Montserrat"/>
                <a:cs typeface="Montserrat"/>
                <a:sym typeface="Montserrat"/>
              </a:rPr>
            </a:br>
            <a:endParaRPr b="1" i="0" sz="1846" u="none" cap="none" strike="noStrike">
              <a:solidFill>
                <a:srgbClr val="3F3F3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131" name="Google Shape;131;gef9c9a7e26_0_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62790" y="3267226"/>
            <a:ext cx="432749" cy="432048"/>
          </a:xfrm>
          <a:prstGeom prst="rect">
            <a:avLst/>
          </a:prstGeom>
          <a:noFill/>
          <a:ln>
            <a:noFill/>
          </a:ln>
        </p:spPr>
      </p:pic>
      <p:pic>
        <p:nvPicPr>
          <p:cNvPr id="132" name="Google Shape;132;gef9c9a7e26_0_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 rot="-7040953">
            <a:off x="5513327" y="-248886"/>
            <a:ext cx="4877994" cy="5319098"/>
          </a:xfrm>
          <a:prstGeom prst="rect">
            <a:avLst/>
          </a:prstGeom>
          <a:noFill/>
          <a:ln>
            <a:noFill/>
          </a:ln>
        </p:spPr>
      </p:pic>
      <p:sp>
        <p:nvSpPr>
          <p:cNvPr id="133" name="Google Shape;133;gef9c9a7e26_0_0"/>
          <p:cNvSpPr txBox="1"/>
          <p:nvPr/>
        </p:nvSpPr>
        <p:spPr>
          <a:xfrm>
            <a:off x="995539" y="3326893"/>
            <a:ext cx="3045900" cy="312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800"/>
              <a:buFont typeface="Trebuchet MS"/>
              <a:buNone/>
            </a:pPr>
            <a:r>
              <a:rPr b="0" i="0" lang="ru" sz="1800" u="none" cap="none" strike="noStrike">
                <a:solidFill>
                  <a:srgbClr val="3F3F3F"/>
                </a:solidFill>
                <a:latin typeface="Montserrat"/>
                <a:ea typeface="Montserrat"/>
                <a:cs typeface="Montserrat"/>
                <a:sym typeface="Montserrat"/>
              </a:rPr>
              <a:t>@dr.alenashcherbakova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34" name="Google Shape;134;gef9c9a7e26_0_0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644700" y="650950"/>
            <a:ext cx="3779825" cy="3779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35" name="Google Shape;135;gef9c9a7e26_0_0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439874" y="63934"/>
            <a:ext cx="2644000" cy="58701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2" name="Google Shape;212;gf2c33f1f7f_1_9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-521350" y="-1749037"/>
            <a:ext cx="3774901" cy="4116244"/>
          </a:xfrm>
          <a:prstGeom prst="rect">
            <a:avLst/>
          </a:prstGeom>
          <a:noFill/>
          <a:ln>
            <a:noFill/>
          </a:ln>
        </p:spPr>
      </p:pic>
      <p:pic>
        <p:nvPicPr>
          <p:cNvPr id="213" name="Google Shape;213;gf2c33f1f7f_1_9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 rot="-9515613">
            <a:off x="5965653" y="3042569"/>
            <a:ext cx="3774900" cy="4116239"/>
          </a:xfrm>
          <a:prstGeom prst="rect">
            <a:avLst/>
          </a:prstGeom>
          <a:noFill/>
          <a:ln>
            <a:noFill/>
          </a:ln>
        </p:spPr>
      </p:pic>
      <p:sp>
        <p:nvSpPr>
          <p:cNvPr id="214" name="Google Shape;214;gf2c33f1f7f_1_94"/>
          <p:cNvSpPr txBox="1"/>
          <p:nvPr/>
        </p:nvSpPr>
        <p:spPr>
          <a:xfrm>
            <a:off x="706202" y="1938621"/>
            <a:ext cx="7731600" cy="809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4000"/>
              <a:buFont typeface="Trebuchet MS"/>
              <a:buNone/>
            </a:pPr>
            <a:r>
              <a:rPr b="0" i="0" lang="ru" sz="3200" u="none" cap="none" strike="noStrike">
                <a:solidFill>
                  <a:srgbClr val="262626"/>
                </a:solidFill>
                <a:latin typeface="Montserrat"/>
                <a:ea typeface="Montserrat"/>
                <a:cs typeface="Montserrat"/>
                <a:sym typeface="Montserrat"/>
              </a:rPr>
              <a:t>Спасибо за внимание!</a:t>
            </a:r>
            <a:endParaRPr b="0" i="0" sz="3200" u="none" cap="none" strike="noStrik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215" name="Google Shape;215;gf2c33f1f7f_1_9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06811" y="3680846"/>
            <a:ext cx="330298" cy="329763"/>
          </a:xfrm>
          <a:prstGeom prst="rect">
            <a:avLst/>
          </a:prstGeom>
          <a:noFill/>
          <a:ln>
            <a:noFill/>
          </a:ln>
        </p:spPr>
      </p:pic>
      <p:sp>
        <p:nvSpPr>
          <p:cNvPr id="216" name="Google Shape;216;gf2c33f1f7f_1_94"/>
          <p:cNvSpPr txBox="1"/>
          <p:nvPr/>
        </p:nvSpPr>
        <p:spPr>
          <a:xfrm>
            <a:off x="3108399" y="4010600"/>
            <a:ext cx="2927100" cy="238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E33A3"/>
              </a:buClr>
              <a:buSzPts val="2800"/>
              <a:buFont typeface="Trebuchet MS"/>
              <a:buNone/>
            </a:pPr>
            <a:r>
              <a:rPr b="0" i="0" lang="ru" sz="1800" u="none" cap="none" strike="noStrike">
                <a:solidFill>
                  <a:srgbClr val="8E33A3"/>
                </a:solidFill>
                <a:latin typeface="Montserrat"/>
                <a:ea typeface="Montserrat"/>
                <a:cs typeface="Montserrat"/>
                <a:sym typeface="Montserrat"/>
              </a:rPr>
              <a:t>dr.alenashcherbakova</a:t>
            </a:r>
            <a:endParaRPr b="0" i="0" sz="1800" u="none" cap="none" strike="noStrike">
              <a:solidFill>
                <a:srgbClr val="8E33A3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217" name="Google Shape;217;gf2c33f1f7f_1_9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461838" y="459803"/>
            <a:ext cx="4220325" cy="9369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1"/>
          <p:cNvSpPr txBox="1"/>
          <p:nvPr>
            <p:ph type="ctrTitle"/>
          </p:nvPr>
        </p:nvSpPr>
        <p:spPr>
          <a:xfrm>
            <a:off x="790250" y="2131625"/>
            <a:ext cx="7292700" cy="11397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44443"/>
              <a:buNone/>
            </a:pPr>
            <a:r>
              <a:rPr lang="ru" sz="3600">
                <a:latin typeface="Montserrat SemiBold"/>
                <a:ea typeface="Montserrat SemiBold"/>
                <a:cs typeface="Montserrat SemiBold"/>
                <a:sym typeface="Montserrat SemiBold"/>
              </a:rPr>
              <a:t>Проект моей мечты - сеть нутриклиник </a:t>
            </a:r>
            <a:endParaRPr sz="3600">
              <a:latin typeface="Montserrat SemiBold"/>
              <a:ea typeface="Montserrat SemiBold"/>
              <a:cs typeface="Montserrat SemiBold"/>
              <a:sym typeface="Montserrat SemiBold"/>
            </a:endParaRPr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44444"/>
              <a:buNone/>
            </a:pPr>
            <a:r>
              <a:rPr lang="ru" sz="3600">
                <a:latin typeface="Montserrat SemiBold"/>
                <a:ea typeface="Montserrat SemiBold"/>
                <a:cs typeface="Montserrat SemiBold"/>
                <a:sym typeface="Montserrat SemiBold"/>
              </a:rPr>
              <a:t>с Университетом Здоровья</a:t>
            </a:r>
            <a:endParaRPr sz="3600"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sp>
        <p:nvSpPr>
          <p:cNvPr id="141" name="Google Shape;141;p1"/>
          <p:cNvSpPr txBox="1"/>
          <p:nvPr>
            <p:ph idx="1" type="subTitle"/>
          </p:nvPr>
        </p:nvSpPr>
        <p:spPr>
          <a:xfrm rot="-258">
            <a:off x="2368325" y="3492299"/>
            <a:ext cx="4001100" cy="613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852"/>
              <a:buNone/>
            </a:pPr>
            <a:r>
              <a:rPr b="1" lang="ru" sz="1800">
                <a:solidFill>
                  <a:srgbClr val="65D989"/>
                </a:solidFill>
                <a:latin typeface="Montserrat"/>
                <a:ea typeface="Montserrat"/>
                <a:cs typeface="Montserrat"/>
                <a:sym typeface="Montserrat"/>
              </a:rPr>
              <a:t>Интеграция нутрициологии </a:t>
            </a:r>
            <a:br>
              <a:rPr b="1" lang="ru" sz="1800">
                <a:solidFill>
                  <a:srgbClr val="65D989"/>
                </a:solidFill>
                <a:latin typeface="Montserrat"/>
                <a:ea typeface="Montserrat"/>
                <a:cs typeface="Montserrat"/>
                <a:sym typeface="Montserrat"/>
              </a:rPr>
            </a:br>
            <a:r>
              <a:rPr b="1" lang="ru" sz="1800">
                <a:solidFill>
                  <a:srgbClr val="65D989"/>
                </a:solidFill>
                <a:latin typeface="Montserrat"/>
                <a:ea typeface="Montserrat"/>
                <a:cs typeface="Montserrat"/>
                <a:sym typeface="Montserrat"/>
              </a:rPr>
              <a:t>в медицину</a:t>
            </a:r>
            <a:endParaRPr b="1" sz="1800">
              <a:solidFill>
                <a:srgbClr val="65D989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142" name="Google Shape;142;p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93075" y="669444"/>
            <a:ext cx="1620450" cy="10534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3" name="Google Shape;143;p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801363" y="631971"/>
            <a:ext cx="1135025" cy="1128400"/>
          </a:xfrm>
          <a:prstGeom prst="rect">
            <a:avLst/>
          </a:prstGeom>
          <a:noFill/>
          <a:ln>
            <a:noFill/>
          </a:ln>
        </p:spPr>
      </p:pic>
      <p:sp>
        <p:nvSpPr>
          <p:cNvPr id="144" name="Google Shape;144;p1"/>
          <p:cNvSpPr/>
          <p:nvPr/>
        </p:nvSpPr>
        <p:spPr>
          <a:xfrm>
            <a:off x="3036401" y="931725"/>
            <a:ext cx="542100" cy="528900"/>
          </a:xfrm>
          <a:prstGeom prst="mathPlus">
            <a:avLst>
              <a:gd fmla="val 23520" name="adj1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5" name="Google Shape;145;p1"/>
          <p:cNvSpPr/>
          <p:nvPr/>
        </p:nvSpPr>
        <p:spPr>
          <a:xfrm>
            <a:off x="5057450" y="982125"/>
            <a:ext cx="654900" cy="428100"/>
          </a:xfrm>
          <a:prstGeom prst="mathEqual">
            <a:avLst>
              <a:gd fmla="val 23520" name="adj1"/>
              <a:gd fmla="val 11760" name="adj2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6" name="Google Shape;146;p1"/>
          <p:cNvSpPr/>
          <p:nvPr/>
        </p:nvSpPr>
        <p:spPr>
          <a:xfrm>
            <a:off x="6124975" y="504763"/>
            <a:ext cx="1693200" cy="1365900"/>
          </a:xfrm>
          <a:prstGeom prst="heart">
            <a:avLst/>
          </a:prstGeom>
          <a:solidFill>
            <a:srgbClr val="CC00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47" name="Google Shape;147;p1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 rot="-9515613">
            <a:off x="6333328" y="2071745"/>
            <a:ext cx="3774900" cy="4116238"/>
          </a:xfrm>
          <a:prstGeom prst="rect">
            <a:avLst/>
          </a:prstGeom>
          <a:noFill/>
          <a:ln>
            <a:noFill/>
          </a:ln>
        </p:spPr>
      </p:pic>
      <p:pic>
        <p:nvPicPr>
          <p:cNvPr id="148" name="Google Shape;148;p1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127924" y="4326776"/>
            <a:ext cx="2662626" cy="5911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52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2"/>
          <p:cNvSpPr txBox="1"/>
          <p:nvPr>
            <p:ph type="title"/>
          </p:nvPr>
        </p:nvSpPr>
        <p:spPr>
          <a:xfrm>
            <a:off x="496425" y="343175"/>
            <a:ext cx="3951000" cy="925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b="1" lang="ru" sz="2120">
                <a:solidFill>
                  <a:srgbClr val="65D989"/>
                </a:solidFill>
                <a:latin typeface="Montserrat"/>
                <a:ea typeface="Montserrat"/>
                <a:cs typeface="Montserrat"/>
                <a:sym typeface="Montserrat"/>
              </a:rPr>
              <a:t>Алена Щербакова</a:t>
            </a:r>
            <a:endParaRPr b="1" sz="2120">
              <a:solidFill>
                <a:srgbClr val="65D989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b="1" lang="ru" sz="2120">
                <a:solidFill>
                  <a:srgbClr val="65D989"/>
                </a:solidFill>
                <a:latin typeface="Montserrat"/>
                <a:ea typeface="Montserrat"/>
                <a:cs typeface="Montserrat"/>
                <a:sym typeface="Montserrat"/>
              </a:rPr>
              <a:t>41 год, замужем, 2 детей</a:t>
            </a:r>
            <a:endParaRPr b="1" sz="2120">
              <a:solidFill>
                <a:srgbClr val="65D989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54" name="Google Shape;154;p2"/>
          <p:cNvSpPr txBox="1"/>
          <p:nvPr>
            <p:ph idx="1" type="body"/>
          </p:nvPr>
        </p:nvSpPr>
        <p:spPr>
          <a:xfrm>
            <a:off x="496425" y="1496775"/>
            <a:ext cx="3811800" cy="3109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b="1" lang="ru" sz="20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ОБРАЗОВАНИЕ:</a:t>
            </a:r>
            <a:endParaRPr b="1" sz="20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800"/>
              <a:buNone/>
            </a:pPr>
            <a:r>
              <a:rPr lang="ru" sz="13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Интегративный нутрициолог </a:t>
            </a:r>
            <a:endParaRPr sz="13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ru" sz="13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Врач медико-профилактического дела</a:t>
            </a:r>
            <a:endParaRPr sz="13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ru" sz="13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Доктор натуропатии</a:t>
            </a:r>
            <a:endParaRPr sz="13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ru" sz="13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Фитотерапевт</a:t>
            </a:r>
            <a:endParaRPr sz="13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 b="1" sz="20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800"/>
              <a:buNone/>
            </a:pPr>
            <a:r>
              <a:rPr b="1" lang="ru" sz="20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ОПЫТ:</a:t>
            </a:r>
            <a:endParaRPr b="1" sz="20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800"/>
              <a:buNone/>
            </a:pPr>
            <a:r>
              <a:rPr lang="ru" sz="131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8</a:t>
            </a:r>
            <a:r>
              <a:rPr lang="ru" sz="131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 лет в лабораторном бизнесе</a:t>
            </a:r>
            <a:endParaRPr sz="1311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ru" sz="131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15 лет опыт работы в Роспотребнадзоре по профилактике заболеваемости у детей</a:t>
            </a:r>
            <a:endParaRPr sz="1311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ru" sz="131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6 лет в нутрициологии (автор 8 марафонов, практик-консультант)</a:t>
            </a:r>
            <a:endParaRPr sz="1311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grpSp>
        <p:nvGrpSpPr>
          <p:cNvPr id="155" name="Google Shape;155;p2"/>
          <p:cNvGrpSpPr/>
          <p:nvPr/>
        </p:nvGrpSpPr>
        <p:grpSpPr>
          <a:xfrm>
            <a:off x="4675934" y="495585"/>
            <a:ext cx="3951066" cy="4022416"/>
            <a:chOff x="4809925" y="554925"/>
            <a:chExt cx="3780924" cy="3849202"/>
          </a:xfrm>
        </p:grpSpPr>
        <p:pic>
          <p:nvPicPr>
            <p:cNvPr id="156" name="Google Shape;156;p2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6299751" y="554925"/>
              <a:ext cx="2291098" cy="171835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57" name="Google Shape;157;p2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4809925" y="1888000"/>
              <a:ext cx="1887076" cy="251612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58" name="Google Shape;158;p2"/>
            <p:cNvPicPr preferRelativeResize="0"/>
            <p:nvPr/>
          </p:nvPicPr>
          <p:blipFill rotWithShape="1">
            <a:blip r:embed="rId5">
              <a:alphaModFix/>
            </a:blip>
            <a:srcRect b="29022" l="0" r="53503" t="23969"/>
            <a:stretch/>
          </p:blipFill>
          <p:spPr>
            <a:xfrm rot="-5400000">
              <a:off x="6434412" y="2238812"/>
              <a:ext cx="2417551" cy="189237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59" name="Google Shape;159;p2"/>
            <p:cNvPicPr preferRelativeResize="0"/>
            <p:nvPr/>
          </p:nvPicPr>
          <p:blipFill rotWithShape="1">
            <a:blip r:embed="rId6">
              <a:alphaModFix/>
            </a:blip>
            <a:srcRect b="0" l="0" r="0" t="0"/>
            <a:stretch/>
          </p:blipFill>
          <p:spPr>
            <a:xfrm>
              <a:off x="4809925" y="554925"/>
              <a:ext cx="1887073" cy="1415328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160" name="Google Shape;160;p2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6352400" y="4517999"/>
            <a:ext cx="2540025" cy="5639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64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5"/>
          <p:cNvSpPr/>
          <p:nvPr/>
        </p:nvSpPr>
        <p:spPr>
          <a:xfrm>
            <a:off x="-54150" y="-52125"/>
            <a:ext cx="9210300" cy="6910200"/>
          </a:xfrm>
          <a:prstGeom prst="rect">
            <a:avLst/>
          </a:prstGeom>
          <a:gradFill>
            <a:gsLst>
              <a:gs pos="0">
                <a:srgbClr val="65D989"/>
              </a:gs>
              <a:gs pos="100000">
                <a:srgbClr val="FFFFFF"/>
              </a:gs>
            </a:gsLst>
            <a:lin ang="5400012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6" name="Google Shape;166;p5"/>
          <p:cNvSpPr txBox="1"/>
          <p:nvPr>
            <p:ph type="title"/>
          </p:nvPr>
        </p:nvSpPr>
        <p:spPr>
          <a:xfrm>
            <a:off x="311700" y="608700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111"/>
              <a:buNone/>
            </a:pPr>
            <a:r>
              <a:rPr lang="ru" sz="160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Пазл сошелся,</a:t>
            </a:r>
            <a:endParaRPr sz="1600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111"/>
              <a:buNone/>
            </a:pPr>
            <a:r>
              <a:rPr lang="ru" sz="160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когда познакомилась с нутрициологией</a:t>
            </a:r>
            <a:endParaRPr sz="1600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67" name="Google Shape;167;p5"/>
          <p:cNvSpPr txBox="1"/>
          <p:nvPr>
            <p:ph idx="1" type="body"/>
          </p:nvPr>
        </p:nvSpPr>
        <p:spPr>
          <a:xfrm>
            <a:off x="428125" y="1702925"/>
            <a:ext cx="8429100" cy="2475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1800"/>
              <a:buNone/>
            </a:pPr>
            <a:r>
              <a:rPr b="1" lang="ru" sz="2800">
                <a:solidFill>
                  <a:srgbClr val="8E33A3"/>
                </a:solidFill>
                <a:latin typeface="Montserrat"/>
                <a:ea typeface="Montserrat"/>
                <a:cs typeface="Montserrat"/>
                <a:sym typeface="Montserrat"/>
              </a:rPr>
              <a:t>А ЕСЛИ ОБЪЕДИНИТЬ </a:t>
            </a:r>
            <a:br>
              <a:rPr b="1" lang="ru" sz="2800">
                <a:solidFill>
                  <a:srgbClr val="8E33A3"/>
                </a:solidFill>
                <a:latin typeface="Montserrat"/>
                <a:ea typeface="Montserrat"/>
                <a:cs typeface="Montserrat"/>
                <a:sym typeface="Montserrat"/>
              </a:rPr>
            </a:br>
            <a:r>
              <a:rPr b="1" lang="ru" sz="2800">
                <a:solidFill>
                  <a:srgbClr val="8E33A3"/>
                </a:solidFill>
                <a:latin typeface="Montserrat"/>
                <a:ea typeface="Montserrat"/>
                <a:cs typeface="Montserrat"/>
                <a:sym typeface="Montserrat"/>
              </a:rPr>
              <a:t>МЕДИЦИНУ С НУТРИЦИОЛОГИЕЙ?</a:t>
            </a:r>
            <a:endParaRPr b="1" sz="2800">
              <a:solidFill>
                <a:srgbClr val="8E33A3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457200" rtl="0" algn="ctr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 sz="8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457200" rtl="0" algn="ctr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SzPts val="1800"/>
              <a:buNone/>
            </a:pPr>
            <a:r>
              <a:rPr lang="ru" sz="160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Успешный опыт сочетания частной практики нутрициолога </a:t>
            </a:r>
            <a:br>
              <a:rPr lang="ru" sz="160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</a:br>
            <a:r>
              <a:rPr lang="ru" sz="160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на базе лаборатории - и ПОЛУЧИЛОСЬ!</a:t>
            </a:r>
            <a:endParaRPr sz="1600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168" name="Google Shape;168;p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721925" y="4632725"/>
            <a:ext cx="2300624" cy="510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2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gef9c9a6368_0_0"/>
          <p:cNvSpPr/>
          <p:nvPr/>
        </p:nvSpPr>
        <p:spPr>
          <a:xfrm>
            <a:off x="-54150" y="-52125"/>
            <a:ext cx="9210300" cy="6910200"/>
          </a:xfrm>
          <a:prstGeom prst="rect">
            <a:avLst/>
          </a:prstGeom>
          <a:gradFill>
            <a:gsLst>
              <a:gs pos="0">
                <a:srgbClr val="8E33A3"/>
              </a:gs>
              <a:gs pos="100000">
                <a:srgbClr val="FFFFFF"/>
              </a:gs>
            </a:gsLst>
            <a:lin ang="5400012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4" name="Google Shape;174;gef9c9a6368_0_0"/>
          <p:cNvSpPr txBox="1"/>
          <p:nvPr>
            <p:ph type="title"/>
          </p:nvPr>
        </p:nvSpPr>
        <p:spPr>
          <a:xfrm>
            <a:off x="311700" y="87817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ru" sz="30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Так родился проект мечты</a:t>
            </a:r>
            <a:endParaRPr b="1" sz="30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75" name="Google Shape;175;gef9c9a6368_0_0"/>
          <p:cNvSpPr txBox="1"/>
          <p:nvPr>
            <p:ph idx="1" type="body"/>
          </p:nvPr>
        </p:nvSpPr>
        <p:spPr>
          <a:xfrm>
            <a:off x="1709150" y="1611875"/>
            <a:ext cx="57018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ctr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1800"/>
              <a:buNone/>
            </a:pPr>
            <a:r>
              <a:rPr b="1" lang="ru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Сеть Нутриклиник по всей стране: </a:t>
            </a:r>
            <a:endParaRPr b="1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ctr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1800"/>
              <a:buNone/>
            </a:pPr>
            <a:r>
              <a:rPr lang="ru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нутрициологическое направление клиники </a:t>
            </a:r>
            <a:br>
              <a:rPr lang="ru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</a:br>
            <a:r>
              <a:rPr lang="ru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в партнерстве с лабораторной диагностикой для массового потребителя!</a:t>
            </a:r>
            <a:endParaRPr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SzPts val="1800"/>
              <a:buNone/>
            </a:pPr>
            <a:r>
              <a:t/>
            </a:r>
            <a:endParaRPr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176" name="Google Shape;176;gef9c9a6368_0_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822875" y="4337746"/>
            <a:ext cx="2852624" cy="6333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0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1" name="Google Shape;181;gef9c9a6368_0_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 rot="-10425326">
            <a:off x="6090301" y="2246187"/>
            <a:ext cx="3554770" cy="3967404"/>
          </a:xfrm>
          <a:prstGeom prst="rect">
            <a:avLst/>
          </a:prstGeom>
          <a:noFill/>
          <a:ln>
            <a:noFill/>
          </a:ln>
        </p:spPr>
      </p:pic>
      <p:sp>
        <p:nvSpPr>
          <p:cNvPr id="182" name="Google Shape;182;gef9c9a6368_0_5"/>
          <p:cNvSpPr txBox="1"/>
          <p:nvPr>
            <p:ph type="title"/>
          </p:nvPr>
        </p:nvSpPr>
        <p:spPr>
          <a:xfrm>
            <a:off x="562800" y="445025"/>
            <a:ext cx="82695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44593"/>
              <a:buFont typeface="Arial"/>
              <a:buNone/>
            </a:pPr>
            <a:r>
              <a:rPr b="1" lang="ru" sz="2466">
                <a:solidFill>
                  <a:srgbClr val="8E33A3"/>
                </a:solidFill>
                <a:latin typeface="Montserrat"/>
                <a:ea typeface="Montserrat"/>
                <a:cs typeface="Montserrat"/>
                <a:sym typeface="Montserrat"/>
              </a:rPr>
              <a:t>ЦЕЛЬ - </a:t>
            </a:r>
            <a:r>
              <a:rPr b="1" lang="ru" sz="2706">
                <a:solidFill>
                  <a:srgbClr val="8E33A3"/>
                </a:solidFill>
                <a:latin typeface="Montserrat"/>
                <a:ea typeface="Montserrat"/>
                <a:cs typeface="Montserrat"/>
                <a:sym typeface="Montserrat"/>
              </a:rPr>
              <a:t>Интеграция нутрициологии в медицину, доступность качественной нутрициологии населению, создание  Университета здоровья</a:t>
            </a:r>
            <a:endParaRPr b="1" sz="2466">
              <a:solidFill>
                <a:srgbClr val="8E33A3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ct val="172839"/>
              <a:buNone/>
            </a:pPr>
            <a:r>
              <a:t/>
            </a:r>
            <a:endParaRPr sz="1800">
              <a:solidFill>
                <a:srgbClr val="8E33A3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83" name="Google Shape;183;gef9c9a6368_0_5"/>
          <p:cNvSpPr txBox="1"/>
          <p:nvPr>
            <p:ph idx="1" type="body"/>
          </p:nvPr>
        </p:nvSpPr>
        <p:spPr>
          <a:xfrm>
            <a:off x="562800" y="1873925"/>
            <a:ext cx="6475800" cy="2550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16547" lvl="0" marL="45720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85"/>
              <a:buFont typeface="Montserrat"/>
              <a:buAutoNum type="arabicPeriod"/>
            </a:pPr>
            <a:r>
              <a:rPr lang="ru" sz="1385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Сочетание частной практики качественных нутрициологов и доступа к медицинской лаборатории, внедрение новейших инновационных научных нутрициологических методик на базе Нутриклиник и в будущем Университета здоровья</a:t>
            </a:r>
            <a:endParaRPr sz="1385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134999" lvl="0" marL="269999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852"/>
              <a:buNone/>
            </a:pPr>
            <a:r>
              <a:t/>
            </a:r>
            <a:endParaRPr sz="1385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45720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1385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2. Нутрициология усилит свои позиции, благодаря лабораторной диагностике, как инструменту по раннему выявлению отклонений здоровья.</a:t>
            </a:r>
            <a:endParaRPr sz="1385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134999" lvl="0" marL="269999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852"/>
              <a:buNone/>
            </a:pPr>
            <a:r>
              <a:t/>
            </a:r>
            <a:endParaRPr sz="1385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45720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1385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3. Формирование спроса на ЗОЖ и новый вид заботы о здоровье и отдыхе</a:t>
            </a:r>
            <a:endParaRPr sz="1385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134999" lvl="0" marL="269999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852"/>
              <a:buNone/>
            </a:pPr>
            <a:r>
              <a:t/>
            </a:r>
            <a:endParaRPr sz="1385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45720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1385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4. Популяризацию нутрициологии в России </a:t>
            </a:r>
            <a:endParaRPr sz="1385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219075" lvl="0" marL="314999" rtl="0" algn="l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SzPts val="1290"/>
              <a:buNone/>
            </a:pPr>
            <a:r>
              <a:t/>
            </a:r>
            <a:endParaRPr sz="1385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219075" lvl="0" marL="314999" rtl="0" algn="l">
              <a:lnSpc>
                <a:spcPct val="95000"/>
              </a:lnSpc>
              <a:spcBef>
                <a:spcPts val="1200"/>
              </a:spcBef>
              <a:spcAft>
                <a:spcPts val="1200"/>
              </a:spcAft>
              <a:buSzPts val="1290"/>
              <a:buNone/>
            </a:pPr>
            <a:r>
              <a:t/>
            </a:r>
            <a:endParaRPr sz="1385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184" name="Google Shape;184;gef9c9a6368_0_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516539" y="4372774"/>
            <a:ext cx="3237061" cy="7186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88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gef9c9a6368_0_10"/>
          <p:cNvSpPr txBox="1"/>
          <p:nvPr>
            <p:ph type="title"/>
          </p:nvPr>
        </p:nvSpPr>
        <p:spPr>
          <a:xfrm>
            <a:off x="562800" y="607675"/>
            <a:ext cx="82695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rPr lang="ru">
                <a:solidFill>
                  <a:srgbClr val="8E33A3"/>
                </a:solidFill>
                <a:latin typeface="Montserrat"/>
                <a:ea typeface="Montserrat"/>
                <a:cs typeface="Montserrat"/>
                <a:sym typeface="Montserrat"/>
              </a:rPr>
              <a:t>Этот конкурс показал, как можно сработать </a:t>
            </a:r>
            <a:r>
              <a:rPr b="1" lang="ru">
                <a:solidFill>
                  <a:srgbClr val="8E33A3"/>
                </a:solidFill>
                <a:latin typeface="Montserrat"/>
                <a:ea typeface="Montserrat"/>
                <a:cs typeface="Montserrat"/>
                <a:sym typeface="Montserrat"/>
              </a:rPr>
              <a:t>WIN-WIN</a:t>
            </a:r>
            <a:endParaRPr b="1">
              <a:solidFill>
                <a:srgbClr val="8E33A3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90" name="Google Shape;190;gef9c9a6368_0_10"/>
          <p:cNvSpPr txBox="1"/>
          <p:nvPr>
            <p:ph idx="1" type="body"/>
          </p:nvPr>
        </p:nvSpPr>
        <p:spPr>
          <a:xfrm>
            <a:off x="562800" y="1685100"/>
            <a:ext cx="72729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b="1" lang="ru" sz="16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4 стороны победителей:</a:t>
            </a:r>
            <a:endParaRPr b="1" sz="16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236598" lvl="0" marL="314999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rgbClr val="8E33A3"/>
              </a:buClr>
              <a:buSzPts val="1600"/>
              <a:buAutoNum type="arabicPeriod"/>
            </a:pPr>
            <a:r>
              <a:rPr b="1" lang="ru" sz="16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Я = нутрициолог </a:t>
            </a:r>
            <a:r>
              <a:rPr lang="ru" sz="16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- бизнес-модель успешного бизнеса, монетизирование знаний, сформированный поток клиентов</a:t>
            </a:r>
            <a:endParaRPr sz="16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236598" lvl="0" marL="314999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8E33A3"/>
              </a:buClr>
              <a:buSzPts val="1600"/>
              <a:buAutoNum type="arabicPeriod"/>
            </a:pPr>
            <a:r>
              <a:rPr b="1" lang="ru" sz="16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Пациент</a:t>
            </a:r>
            <a:r>
              <a:rPr lang="ru" sz="16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 - долголетие, качество жизни, молодость и красота</a:t>
            </a:r>
            <a:endParaRPr sz="16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236598" lvl="0" marL="314999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8E33A3"/>
              </a:buClr>
              <a:buSzPts val="1600"/>
              <a:buAutoNum type="arabicPeriod"/>
            </a:pPr>
            <a:r>
              <a:rPr b="1" lang="ru" sz="16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Государство</a:t>
            </a:r>
            <a:r>
              <a:rPr lang="ru" sz="16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 - снижение затрат на медицину</a:t>
            </a:r>
            <a:endParaRPr sz="16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236598" lvl="0" marL="314999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8E33A3"/>
              </a:buClr>
              <a:buSzPts val="1600"/>
              <a:buAutoNum type="arabicPeriod"/>
            </a:pPr>
            <a:r>
              <a:rPr b="1" lang="ru" sz="16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Крупные лаборатории</a:t>
            </a:r>
            <a:r>
              <a:rPr lang="ru" sz="16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 - развитие с учетом современных трендов</a:t>
            </a:r>
            <a:endParaRPr sz="16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191" name="Google Shape;191;gef9c9a6368_0_1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706300" y="4224975"/>
            <a:ext cx="3126001" cy="6940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95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gef9c9a6368_0_15"/>
          <p:cNvSpPr txBox="1"/>
          <p:nvPr>
            <p:ph type="title"/>
          </p:nvPr>
        </p:nvSpPr>
        <p:spPr>
          <a:xfrm rot="10800000">
            <a:off x="8832450" y="1017575"/>
            <a:ext cx="42600" cy="58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111"/>
              <a:buNone/>
            </a:pPr>
            <a:r>
              <a:t/>
            </a:r>
            <a:endParaRPr b="1" sz="2200">
              <a:solidFill>
                <a:srgbClr val="8E33A3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97" name="Google Shape;197;gef9c9a6368_0_15"/>
          <p:cNvSpPr txBox="1"/>
          <p:nvPr>
            <p:ph idx="1" type="body"/>
          </p:nvPr>
        </p:nvSpPr>
        <p:spPr>
          <a:xfrm>
            <a:off x="562800" y="1560275"/>
            <a:ext cx="8269500" cy="2772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1946"/>
              <a:buNone/>
            </a:pPr>
            <a:r>
              <a:rPr lang="ru" sz="14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Это партнерский проект 4-х сторон</a:t>
            </a:r>
            <a:endParaRPr sz="14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1946"/>
              <a:buNone/>
            </a:pPr>
            <a:r>
              <a:rPr b="1" lang="ru" sz="14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Планирование открытие Университета Здоровья, как нового вида отдыха с обучением личным инструментам здоровья.</a:t>
            </a:r>
            <a:endParaRPr b="1" sz="14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1574999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1946"/>
              <a:buNone/>
            </a:pPr>
            <a:r>
              <a:rPr lang="ru" sz="14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Мои контакты: </a:t>
            </a:r>
            <a:r>
              <a:rPr lang="ru" sz="1400">
                <a:solidFill>
                  <a:srgbClr val="65D989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@dr.alenashcherbakova</a:t>
            </a:r>
            <a:endParaRPr sz="1400">
              <a:solidFill>
                <a:srgbClr val="65D989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  <a:p>
            <a:pPr indent="0" lvl="0" marL="1574999" rtl="0" algn="l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SzPts val="1946"/>
              <a:buNone/>
            </a:pPr>
            <a:r>
              <a:rPr lang="ru" sz="14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Viber/WhatsApp/Telegram:</a:t>
            </a:r>
            <a:r>
              <a:rPr lang="ru" sz="1400">
                <a:solidFill>
                  <a:srgbClr val="65D989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 +79033344041</a:t>
            </a:r>
            <a:endParaRPr sz="1400">
              <a:solidFill>
                <a:srgbClr val="65D989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pic>
        <p:nvPicPr>
          <p:cNvPr id="198" name="Google Shape;198;gef9c9a6368_0_1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65169" y="3104085"/>
            <a:ext cx="1502646" cy="1298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9" name="Google Shape;199;gef9c9a6368_0_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788000" y="4207624"/>
            <a:ext cx="3087050" cy="6853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3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gef9c9a6368_0_20"/>
          <p:cNvSpPr txBox="1"/>
          <p:nvPr>
            <p:ph type="title"/>
          </p:nvPr>
        </p:nvSpPr>
        <p:spPr>
          <a:xfrm>
            <a:off x="562800" y="445025"/>
            <a:ext cx="82695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rPr b="1" lang="ru">
                <a:solidFill>
                  <a:srgbClr val="8E33A3"/>
                </a:solidFill>
                <a:latin typeface="Montserrat"/>
                <a:ea typeface="Montserrat"/>
                <a:cs typeface="Montserrat"/>
                <a:sym typeface="Montserrat"/>
              </a:rPr>
              <a:t>Зачем нужна победа?</a:t>
            </a:r>
            <a:endParaRPr b="1">
              <a:solidFill>
                <a:srgbClr val="8E33A3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205" name="Google Shape;205;gef9c9a6368_0_2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 rot="-10425326">
            <a:off x="6090301" y="2246187"/>
            <a:ext cx="3554770" cy="3967404"/>
          </a:xfrm>
          <a:prstGeom prst="rect">
            <a:avLst/>
          </a:prstGeom>
          <a:noFill/>
          <a:ln>
            <a:noFill/>
          </a:ln>
        </p:spPr>
      </p:pic>
      <p:sp>
        <p:nvSpPr>
          <p:cNvPr id="206" name="Google Shape;206;gef9c9a6368_0_20"/>
          <p:cNvSpPr txBox="1"/>
          <p:nvPr>
            <p:ph idx="1" type="body"/>
          </p:nvPr>
        </p:nvSpPr>
        <p:spPr>
          <a:xfrm>
            <a:off x="562800" y="1752450"/>
            <a:ext cx="8269500" cy="258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18"/>
              <a:buNone/>
            </a:pPr>
            <a:r>
              <a:rPr b="1" lang="ru" sz="15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ГЛАВНЫЙ ПРИЗ </a:t>
            </a:r>
            <a:endParaRPr b="1" sz="15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18"/>
              <a:buNone/>
            </a:pPr>
            <a:r>
              <a:t/>
            </a:r>
            <a:endParaRPr b="1" sz="15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18"/>
              <a:buNone/>
            </a:pPr>
            <a:r>
              <a:rPr b="1" lang="ru" sz="15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- возможность сотрудничества и реализация проекта мечты!</a:t>
            </a:r>
            <a:endParaRPr b="1" sz="15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2118"/>
              <a:buNone/>
            </a:pPr>
            <a:r>
              <a:t/>
            </a:r>
            <a:endParaRPr sz="15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SzPts val="2118"/>
              <a:buNone/>
            </a:pPr>
            <a:r>
              <a:t/>
            </a:r>
            <a:endParaRPr sz="15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207" name="Google Shape;207;gef9c9a6368_0_2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252746" y="4007999"/>
            <a:ext cx="2579553" cy="572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Тема Office">
  <a:themeElements>
    <a:clrScheme name="Стандартная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