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95878"/>
  </p:normalViewPr>
  <p:slideViewPr>
    <p:cSldViewPr snapToGrid="0" snapToObjects="1">
      <p:cViewPr>
        <p:scale>
          <a:sx n="61" d="100"/>
          <a:sy n="61" d="100"/>
        </p:scale>
        <p:origin x="-78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63;&#1077;&#1088;&#1085;&#1099;&#1093;\Desktop\&#1063;&#1040;&#1040;\&#1055;&#1088;&#1077;&#1079;&#1077;&#1085;&#1090;&#1072;&#1094;&#1080;&#1080;\&#1062;&#1077;&#1085;&#1090;&#1088;&#1099;%20&#1079;&#1076;&#1086;&#1088;&#1086;&#1074;&#1100;&#1103;\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63;&#1077;&#1088;&#1085;&#1099;&#1093;\Desktop\&#1063;&#1040;&#1040;\&#1055;&#1088;&#1077;&#1079;&#1077;&#1085;&#1090;&#1072;&#1094;&#1080;&#1080;\&#1062;&#1077;&#1085;&#1090;&#1088;&#1099;%20&#1079;&#1076;&#1086;&#1088;&#1086;&#1074;&#1100;&#1103;\&#1088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3;&#1077;&#1088;&#1085;&#1099;&#1093;\Desktop\&#1063;&#1040;&#1040;\&#1055;&#1088;&#1077;&#1079;&#1077;&#1085;&#1090;&#1072;&#1094;&#1080;&#1080;\&#1062;&#1077;&#1085;&#1090;&#1088;&#1099;%20&#1079;&#1076;&#1086;&#1088;&#1086;&#1074;&#1100;&#1103;\&#1088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3;&#1077;&#1088;&#1085;&#1099;&#1093;\Desktop\&#1063;&#1040;&#1040;\&#1055;&#1088;&#1077;&#1079;&#1077;&#1085;&#1090;&#1072;&#1094;&#1080;&#1080;\&#1062;&#1077;&#1085;&#1090;&#1088;&#1099;%20&#1079;&#1076;&#1086;&#1088;&#1086;&#1074;&#1100;&#1103;\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Лист1!$C$4:$D$4</c:f>
              <c:strCache>
                <c:ptCount val="2"/>
                <c:pt idx="0">
                  <c:v>Городское население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Лист1!$C$5:$D$5</c:f>
              <c:numCache>
                <c:formatCode>General</c:formatCode>
                <c:ptCount val="2"/>
                <c:pt idx="0">
                  <c:v>1558117</c:v>
                </c:pt>
                <c:pt idx="1">
                  <c:v>729561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56118084309785"/>
          <c:y val="0.29934777285022707"/>
          <c:w val="0.35387126498876803"/>
          <c:h val="0.36964897380311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7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Лист5!$B$2:$B$7</c:f>
              <c:strCache>
                <c:ptCount val="6"/>
                <c:pt idx="0">
                  <c:v>Дети до 6 лет</c:v>
                </c:pt>
                <c:pt idx="1">
                  <c:v>Подростки 7-17лет</c:v>
                </c:pt>
                <c:pt idx="2">
                  <c:v>Молодежь 18-29 лет </c:v>
                </c:pt>
                <c:pt idx="3">
                  <c:v>Взрослые 30-59</c:v>
                </c:pt>
                <c:pt idx="4">
                  <c:v>Пожилые старше 60 лет</c:v>
                </c:pt>
                <c:pt idx="5">
                  <c:v>Долгожители старше 80 лет</c:v>
                </c:pt>
              </c:strCache>
            </c:strRef>
          </c:cat>
          <c:val>
            <c:numRef>
              <c:f>Лист5!$C$2:$C$7</c:f>
              <c:numCache>
                <c:formatCode>General</c:formatCode>
                <c:ptCount val="6"/>
                <c:pt idx="0">
                  <c:v>231549</c:v>
                </c:pt>
                <c:pt idx="1">
                  <c:v>275128</c:v>
                </c:pt>
                <c:pt idx="2">
                  <c:v>278033</c:v>
                </c:pt>
                <c:pt idx="3">
                  <c:v>1000280</c:v>
                </c:pt>
                <c:pt idx="4">
                  <c:v>506677</c:v>
                </c:pt>
                <c:pt idx="5">
                  <c:v>32539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64239488"/>
        <c:axId val="64241024"/>
      </c:barChart>
      <c:catAx>
        <c:axId val="64239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41024"/>
        <c:crosses val="autoZero"/>
        <c:auto val="1"/>
        <c:lblAlgn val="ctr"/>
        <c:lblOffset val="100"/>
        <c:noMultiLvlLbl val="0"/>
      </c:catAx>
      <c:valAx>
        <c:axId val="642410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lang="ru-RU" sz="900" b="1" i="0" u="none" strike="noStrike" kern="1200" baseline="0">
                      <a:solidFill>
                        <a:prstClr val="black"/>
                      </a:soli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9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Лист5!$B$16:$B$18</c:f>
              <c:strCache>
                <c:ptCount val="3"/>
                <c:pt idx="0">
                  <c:v>Занятое население</c:v>
                </c:pt>
                <c:pt idx="1">
                  <c:v>Безработные</c:v>
                </c:pt>
                <c:pt idx="2">
                  <c:v>Пенсионеры</c:v>
                </c:pt>
              </c:strCache>
            </c:strRef>
          </c:cat>
          <c:val>
            <c:numRef>
              <c:f>Лист5!$C$16:$C$18</c:f>
              <c:numCache>
                <c:formatCode>General</c:formatCode>
                <c:ptCount val="3"/>
                <c:pt idx="0">
                  <c:v>1385226</c:v>
                </c:pt>
                <c:pt idx="1">
                  <c:v>134804</c:v>
                </c:pt>
                <c:pt idx="2">
                  <c:v>674019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66624"/>
        <c:axId val="64268160"/>
      </c:barChart>
      <c:catAx>
        <c:axId val="6426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1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68160"/>
        <c:crosses val="autoZero"/>
        <c:auto val="1"/>
        <c:lblAlgn val="ctr"/>
        <c:lblOffset val="100"/>
        <c:noMultiLvlLbl val="0"/>
      </c:catAx>
      <c:valAx>
        <c:axId val="6426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8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6426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1" i="0" u="none" strike="noStrike" kern="1200" baseline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Лист5!$B$35:$B$37</c:f>
              <c:strCache>
                <c:ptCount val="3"/>
                <c:pt idx="0">
                  <c:v>Инвалиды I гр.</c:v>
                </c:pt>
                <c:pt idx="1">
                  <c:v>Инвалиды II гр.</c:v>
                </c:pt>
                <c:pt idx="2">
                  <c:v>Инвалиды III гр.</c:v>
                </c:pt>
              </c:strCache>
            </c:strRef>
          </c:cat>
          <c:val>
            <c:numRef>
              <c:f>Лист5!$C$35:$C$37</c:f>
              <c:numCache>
                <c:formatCode>General</c:formatCode>
                <c:ptCount val="3"/>
                <c:pt idx="0">
                  <c:v>21848</c:v>
                </c:pt>
                <c:pt idx="1">
                  <c:v>79255</c:v>
                </c:pt>
                <c:pt idx="2">
                  <c:v>72980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170089711439963"/>
          <c:y val="0.56325721537683626"/>
          <c:w val="0.32382356750138336"/>
          <c:h val="0.3382101163863459"/>
        </c:manualLayout>
      </c:layout>
      <c:overlay val="0"/>
      <c:txPr>
        <a:bodyPr/>
        <a:lstStyle/>
        <a:p>
          <a:pPr algn="ctr">
            <a:defRPr lang="ru-RU" sz="1100" b="0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82808-5C1F-4BE6-B515-4086BEE04E8D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5A0D0ED3-2B10-491E-952A-1A9066EED61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Укрепление здоровья на рабочем месте</a:t>
          </a:r>
          <a:endParaRPr lang="ru-RU" sz="24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0D665EC0-7A6B-499A-BFA4-297DD3A7E42B}" type="parTrans" cxnId="{17FA93B0-E7CE-4161-BA1C-2E6A260B01D3}">
      <dgm:prSet/>
      <dgm:spPr/>
      <dgm:t>
        <a:bodyPr/>
        <a:lstStyle/>
        <a:p>
          <a:endParaRPr lang="ru-RU"/>
        </a:p>
      </dgm:t>
    </dgm:pt>
    <dgm:pt modelId="{32ABDCA7-E201-4D28-9B14-40D46A948BA7}" type="sibTrans" cxnId="{17FA93B0-E7CE-4161-BA1C-2E6A260B01D3}">
      <dgm:prSet/>
      <dgm:spPr/>
      <dgm:t>
        <a:bodyPr/>
        <a:lstStyle/>
        <a:p>
          <a:endParaRPr lang="ru-RU"/>
        </a:p>
      </dgm:t>
    </dgm:pt>
    <dgm:pt modelId="{7DE986F6-B9A6-4628-9E22-58683CF47ED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-Внедрение корпоративной программы для укрепление здоровья на рабочем месте;</a:t>
          </a:r>
        </a:p>
        <a:p>
          <a:pPr algn="just"/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-Составление комплекса мероприятий совместно с медицинскими организациями;</a:t>
          </a:r>
        </a:p>
        <a:p>
          <a:pPr algn="just"/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-Улучшение микроклимата в коллективе;</a:t>
          </a:r>
        </a:p>
        <a:p>
          <a:pPr algn="just"/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-Профилактика ХНИЗ, повышение безопасности производительности и эффективности труда.</a:t>
          </a:r>
        </a:p>
        <a:p>
          <a:pPr algn="just"/>
          <a:endParaRPr lang="ru-RU" sz="2800" dirty="0">
            <a:solidFill>
              <a:schemeClr val="accent6">
                <a:lumMod val="50000"/>
              </a:schemeClr>
            </a:solidFill>
          </a:endParaRPr>
        </a:p>
      </dgm:t>
    </dgm:pt>
    <dgm:pt modelId="{D05C2BD6-CAD8-4C86-8DBA-66C4F11449DC}" type="parTrans" cxnId="{0916D4C4-7E47-4890-8CDC-896E2757E6F3}">
      <dgm:prSet/>
      <dgm:spPr/>
      <dgm:t>
        <a:bodyPr/>
        <a:lstStyle/>
        <a:p>
          <a:endParaRPr lang="ru-RU"/>
        </a:p>
      </dgm:t>
    </dgm:pt>
    <dgm:pt modelId="{AC6C8DBD-CBF8-430A-B365-2EDA4EF5D214}" type="sibTrans" cxnId="{0916D4C4-7E47-4890-8CDC-896E2757E6F3}">
      <dgm:prSet/>
      <dgm:spPr/>
      <dgm:t>
        <a:bodyPr/>
        <a:lstStyle/>
        <a:p>
          <a:endParaRPr lang="ru-RU"/>
        </a:p>
      </dgm:t>
    </dgm:pt>
    <dgm:pt modelId="{68A3DDD3-ADEA-452D-84CF-21B9CD84B61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Работающее население Воронежской области</a:t>
          </a:r>
          <a:endParaRPr lang="ru-RU" sz="24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CDB7E454-3EA4-4F4B-97F5-2315C4AE378D}" type="parTrans" cxnId="{02DE18E6-2D8E-4645-8173-0D4934ABAF6F}">
      <dgm:prSet/>
      <dgm:spPr/>
      <dgm:t>
        <a:bodyPr/>
        <a:lstStyle/>
        <a:p>
          <a:endParaRPr lang="ru-RU"/>
        </a:p>
      </dgm:t>
    </dgm:pt>
    <dgm:pt modelId="{4E33D4FF-1A5D-4130-9DE8-09A42B2F2332}" type="sibTrans" cxnId="{02DE18E6-2D8E-4645-8173-0D4934ABAF6F}">
      <dgm:prSet/>
      <dgm:spPr/>
      <dgm:t>
        <a:bodyPr/>
        <a:lstStyle/>
        <a:p>
          <a:endParaRPr lang="ru-RU"/>
        </a:p>
      </dgm:t>
    </dgm:pt>
    <dgm:pt modelId="{51B81919-E0C0-4AF0-B234-34DB9F6ED2D0}" type="pres">
      <dgm:prSet presAssocID="{A5882808-5C1F-4BE6-B515-4086BEE04E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66354-A1CF-4149-81FD-28DAF2008D1F}" type="pres">
      <dgm:prSet presAssocID="{5A0D0ED3-2B10-491E-952A-1A9066EED615}" presName="node" presStyleLbl="node1" presStyleIdx="0" presStyleCnt="3" custScaleX="160992" custScaleY="21341" custLinFactNeighborX="-64828" custLinFactNeighborY="-4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28D97-EA82-45C7-948B-2F8289449C94}" type="pres">
      <dgm:prSet presAssocID="{32ABDCA7-E201-4D28-9B14-40D46A948BA7}" presName="sibTrans" presStyleCnt="0"/>
      <dgm:spPr/>
    </dgm:pt>
    <dgm:pt modelId="{BEF5B1F7-8162-4F2F-82E5-469BF6EFD9B6}" type="pres">
      <dgm:prSet presAssocID="{68A3DDD3-ADEA-452D-84CF-21B9CD84B612}" presName="node" presStyleLbl="node1" presStyleIdx="1" presStyleCnt="3" custScaleX="152116" custScaleY="19493" custLinFactNeighborX="-38" custLinFactNeighborY="85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00D9E-6C35-46CA-AE86-B51FBEF62968}" type="pres">
      <dgm:prSet presAssocID="{4E33D4FF-1A5D-4130-9DE8-09A42B2F2332}" presName="sibTrans" presStyleCnt="0"/>
      <dgm:spPr/>
    </dgm:pt>
    <dgm:pt modelId="{95593359-4809-4489-AECC-88F18DBE8F2A}" type="pres">
      <dgm:prSet presAssocID="{7DE986F6-B9A6-4628-9E22-58683CF47ED1}" presName="node" presStyleLbl="node1" presStyleIdx="2" presStyleCnt="3" custScaleX="128305" custScaleY="180490" custLinFactNeighborX="77" custLinFactNeighborY="7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110ED-BAE5-4CD5-8994-03D4F0BF27CE}" type="presOf" srcId="{5A0D0ED3-2B10-491E-952A-1A9066EED615}" destId="{DB866354-A1CF-4149-81FD-28DAF2008D1F}" srcOrd="0" destOrd="0" presId="urn:microsoft.com/office/officeart/2005/8/layout/default"/>
    <dgm:cxn modelId="{17FA93B0-E7CE-4161-BA1C-2E6A260B01D3}" srcId="{A5882808-5C1F-4BE6-B515-4086BEE04E8D}" destId="{5A0D0ED3-2B10-491E-952A-1A9066EED615}" srcOrd="0" destOrd="0" parTransId="{0D665EC0-7A6B-499A-BFA4-297DD3A7E42B}" sibTransId="{32ABDCA7-E201-4D28-9B14-40D46A948BA7}"/>
    <dgm:cxn modelId="{EE7178F1-0470-4E61-8BA7-4D03974C739C}" type="presOf" srcId="{7DE986F6-B9A6-4628-9E22-58683CF47ED1}" destId="{95593359-4809-4489-AECC-88F18DBE8F2A}" srcOrd="0" destOrd="0" presId="urn:microsoft.com/office/officeart/2005/8/layout/default"/>
    <dgm:cxn modelId="{0916D4C4-7E47-4890-8CDC-896E2757E6F3}" srcId="{A5882808-5C1F-4BE6-B515-4086BEE04E8D}" destId="{7DE986F6-B9A6-4628-9E22-58683CF47ED1}" srcOrd="2" destOrd="0" parTransId="{D05C2BD6-CAD8-4C86-8DBA-66C4F11449DC}" sibTransId="{AC6C8DBD-CBF8-430A-B365-2EDA4EF5D214}"/>
    <dgm:cxn modelId="{3BE6D86B-2BFC-4D48-9726-12A4B0E6C4D5}" type="presOf" srcId="{A5882808-5C1F-4BE6-B515-4086BEE04E8D}" destId="{51B81919-E0C0-4AF0-B234-34DB9F6ED2D0}" srcOrd="0" destOrd="0" presId="urn:microsoft.com/office/officeart/2005/8/layout/default"/>
    <dgm:cxn modelId="{80745229-16A0-4E30-8B7B-F5A8F347209C}" type="presOf" srcId="{68A3DDD3-ADEA-452D-84CF-21B9CD84B612}" destId="{BEF5B1F7-8162-4F2F-82E5-469BF6EFD9B6}" srcOrd="0" destOrd="0" presId="urn:microsoft.com/office/officeart/2005/8/layout/default"/>
    <dgm:cxn modelId="{02DE18E6-2D8E-4645-8173-0D4934ABAF6F}" srcId="{A5882808-5C1F-4BE6-B515-4086BEE04E8D}" destId="{68A3DDD3-ADEA-452D-84CF-21B9CD84B612}" srcOrd="1" destOrd="0" parTransId="{CDB7E454-3EA4-4F4B-97F5-2315C4AE378D}" sibTransId="{4E33D4FF-1A5D-4130-9DE8-09A42B2F2332}"/>
    <dgm:cxn modelId="{2FB742F1-3F6A-4F42-B4D5-DCA084597096}" type="presParOf" srcId="{51B81919-E0C0-4AF0-B234-34DB9F6ED2D0}" destId="{DB866354-A1CF-4149-81FD-28DAF2008D1F}" srcOrd="0" destOrd="0" presId="urn:microsoft.com/office/officeart/2005/8/layout/default"/>
    <dgm:cxn modelId="{8F7E11E0-C753-4124-82D1-7F8F5F8A9F88}" type="presParOf" srcId="{51B81919-E0C0-4AF0-B234-34DB9F6ED2D0}" destId="{D1528D97-EA82-45C7-948B-2F8289449C94}" srcOrd="1" destOrd="0" presId="urn:microsoft.com/office/officeart/2005/8/layout/default"/>
    <dgm:cxn modelId="{F225FD00-8841-4907-BFD2-C3B52F2FB4E1}" type="presParOf" srcId="{51B81919-E0C0-4AF0-B234-34DB9F6ED2D0}" destId="{BEF5B1F7-8162-4F2F-82E5-469BF6EFD9B6}" srcOrd="2" destOrd="0" presId="urn:microsoft.com/office/officeart/2005/8/layout/default"/>
    <dgm:cxn modelId="{CA95BA60-22E2-467C-93CE-70CAB3DE38AA}" type="presParOf" srcId="{51B81919-E0C0-4AF0-B234-34DB9F6ED2D0}" destId="{78600D9E-6C35-46CA-AE86-B51FBEF62968}" srcOrd="3" destOrd="0" presId="urn:microsoft.com/office/officeart/2005/8/layout/default"/>
    <dgm:cxn modelId="{B0DA581F-42ED-43F7-8B3D-4F14EF36EFE0}" type="presParOf" srcId="{51B81919-E0C0-4AF0-B234-34DB9F6ED2D0}" destId="{95593359-4809-4489-AECC-88F18DBE8F2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456F1-DC49-45A6-8715-40967EBFB5C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38184-D905-4ED8-BF13-C8C79D1BF69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Мотивация сотрудников к участию в программах</a:t>
          </a:r>
          <a:endParaRPr lang="ru-RU" sz="16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10046505-25FC-4A98-B29A-F8220C1196BF}" type="parTrans" cxnId="{7EC1312B-413F-4BC8-8283-DB277997BA81}">
      <dgm:prSet/>
      <dgm:spPr/>
      <dgm:t>
        <a:bodyPr/>
        <a:lstStyle/>
        <a:p>
          <a:endParaRPr lang="ru-RU"/>
        </a:p>
      </dgm:t>
    </dgm:pt>
    <dgm:pt modelId="{47049310-217B-46A3-B1C0-FD9032AE90D0}" type="sibTrans" cxnId="{7EC1312B-413F-4BC8-8283-DB277997BA81}">
      <dgm:prSet/>
      <dgm:spPr/>
      <dgm:t>
        <a:bodyPr/>
        <a:lstStyle/>
        <a:p>
          <a:endParaRPr lang="ru-RU"/>
        </a:p>
      </dgm:t>
    </dgm:pt>
    <dgm:pt modelId="{680D97AB-E1F2-4718-94AA-336E96FE9A4C}">
      <dgm:prSet phldrT="[Текст]" custT="1"/>
      <dgm:spPr>
        <a:solidFill>
          <a:srgbClr val="DBB085"/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Личный пример руководителя</a:t>
          </a:r>
          <a:endParaRPr lang="ru-RU" sz="18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15F1171-5BBE-4611-AB38-455DAE35FBAF}" type="parTrans" cxnId="{75B4DB6E-8FE1-4DB5-AA2E-104346CA682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534950C-FF9E-4430-9E59-888277518E5D}" type="sibTrans" cxnId="{75B4DB6E-8FE1-4DB5-AA2E-104346CA6828}">
      <dgm:prSet/>
      <dgm:spPr/>
      <dgm:t>
        <a:bodyPr/>
        <a:lstStyle/>
        <a:p>
          <a:endParaRPr lang="ru-RU"/>
        </a:p>
      </dgm:t>
    </dgm:pt>
    <dgm:pt modelId="{B14BC1FE-9319-4F45-92B8-1F80D9931038}">
      <dgm:prSet phldrT="[Текст]" custT="1"/>
      <dgm:spPr>
        <a:solidFill>
          <a:srgbClr val="DBB085"/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Обеспечение высокого качества реализации ЗОЖ</a:t>
          </a:r>
          <a:endParaRPr lang="ru-RU" sz="14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F16A43FF-973B-4A5F-A7BD-AE3EEB92BD3F}" type="parTrans" cxnId="{0A154B95-B28D-4F27-B030-CBFDA273383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56152E1-C19E-4991-BE66-7727AB4B2577}" type="sibTrans" cxnId="{0A154B95-B28D-4F27-B030-CBFDA2733835}">
      <dgm:prSet/>
      <dgm:spPr/>
      <dgm:t>
        <a:bodyPr/>
        <a:lstStyle/>
        <a:p>
          <a:endParaRPr lang="ru-RU"/>
        </a:p>
      </dgm:t>
    </dgm:pt>
    <dgm:pt modelId="{427175DE-9AEC-4D94-B533-3384708C25C2}">
      <dgm:prSet phldrT="[Текст]" custT="1"/>
      <dgm:spPr>
        <a:solidFill>
          <a:srgbClr val="DBB085"/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Активная агитация и привлечение сотрудников</a:t>
          </a:r>
          <a:endParaRPr lang="ru-RU" sz="18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EDED97F8-7365-4920-BE30-97ACC5A43C81}" type="parTrans" cxnId="{E45AC3EA-34CE-4808-BA20-9547FF0157AC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3F42A5D-9F35-483B-B0C8-C94BF33E0223}" type="sibTrans" cxnId="{E45AC3EA-34CE-4808-BA20-9547FF0157AC}">
      <dgm:prSet/>
      <dgm:spPr/>
      <dgm:t>
        <a:bodyPr/>
        <a:lstStyle/>
        <a:p>
          <a:endParaRPr lang="ru-RU"/>
        </a:p>
      </dgm:t>
    </dgm:pt>
    <dgm:pt modelId="{9B531E49-D632-4612-8DC8-EFBB87603613}">
      <dgm:prSet phldrT="[Текст]" custT="1"/>
      <dgm:spPr>
        <a:solidFill>
          <a:srgbClr val="DBB085"/>
        </a:solidFill>
      </dgm:spPr>
      <dgm:t>
        <a:bodyPr/>
        <a:lstStyle/>
        <a:p>
          <a:pPr algn="just"/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Информация о негативных последствиях для здоровья при несоблюдении принципов ЗОЖ</a:t>
          </a:r>
          <a:endParaRPr lang="ru-RU" sz="14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7425B9C9-CA0E-4F4F-82CD-563F35C0E65D}" type="parTrans" cxnId="{76389F0E-4814-456E-979F-469950EE6A91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01F6785-8B5A-426B-89D3-BEAE861A90C3}" type="sibTrans" cxnId="{76389F0E-4814-456E-979F-469950EE6A91}">
      <dgm:prSet/>
      <dgm:spPr/>
      <dgm:t>
        <a:bodyPr/>
        <a:lstStyle/>
        <a:p>
          <a:endParaRPr lang="ru-RU"/>
        </a:p>
      </dgm:t>
    </dgm:pt>
    <dgm:pt modelId="{7F6B76FA-9C95-41DD-B4BD-5D5508D7386E}">
      <dgm:prSet/>
      <dgm:spPr/>
      <dgm:t>
        <a:bodyPr/>
        <a:lstStyle/>
        <a:p>
          <a:endParaRPr lang="ru-RU"/>
        </a:p>
      </dgm:t>
    </dgm:pt>
    <dgm:pt modelId="{C5864638-33FA-4078-8596-DB5332085392}" type="parTrans" cxnId="{5369A26D-3A5A-4A0C-9198-04B1DFA0646A}">
      <dgm:prSet/>
      <dgm:spPr/>
      <dgm:t>
        <a:bodyPr/>
        <a:lstStyle/>
        <a:p>
          <a:endParaRPr lang="ru-RU"/>
        </a:p>
      </dgm:t>
    </dgm:pt>
    <dgm:pt modelId="{116ADE99-D3B4-4EBB-8B1E-721FBD09CD74}" type="sibTrans" cxnId="{5369A26D-3A5A-4A0C-9198-04B1DFA0646A}">
      <dgm:prSet/>
      <dgm:spPr/>
      <dgm:t>
        <a:bodyPr/>
        <a:lstStyle/>
        <a:p>
          <a:endParaRPr lang="ru-RU"/>
        </a:p>
      </dgm:t>
    </dgm:pt>
    <dgm:pt modelId="{6A6974C6-C88C-491E-BF98-A35C57464F69}">
      <dgm:prSet/>
      <dgm:spPr/>
      <dgm:t>
        <a:bodyPr/>
        <a:lstStyle/>
        <a:p>
          <a:endParaRPr lang="ru-RU"/>
        </a:p>
      </dgm:t>
    </dgm:pt>
    <dgm:pt modelId="{A23E536F-CAE1-4701-94BE-CC440F5C0EBC}" type="parTrans" cxnId="{91C4081C-852D-494C-89F8-3D74EF2C4B83}">
      <dgm:prSet/>
      <dgm:spPr/>
      <dgm:t>
        <a:bodyPr/>
        <a:lstStyle/>
        <a:p>
          <a:endParaRPr lang="ru-RU"/>
        </a:p>
      </dgm:t>
    </dgm:pt>
    <dgm:pt modelId="{F8164798-FB3B-4352-81BD-FC006433C5CB}" type="sibTrans" cxnId="{91C4081C-852D-494C-89F8-3D74EF2C4B83}">
      <dgm:prSet/>
      <dgm:spPr/>
      <dgm:t>
        <a:bodyPr/>
        <a:lstStyle/>
        <a:p>
          <a:endParaRPr lang="ru-RU"/>
        </a:p>
      </dgm:t>
    </dgm:pt>
    <dgm:pt modelId="{C3574366-68B3-41FF-A4FC-D60A49421B3B}" type="pres">
      <dgm:prSet presAssocID="{EEC456F1-DC49-45A6-8715-40967EBFB5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90F746-5301-4197-AF3B-6044283681FE}" type="pres">
      <dgm:prSet presAssocID="{31338184-D905-4ED8-BF13-C8C79D1BF69E}" presName="singleCycle" presStyleCnt="0"/>
      <dgm:spPr/>
    </dgm:pt>
    <dgm:pt modelId="{C804DD2E-5ECB-4077-BB3E-C5B3790E0EE2}" type="pres">
      <dgm:prSet presAssocID="{31338184-D905-4ED8-BF13-C8C79D1BF69E}" presName="singleCenter" presStyleLbl="node1" presStyleIdx="0" presStyleCnt="5" custScaleX="111353" custLinFactNeighborX="-95094" custLinFactNeighborY="-530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742471A-D543-4C80-8F65-78234B53675A}" type="pres">
      <dgm:prSet presAssocID="{615F1171-5BBE-4611-AB38-455DAE35FBAF}" presName="Name56" presStyleLbl="parChTrans1D2" presStyleIdx="0" presStyleCnt="4"/>
      <dgm:spPr/>
      <dgm:t>
        <a:bodyPr/>
        <a:lstStyle/>
        <a:p>
          <a:endParaRPr lang="ru-RU"/>
        </a:p>
      </dgm:t>
    </dgm:pt>
    <dgm:pt modelId="{2044F3A0-2879-4087-A192-6556072EC406}" type="pres">
      <dgm:prSet presAssocID="{680D97AB-E1F2-4718-94AA-336E96FE9A4C}" presName="text0" presStyleLbl="node1" presStyleIdx="1" presStyleCnt="5" custScaleX="176274" custRadScaleRad="39610" custRadScaleInc="19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C240D-CEF8-4EC3-A864-DD40B9825BC3}" type="pres">
      <dgm:prSet presAssocID="{F16A43FF-973B-4A5F-A7BD-AE3EEB92BD3F}" presName="Name56" presStyleLbl="parChTrans1D2" presStyleIdx="1" presStyleCnt="4"/>
      <dgm:spPr/>
      <dgm:t>
        <a:bodyPr/>
        <a:lstStyle/>
        <a:p>
          <a:endParaRPr lang="ru-RU"/>
        </a:p>
      </dgm:t>
    </dgm:pt>
    <dgm:pt modelId="{F16E848B-5940-4E96-8D3B-D43FEC176FF8}" type="pres">
      <dgm:prSet presAssocID="{B14BC1FE-9319-4F45-92B8-1F80D9931038}" presName="text0" presStyleLbl="node1" presStyleIdx="2" presStyleCnt="5" custScaleX="172771" custRadScaleRad="16119" custRadScaleInc="145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637D3-B0AF-48F2-8930-81B19499B291}" type="pres">
      <dgm:prSet presAssocID="{EDED97F8-7365-4920-BE30-97ACC5A43C81}" presName="Name56" presStyleLbl="parChTrans1D2" presStyleIdx="2" presStyleCnt="4"/>
      <dgm:spPr/>
      <dgm:t>
        <a:bodyPr/>
        <a:lstStyle/>
        <a:p>
          <a:endParaRPr lang="ru-RU"/>
        </a:p>
      </dgm:t>
    </dgm:pt>
    <dgm:pt modelId="{34EAC76F-20FC-4DF7-B723-5F43CB93469C}" type="pres">
      <dgm:prSet presAssocID="{427175DE-9AEC-4D94-B533-3384708C25C2}" presName="text0" presStyleLbl="node1" presStyleIdx="3" presStyleCnt="5" custScaleX="249101" custRadScaleRad="131373" custRadScaleInc="125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A0B9E-D213-4501-BC88-E6583969E16C}" type="pres">
      <dgm:prSet presAssocID="{7425B9C9-CA0E-4F4F-82CD-563F35C0E65D}" presName="Name56" presStyleLbl="parChTrans1D2" presStyleIdx="3" presStyleCnt="4"/>
      <dgm:spPr/>
      <dgm:t>
        <a:bodyPr/>
        <a:lstStyle/>
        <a:p>
          <a:endParaRPr lang="ru-RU"/>
        </a:p>
      </dgm:t>
    </dgm:pt>
    <dgm:pt modelId="{EAD1812E-9616-4F30-B205-00BFF73CD0F6}" type="pres">
      <dgm:prSet presAssocID="{9B531E49-D632-4612-8DC8-EFBB87603613}" presName="text0" presStyleLbl="node1" presStyleIdx="4" presStyleCnt="5" custScaleX="261251" custScaleY="121159" custRadScaleRad="149645" custRadScaleInc="87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54B95-B28D-4F27-B030-CBFDA2733835}" srcId="{31338184-D905-4ED8-BF13-C8C79D1BF69E}" destId="{B14BC1FE-9319-4F45-92B8-1F80D9931038}" srcOrd="1" destOrd="0" parTransId="{F16A43FF-973B-4A5F-A7BD-AE3EEB92BD3F}" sibTransId="{856152E1-C19E-4991-BE66-7727AB4B2577}"/>
    <dgm:cxn modelId="{DD024D1A-1094-42BA-A8B9-25043374B26F}" type="presOf" srcId="{EEC456F1-DC49-45A6-8715-40967EBFB5C2}" destId="{C3574366-68B3-41FF-A4FC-D60A49421B3B}" srcOrd="0" destOrd="0" presId="urn:microsoft.com/office/officeart/2008/layout/RadialCluster"/>
    <dgm:cxn modelId="{76389F0E-4814-456E-979F-469950EE6A91}" srcId="{31338184-D905-4ED8-BF13-C8C79D1BF69E}" destId="{9B531E49-D632-4612-8DC8-EFBB87603613}" srcOrd="3" destOrd="0" parTransId="{7425B9C9-CA0E-4F4F-82CD-563F35C0E65D}" sibTransId="{501F6785-8B5A-426B-89D3-BEAE861A90C3}"/>
    <dgm:cxn modelId="{7EC1312B-413F-4BC8-8283-DB277997BA81}" srcId="{EEC456F1-DC49-45A6-8715-40967EBFB5C2}" destId="{31338184-D905-4ED8-BF13-C8C79D1BF69E}" srcOrd="0" destOrd="0" parTransId="{10046505-25FC-4A98-B29A-F8220C1196BF}" sibTransId="{47049310-217B-46A3-B1C0-FD9032AE90D0}"/>
    <dgm:cxn modelId="{90CEA039-03FA-4817-9A4D-93FB46EF8B84}" type="presOf" srcId="{31338184-D905-4ED8-BF13-C8C79D1BF69E}" destId="{C804DD2E-5ECB-4077-BB3E-C5B3790E0EE2}" srcOrd="0" destOrd="0" presId="urn:microsoft.com/office/officeart/2008/layout/RadialCluster"/>
    <dgm:cxn modelId="{E45AC3EA-34CE-4808-BA20-9547FF0157AC}" srcId="{31338184-D905-4ED8-BF13-C8C79D1BF69E}" destId="{427175DE-9AEC-4D94-B533-3384708C25C2}" srcOrd="2" destOrd="0" parTransId="{EDED97F8-7365-4920-BE30-97ACC5A43C81}" sibTransId="{F3F42A5D-9F35-483B-B0C8-C94BF33E0223}"/>
    <dgm:cxn modelId="{5369A26D-3A5A-4A0C-9198-04B1DFA0646A}" srcId="{EEC456F1-DC49-45A6-8715-40967EBFB5C2}" destId="{7F6B76FA-9C95-41DD-B4BD-5D5508D7386E}" srcOrd="1" destOrd="0" parTransId="{C5864638-33FA-4078-8596-DB5332085392}" sibTransId="{116ADE99-D3B4-4EBB-8B1E-721FBD09CD74}"/>
    <dgm:cxn modelId="{75B4DB6E-8FE1-4DB5-AA2E-104346CA6828}" srcId="{31338184-D905-4ED8-BF13-C8C79D1BF69E}" destId="{680D97AB-E1F2-4718-94AA-336E96FE9A4C}" srcOrd="0" destOrd="0" parTransId="{615F1171-5BBE-4611-AB38-455DAE35FBAF}" sibTransId="{0534950C-FF9E-4430-9E59-888277518E5D}"/>
    <dgm:cxn modelId="{7786DBB7-C46D-49CE-B122-0AEF1AAF06B6}" type="presOf" srcId="{F16A43FF-973B-4A5F-A7BD-AE3EEB92BD3F}" destId="{9E0C240D-CEF8-4EC3-A864-DD40B9825BC3}" srcOrd="0" destOrd="0" presId="urn:microsoft.com/office/officeart/2008/layout/RadialCluster"/>
    <dgm:cxn modelId="{0BB8D001-13D9-4A61-8D8D-D8DECB5C2639}" type="presOf" srcId="{427175DE-9AEC-4D94-B533-3384708C25C2}" destId="{34EAC76F-20FC-4DF7-B723-5F43CB93469C}" srcOrd="0" destOrd="0" presId="urn:microsoft.com/office/officeart/2008/layout/RadialCluster"/>
    <dgm:cxn modelId="{30705600-AF19-4C9E-89ED-CCF63572BCE4}" type="presOf" srcId="{EDED97F8-7365-4920-BE30-97ACC5A43C81}" destId="{0F0637D3-B0AF-48F2-8930-81B19499B291}" srcOrd="0" destOrd="0" presId="urn:microsoft.com/office/officeart/2008/layout/RadialCluster"/>
    <dgm:cxn modelId="{EBEA451C-5145-470E-9D99-A24D8F0811A7}" type="presOf" srcId="{7425B9C9-CA0E-4F4F-82CD-563F35C0E65D}" destId="{AC4A0B9E-D213-4501-BC88-E6583969E16C}" srcOrd="0" destOrd="0" presId="urn:microsoft.com/office/officeart/2008/layout/RadialCluster"/>
    <dgm:cxn modelId="{91C4081C-852D-494C-89F8-3D74EF2C4B83}" srcId="{EEC456F1-DC49-45A6-8715-40967EBFB5C2}" destId="{6A6974C6-C88C-491E-BF98-A35C57464F69}" srcOrd="2" destOrd="0" parTransId="{A23E536F-CAE1-4701-94BE-CC440F5C0EBC}" sibTransId="{F8164798-FB3B-4352-81BD-FC006433C5CB}"/>
    <dgm:cxn modelId="{CBC0734E-CBDC-44C7-A29E-1FA31A150CB8}" type="presOf" srcId="{9B531E49-D632-4612-8DC8-EFBB87603613}" destId="{EAD1812E-9616-4F30-B205-00BFF73CD0F6}" srcOrd="0" destOrd="0" presId="urn:microsoft.com/office/officeart/2008/layout/RadialCluster"/>
    <dgm:cxn modelId="{D196189F-D58B-4DCA-8A81-28DA4E707C18}" type="presOf" srcId="{615F1171-5BBE-4611-AB38-455DAE35FBAF}" destId="{8742471A-D543-4C80-8F65-78234B53675A}" srcOrd="0" destOrd="0" presId="urn:microsoft.com/office/officeart/2008/layout/RadialCluster"/>
    <dgm:cxn modelId="{3D11C8CE-1122-449C-A4AE-43EC96829B80}" type="presOf" srcId="{680D97AB-E1F2-4718-94AA-336E96FE9A4C}" destId="{2044F3A0-2879-4087-A192-6556072EC406}" srcOrd="0" destOrd="0" presId="urn:microsoft.com/office/officeart/2008/layout/RadialCluster"/>
    <dgm:cxn modelId="{9EBCAA45-BC1B-497A-9B98-085BF741F89A}" type="presOf" srcId="{B14BC1FE-9319-4F45-92B8-1F80D9931038}" destId="{F16E848B-5940-4E96-8D3B-D43FEC176FF8}" srcOrd="0" destOrd="0" presId="urn:microsoft.com/office/officeart/2008/layout/RadialCluster"/>
    <dgm:cxn modelId="{0512BE47-BDF8-418F-9ADB-2647370A5E18}" type="presParOf" srcId="{C3574366-68B3-41FF-A4FC-D60A49421B3B}" destId="{6890F746-5301-4197-AF3B-6044283681FE}" srcOrd="0" destOrd="0" presId="urn:microsoft.com/office/officeart/2008/layout/RadialCluster"/>
    <dgm:cxn modelId="{9D374B64-092F-4E8A-836E-A7EF013FA5DA}" type="presParOf" srcId="{6890F746-5301-4197-AF3B-6044283681FE}" destId="{C804DD2E-5ECB-4077-BB3E-C5B3790E0EE2}" srcOrd="0" destOrd="0" presId="urn:microsoft.com/office/officeart/2008/layout/RadialCluster"/>
    <dgm:cxn modelId="{70C440A2-2C06-4523-A312-EE6416AE87AD}" type="presParOf" srcId="{6890F746-5301-4197-AF3B-6044283681FE}" destId="{8742471A-D543-4C80-8F65-78234B53675A}" srcOrd="1" destOrd="0" presId="urn:microsoft.com/office/officeart/2008/layout/RadialCluster"/>
    <dgm:cxn modelId="{53071568-76BE-45AE-BD8C-F3BBD51D4132}" type="presParOf" srcId="{6890F746-5301-4197-AF3B-6044283681FE}" destId="{2044F3A0-2879-4087-A192-6556072EC406}" srcOrd="2" destOrd="0" presId="urn:microsoft.com/office/officeart/2008/layout/RadialCluster"/>
    <dgm:cxn modelId="{1EA4022B-47F6-4D9C-8F16-14D7CF105998}" type="presParOf" srcId="{6890F746-5301-4197-AF3B-6044283681FE}" destId="{9E0C240D-CEF8-4EC3-A864-DD40B9825BC3}" srcOrd="3" destOrd="0" presId="urn:microsoft.com/office/officeart/2008/layout/RadialCluster"/>
    <dgm:cxn modelId="{AB082ED3-E708-46F3-B95B-AE63A9993025}" type="presParOf" srcId="{6890F746-5301-4197-AF3B-6044283681FE}" destId="{F16E848B-5940-4E96-8D3B-D43FEC176FF8}" srcOrd="4" destOrd="0" presId="urn:microsoft.com/office/officeart/2008/layout/RadialCluster"/>
    <dgm:cxn modelId="{BE770692-B2B0-49E6-B9A2-AA31136431B9}" type="presParOf" srcId="{6890F746-5301-4197-AF3B-6044283681FE}" destId="{0F0637D3-B0AF-48F2-8930-81B19499B291}" srcOrd="5" destOrd="0" presId="urn:microsoft.com/office/officeart/2008/layout/RadialCluster"/>
    <dgm:cxn modelId="{76FA8E93-E129-4076-9E74-D327147BB5E5}" type="presParOf" srcId="{6890F746-5301-4197-AF3B-6044283681FE}" destId="{34EAC76F-20FC-4DF7-B723-5F43CB93469C}" srcOrd="6" destOrd="0" presId="urn:microsoft.com/office/officeart/2008/layout/RadialCluster"/>
    <dgm:cxn modelId="{88B86415-EB6D-4B26-A1C6-E213973C0145}" type="presParOf" srcId="{6890F746-5301-4197-AF3B-6044283681FE}" destId="{AC4A0B9E-D213-4501-BC88-E6583969E16C}" srcOrd="7" destOrd="0" presId="urn:microsoft.com/office/officeart/2008/layout/RadialCluster"/>
    <dgm:cxn modelId="{693A9963-96E2-4CA9-B6CF-8657E0A4D9E8}" type="presParOf" srcId="{6890F746-5301-4197-AF3B-6044283681FE}" destId="{EAD1812E-9616-4F30-B205-00BFF73CD0F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74EA2-BA01-4D66-99BF-6B7705F7CEA1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39D897E-B487-485B-838F-2D4D184E2D1A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Персональная рекомендация по изменению поведения</a:t>
          </a:r>
          <a:endParaRPr lang="ru-RU" sz="16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BE2104E-83DE-423A-8B8C-F100CD6F5285}" type="parTrans" cxnId="{6EBBFC60-C68C-4931-A978-47A9A19D9860}">
      <dgm:prSet/>
      <dgm:spPr/>
      <dgm:t>
        <a:bodyPr/>
        <a:lstStyle/>
        <a:p>
          <a:endParaRPr lang="ru-RU"/>
        </a:p>
      </dgm:t>
    </dgm:pt>
    <dgm:pt modelId="{B748E9C7-F8DB-4D8F-A541-ADCDAFD4BA4D}" type="sibTrans" cxnId="{6EBBFC60-C68C-4931-A978-47A9A19D9860}">
      <dgm:prSet/>
      <dgm:spPr/>
      <dgm:t>
        <a:bodyPr/>
        <a:lstStyle/>
        <a:p>
          <a:endParaRPr lang="ru-RU"/>
        </a:p>
      </dgm:t>
    </dgm:pt>
    <dgm:pt modelId="{E9E77B24-3EE6-4B9E-AFBF-E520D88F31B3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Осознание угрозы здоровью</a:t>
          </a:r>
          <a:endParaRPr lang="ru-RU" sz="16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96A8E136-4679-438B-A731-475019BBD191}" type="parTrans" cxnId="{5AE02D47-B9BC-461C-A64D-7E3C24B36F15}">
      <dgm:prSet/>
      <dgm:spPr/>
      <dgm:t>
        <a:bodyPr/>
        <a:lstStyle/>
        <a:p>
          <a:endParaRPr lang="ru-RU"/>
        </a:p>
      </dgm:t>
    </dgm:pt>
    <dgm:pt modelId="{40B9D4D8-22F8-4579-8137-D8C0727A7C5B}" type="sibTrans" cxnId="{5AE02D47-B9BC-461C-A64D-7E3C24B36F15}">
      <dgm:prSet/>
      <dgm:spPr/>
      <dgm:t>
        <a:bodyPr/>
        <a:lstStyle/>
        <a:p>
          <a:endParaRPr lang="ru-RU"/>
        </a:p>
      </dgm:t>
    </dgm:pt>
    <dgm:pt modelId="{4CB99BCB-E32A-4AC7-87ED-BBB8B76C2F68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Изменение поведения в сторону ЗОЖ</a:t>
          </a:r>
          <a:endParaRPr lang="ru-RU" sz="1600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6863E462-ACDE-4662-95B5-5C068B209378}" type="parTrans" cxnId="{9EE5B124-FFB6-47A7-8640-5DA8A2436A7E}">
      <dgm:prSet/>
      <dgm:spPr/>
      <dgm:t>
        <a:bodyPr/>
        <a:lstStyle/>
        <a:p>
          <a:endParaRPr lang="ru-RU"/>
        </a:p>
      </dgm:t>
    </dgm:pt>
    <dgm:pt modelId="{3E9419A3-5E2F-42F2-9985-8A1B41B4A3C2}" type="sibTrans" cxnId="{9EE5B124-FFB6-47A7-8640-5DA8A2436A7E}">
      <dgm:prSet/>
      <dgm:spPr/>
      <dgm:t>
        <a:bodyPr/>
        <a:lstStyle/>
        <a:p>
          <a:endParaRPr lang="ru-RU"/>
        </a:p>
      </dgm:t>
    </dgm:pt>
    <dgm:pt modelId="{6594B35F-C178-4726-A768-C2E7A43E996D}" type="pres">
      <dgm:prSet presAssocID="{71674EA2-BA01-4D66-99BF-6B7705F7CE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07853-41B5-4EF3-A315-207C266DE7CE}" type="pres">
      <dgm:prSet presAssocID="{439D897E-B487-485B-838F-2D4D184E2D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A2685-E05E-46F9-B9E7-BF3E64B04B1A}" type="pres">
      <dgm:prSet presAssocID="{B748E9C7-F8DB-4D8F-A541-ADCDAFD4BA4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B19B906-4BB4-466D-ADB2-C0083AAC1196}" type="pres">
      <dgm:prSet presAssocID="{B748E9C7-F8DB-4D8F-A541-ADCDAFD4BA4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1FBD78E-C80B-4F63-B2FC-7F9F69A897E3}" type="pres">
      <dgm:prSet presAssocID="{E9E77B24-3EE6-4B9E-AFBF-E520D88F31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FBC7F-D297-42F6-8551-F252D788965F}" type="pres">
      <dgm:prSet presAssocID="{40B9D4D8-22F8-4579-8137-D8C0727A7C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160E2B4-7FBB-46D5-9BB9-C2A0792F6E59}" type="pres">
      <dgm:prSet presAssocID="{40B9D4D8-22F8-4579-8137-D8C0727A7C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CA12C83-CC08-4FF4-BE1D-386D52C75E3A}" type="pres">
      <dgm:prSet presAssocID="{4CB99BCB-E32A-4AC7-87ED-BBB8B76C2F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83E7C4-61B0-46A9-B521-2393BE5B5DB6}" type="presOf" srcId="{E9E77B24-3EE6-4B9E-AFBF-E520D88F31B3}" destId="{41FBD78E-C80B-4F63-B2FC-7F9F69A897E3}" srcOrd="0" destOrd="0" presId="urn:microsoft.com/office/officeart/2005/8/layout/process1"/>
    <dgm:cxn modelId="{9EE5B124-FFB6-47A7-8640-5DA8A2436A7E}" srcId="{71674EA2-BA01-4D66-99BF-6B7705F7CEA1}" destId="{4CB99BCB-E32A-4AC7-87ED-BBB8B76C2F68}" srcOrd="2" destOrd="0" parTransId="{6863E462-ACDE-4662-95B5-5C068B209378}" sibTransId="{3E9419A3-5E2F-42F2-9985-8A1B41B4A3C2}"/>
    <dgm:cxn modelId="{CEDC924B-A3EC-420D-A3E3-F75D7A046AC8}" type="presOf" srcId="{B748E9C7-F8DB-4D8F-A541-ADCDAFD4BA4D}" destId="{6B19B906-4BB4-466D-ADB2-C0083AAC1196}" srcOrd="1" destOrd="0" presId="urn:microsoft.com/office/officeart/2005/8/layout/process1"/>
    <dgm:cxn modelId="{5DCC960A-2ECF-40CF-9635-099AE4EF4D5C}" type="presOf" srcId="{40B9D4D8-22F8-4579-8137-D8C0727A7C5B}" destId="{7160E2B4-7FBB-46D5-9BB9-C2A0792F6E59}" srcOrd="1" destOrd="0" presId="urn:microsoft.com/office/officeart/2005/8/layout/process1"/>
    <dgm:cxn modelId="{6667D9E3-4E16-49EE-9380-197D7CCC3A1E}" type="presOf" srcId="{B748E9C7-F8DB-4D8F-A541-ADCDAFD4BA4D}" destId="{23DA2685-E05E-46F9-B9E7-BF3E64B04B1A}" srcOrd="0" destOrd="0" presId="urn:microsoft.com/office/officeart/2005/8/layout/process1"/>
    <dgm:cxn modelId="{9A7DC411-DAC7-48E5-A975-C549E6875436}" type="presOf" srcId="{4CB99BCB-E32A-4AC7-87ED-BBB8B76C2F68}" destId="{DCA12C83-CC08-4FF4-BE1D-386D52C75E3A}" srcOrd="0" destOrd="0" presId="urn:microsoft.com/office/officeart/2005/8/layout/process1"/>
    <dgm:cxn modelId="{5AE02D47-B9BC-461C-A64D-7E3C24B36F15}" srcId="{71674EA2-BA01-4D66-99BF-6B7705F7CEA1}" destId="{E9E77B24-3EE6-4B9E-AFBF-E520D88F31B3}" srcOrd="1" destOrd="0" parTransId="{96A8E136-4679-438B-A731-475019BBD191}" sibTransId="{40B9D4D8-22F8-4579-8137-D8C0727A7C5B}"/>
    <dgm:cxn modelId="{E48F4372-84C4-4C4B-9235-AEADB9005B22}" type="presOf" srcId="{71674EA2-BA01-4D66-99BF-6B7705F7CEA1}" destId="{6594B35F-C178-4726-A768-C2E7A43E996D}" srcOrd="0" destOrd="0" presId="urn:microsoft.com/office/officeart/2005/8/layout/process1"/>
    <dgm:cxn modelId="{31F68882-6FF1-4A63-866B-B7AFFD0E8FA3}" type="presOf" srcId="{40B9D4D8-22F8-4579-8137-D8C0727A7C5B}" destId="{0CBFBC7F-D297-42F6-8551-F252D788965F}" srcOrd="0" destOrd="0" presId="urn:microsoft.com/office/officeart/2005/8/layout/process1"/>
    <dgm:cxn modelId="{6EBBFC60-C68C-4931-A978-47A9A19D9860}" srcId="{71674EA2-BA01-4D66-99BF-6B7705F7CEA1}" destId="{439D897E-B487-485B-838F-2D4D184E2D1A}" srcOrd="0" destOrd="0" parTransId="{DBE2104E-83DE-423A-8B8C-F100CD6F5285}" sibTransId="{B748E9C7-F8DB-4D8F-A541-ADCDAFD4BA4D}"/>
    <dgm:cxn modelId="{0F72DD29-EFAC-4161-BF36-54EBC72F9741}" type="presOf" srcId="{439D897E-B487-485B-838F-2D4D184E2D1A}" destId="{B9E07853-41B5-4EF3-A315-207C266DE7CE}" srcOrd="0" destOrd="0" presId="urn:microsoft.com/office/officeart/2005/8/layout/process1"/>
    <dgm:cxn modelId="{66D44E47-7BD8-46A8-A51C-E06595E912DA}" type="presParOf" srcId="{6594B35F-C178-4726-A768-C2E7A43E996D}" destId="{B9E07853-41B5-4EF3-A315-207C266DE7CE}" srcOrd="0" destOrd="0" presId="urn:microsoft.com/office/officeart/2005/8/layout/process1"/>
    <dgm:cxn modelId="{8D256313-9CE6-40AF-A03E-CA2897C3BE8B}" type="presParOf" srcId="{6594B35F-C178-4726-A768-C2E7A43E996D}" destId="{23DA2685-E05E-46F9-B9E7-BF3E64B04B1A}" srcOrd="1" destOrd="0" presId="urn:microsoft.com/office/officeart/2005/8/layout/process1"/>
    <dgm:cxn modelId="{F9691D7D-601E-4CD9-B333-46F4850E1E79}" type="presParOf" srcId="{23DA2685-E05E-46F9-B9E7-BF3E64B04B1A}" destId="{6B19B906-4BB4-466D-ADB2-C0083AAC1196}" srcOrd="0" destOrd="0" presId="urn:microsoft.com/office/officeart/2005/8/layout/process1"/>
    <dgm:cxn modelId="{98B298C2-7825-4334-A402-02928A50608A}" type="presParOf" srcId="{6594B35F-C178-4726-A768-C2E7A43E996D}" destId="{41FBD78E-C80B-4F63-B2FC-7F9F69A897E3}" srcOrd="2" destOrd="0" presId="urn:microsoft.com/office/officeart/2005/8/layout/process1"/>
    <dgm:cxn modelId="{3662618A-0DBC-4234-8EFE-61573328AB67}" type="presParOf" srcId="{6594B35F-C178-4726-A768-C2E7A43E996D}" destId="{0CBFBC7F-D297-42F6-8551-F252D788965F}" srcOrd="3" destOrd="0" presId="urn:microsoft.com/office/officeart/2005/8/layout/process1"/>
    <dgm:cxn modelId="{944490A7-35E5-4BFA-A94C-DD262659AA2E}" type="presParOf" srcId="{0CBFBC7F-D297-42F6-8551-F252D788965F}" destId="{7160E2B4-7FBB-46D5-9BB9-C2A0792F6E59}" srcOrd="0" destOrd="0" presId="urn:microsoft.com/office/officeart/2005/8/layout/process1"/>
    <dgm:cxn modelId="{33732F18-6444-4912-A272-E7423E7FF4E6}" type="presParOf" srcId="{6594B35F-C178-4726-A768-C2E7A43E996D}" destId="{DCA12C83-CC08-4FF4-BE1D-386D52C75E3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66354-A1CF-4149-81FD-28DAF2008D1F}">
      <dsp:nvSpPr>
        <dsp:cNvPr id="0" name=""/>
        <dsp:cNvSpPr/>
      </dsp:nvSpPr>
      <dsp:spPr>
        <a:xfrm>
          <a:off x="0" y="10638"/>
          <a:ext cx="6756758" cy="5374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Укрепление здоровья на рабочем месте</a:t>
          </a:r>
          <a:endParaRPr lang="ru-RU" sz="24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10638"/>
        <a:ext cx="6756758" cy="537403"/>
      </dsp:txXfrm>
    </dsp:sp>
    <dsp:sp modelId="{BEF5B1F7-8162-4F2F-82E5-469BF6EFD9B6}">
      <dsp:nvSpPr>
        <dsp:cNvPr id="0" name=""/>
        <dsp:cNvSpPr/>
      </dsp:nvSpPr>
      <dsp:spPr>
        <a:xfrm>
          <a:off x="0" y="5282611"/>
          <a:ext cx="6384237" cy="4908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Работающее население Воронежской области</a:t>
          </a:r>
          <a:endParaRPr lang="ru-RU" sz="24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0" y="5282611"/>
        <a:ext cx="6384237" cy="490867"/>
      </dsp:txXfrm>
    </dsp:sp>
    <dsp:sp modelId="{95593359-4809-4489-AECC-88F18DBE8F2A}">
      <dsp:nvSpPr>
        <dsp:cNvPr id="0" name=""/>
        <dsp:cNvSpPr/>
      </dsp:nvSpPr>
      <dsp:spPr>
        <a:xfrm>
          <a:off x="6807099" y="1228430"/>
          <a:ext cx="5384900" cy="454504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-Внедрение корпоративной программы для укрепление здоровья на рабочем месте;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-Составление комплекса мероприятий совместно с медицинскими организациями;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-Улучшение микроклимата в коллективе;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-Профилактика ХНИЗ, повышение безопасности производительности и эффективности труда.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807099" y="1228430"/>
        <a:ext cx="5384900" cy="454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4DD2E-5ECB-4077-BB3E-C5B3790E0EE2}">
      <dsp:nvSpPr>
        <dsp:cNvPr id="0" name=""/>
        <dsp:cNvSpPr/>
      </dsp:nvSpPr>
      <dsp:spPr>
        <a:xfrm>
          <a:off x="0" y="1324815"/>
          <a:ext cx="1438520" cy="129185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Мотивация сотрудников к участию в программах</a:t>
          </a:r>
          <a:endParaRPr lang="ru-RU" sz="16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63063" y="1387878"/>
        <a:ext cx="1312394" cy="1165729"/>
      </dsp:txXfrm>
    </dsp:sp>
    <dsp:sp modelId="{8742471A-D543-4C80-8F65-78234B53675A}">
      <dsp:nvSpPr>
        <dsp:cNvPr id="0" name=""/>
        <dsp:cNvSpPr/>
      </dsp:nvSpPr>
      <dsp:spPr>
        <a:xfrm rot="21064054">
          <a:off x="1428448" y="1728753"/>
          <a:ext cx="1660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0852" y="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2044F3A0-2879-4087-A192-6556072EC406}">
      <dsp:nvSpPr>
        <dsp:cNvPr id="0" name=""/>
        <dsp:cNvSpPr/>
      </dsp:nvSpPr>
      <dsp:spPr>
        <a:xfrm>
          <a:off x="3079230" y="1047138"/>
          <a:ext cx="1525727" cy="865543"/>
        </a:xfrm>
        <a:prstGeom prst="roundRect">
          <a:avLst/>
        </a:prstGeom>
        <a:solidFill>
          <a:srgbClr val="DBB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Личный пример руководителя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121482" y="1089390"/>
        <a:ext cx="1441223" cy="781039"/>
      </dsp:txXfrm>
    </dsp:sp>
    <dsp:sp modelId="{9E0C240D-CEF8-4EC3-A864-DD40B9825BC3}">
      <dsp:nvSpPr>
        <dsp:cNvPr id="0" name=""/>
        <dsp:cNvSpPr/>
      </dsp:nvSpPr>
      <dsp:spPr>
        <a:xfrm rot="473438">
          <a:off x="1430553" y="2185935"/>
          <a:ext cx="1682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2751" y="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16E848B-5940-4E96-8D3B-D43FEC176FF8}">
      <dsp:nvSpPr>
        <dsp:cNvPr id="0" name=""/>
        <dsp:cNvSpPr/>
      </dsp:nvSpPr>
      <dsp:spPr>
        <a:xfrm>
          <a:off x="3105338" y="1972297"/>
          <a:ext cx="1495407" cy="865543"/>
        </a:xfrm>
        <a:prstGeom prst="roundRect">
          <a:avLst/>
        </a:prstGeom>
        <a:solidFill>
          <a:srgbClr val="DBB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Обеспечение высокого качества реализации ЗОЖ</a:t>
          </a:r>
          <a:endParaRPr lang="ru-RU" sz="14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147590" y="2014549"/>
        <a:ext cx="1410903" cy="781039"/>
      </dsp:txXfrm>
    </dsp:sp>
    <dsp:sp modelId="{0F0637D3-B0AF-48F2-8930-81B19499B291}">
      <dsp:nvSpPr>
        <dsp:cNvPr id="0" name=""/>
        <dsp:cNvSpPr/>
      </dsp:nvSpPr>
      <dsp:spPr>
        <a:xfrm rot="3096107">
          <a:off x="1144441" y="2796099"/>
          <a:ext cx="457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892" y="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34EAC76F-20FC-4DF7-B723-5F43CB93469C}">
      <dsp:nvSpPr>
        <dsp:cNvPr id="0" name=""/>
        <dsp:cNvSpPr/>
      </dsp:nvSpPr>
      <dsp:spPr>
        <a:xfrm>
          <a:off x="780541" y="2975528"/>
          <a:ext cx="2156077" cy="865543"/>
        </a:xfrm>
        <a:prstGeom prst="roundRect">
          <a:avLst/>
        </a:prstGeom>
        <a:solidFill>
          <a:srgbClr val="DBB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Активная агитация и привлечение сотрудников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822793" y="3017780"/>
        <a:ext cx="2071573" cy="781039"/>
      </dsp:txXfrm>
    </dsp:sp>
    <dsp:sp modelId="{AC4A0B9E-D213-4501-BC88-E6583969E16C}">
      <dsp:nvSpPr>
        <dsp:cNvPr id="0" name=""/>
        <dsp:cNvSpPr/>
      </dsp:nvSpPr>
      <dsp:spPr>
        <a:xfrm rot="18319786">
          <a:off x="1105738" y="1186751"/>
          <a:ext cx="3384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461" y="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AD1812E-9616-4F30-B205-00BFF73CD0F6}">
      <dsp:nvSpPr>
        <dsp:cNvPr id="0" name=""/>
        <dsp:cNvSpPr/>
      </dsp:nvSpPr>
      <dsp:spPr>
        <a:xfrm>
          <a:off x="613876" y="2"/>
          <a:ext cx="2261240" cy="1048683"/>
        </a:xfrm>
        <a:prstGeom prst="roundRect">
          <a:avLst/>
        </a:prstGeom>
        <a:solidFill>
          <a:srgbClr val="DBB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Информация о негативных последствиях для здоровья при несоблюдении принципов ЗОЖ</a:t>
          </a:r>
          <a:endParaRPr lang="ru-RU" sz="14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665068" y="51194"/>
        <a:ext cx="2158856" cy="946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07853-41B5-4EF3-A315-207C266DE7CE}">
      <dsp:nvSpPr>
        <dsp:cNvPr id="0" name=""/>
        <dsp:cNvSpPr/>
      </dsp:nvSpPr>
      <dsp:spPr>
        <a:xfrm>
          <a:off x="5765" y="1152473"/>
          <a:ext cx="1723365" cy="10824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Персональная рекомендация по изменению поведения</a:t>
          </a:r>
          <a:endParaRPr lang="ru-RU" sz="16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7470" y="1184178"/>
        <a:ext cx="1659955" cy="1019079"/>
      </dsp:txXfrm>
    </dsp:sp>
    <dsp:sp modelId="{23DA2685-E05E-46F9-B9E7-BF3E64B04B1A}">
      <dsp:nvSpPr>
        <dsp:cNvPr id="0" name=""/>
        <dsp:cNvSpPr/>
      </dsp:nvSpPr>
      <dsp:spPr>
        <a:xfrm>
          <a:off x="1901468" y="1480020"/>
          <a:ext cx="365353" cy="427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901468" y="1565499"/>
        <a:ext cx="255747" cy="256436"/>
      </dsp:txXfrm>
    </dsp:sp>
    <dsp:sp modelId="{41FBD78E-C80B-4F63-B2FC-7F9F69A897E3}">
      <dsp:nvSpPr>
        <dsp:cNvPr id="0" name=""/>
        <dsp:cNvSpPr/>
      </dsp:nvSpPr>
      <dsp:spPr>
        <a:xfrm>
          <a:off x="2418477" y="1152473"/>
          <a:ext cx="1723365" cy="10824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Осознание угрозы здоровью</a:t>
          </a:r>
          <a:endParaRPr lang="ru-RU" sz="16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450182" y="1184178"/>
        <a:ext cx="1659955" cy="1019079"/>
      </dsp:txXfrm>
    </dsp:sp>
    <dsp:sp modelId="{0CBFBC7F-D297-42F6-8551-F252D788965F}">
      <dsp:nvSpPr>
        <dsp:cNvPr id="0" name=""/>
        <dsp:cNvSpPr/>
      </dsp:nvSpPr>
      <dsp:spPr>
        <a:xfrm>
          <a:off x="4314179" y="1480020"/>
          <a:ext cx="365353" cy="427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14179" y="1565499"/>
        <a:ext cx="255747" cy="256436"/>
      </dsp:txXfrm>
    </dsp:sp>
    <dsp:sp modelId="{DCA12C83-CC08-4FF4-BE1D-386D52C75E3A}">
      <dsp:nvSpPr>
        <dsp:cNvPr id="0" name=""/>
        <dsp:cNvSpPr/>
      </dsp:nvSpPr>
      <dsp:spPr>
        <a:xfrm>
          <a:off x="4831189" y="1152473"/>
          <a:ext cx="1723365" cy="10824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Изменение поведения в сторону ЗОЖ</a:t>
          </a:r>
          <a:endParaRPr lang="ru-RU" sz="1600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4862894" y="1184178"/>
        <a:ext cx="1659955" cy="101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88B03-B195-2C48-9E0B-9160E88DC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9543AF-5566-9D41-A154-583C98459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A4180C-FBD6-AE42-B288-249A8B47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3657E-3341-EB48-94AB-B2BE6229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E063EE-7025-4948-BB20-22BB0E20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68264C9-78DE-C04B-B34A-FBD163CBD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7581229 w 12192000"/>
              <a:gd name="connsiteY5" fmla="*/ 1916519 h 6858000"/>
              <a:gd name="connsiteX6" fmla="*/ 7316085 w 12192000"/>
              <a:gd name="connsiteY6" fmla="*/ 4751519 h 6858000"/>
              <a:gd name="connsiteX7" fmla="*/ 10128036 w 12192000"/>
              <a:gd name="connsiteY7" fmla="*/ 5014508 h 6858000"/>
              <a:gd name="connsiteX8" fmla="*/ 10393181 w 12192000"/>
              <a:gd name="connsiteY8" fmla="*/ 2179507 h 6858000"/>
              <a:gd name="connsiteX9" fmla="*/ 7581229 w 12192000"/>
              <a:gd name="connsiteY9" fmla="*/ 1916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581229" y="1916519"/>
                </a:moveTo>
                <a:lnTo>
                  <a:pt x="7316085" y="4751519"/>
                </a:lnTo>
                <a:lnTo>
                  <a:pt x="10128036" y="5014508"/>
                </a:lnTo>
                <a:lnTo>
                  <a:pt x="10393181" y="2179507"/>
                </a:lnTo>
                <a:lnTo>
                  <a:pt x="7581229" y="19165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289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B2175-34F0-F647-A5F4-81B871A4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62E336-3715-8E4C-8AB5-600B27C13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DA0028-72E6-5544-8146-B8753743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9B9136-DE15-AC4F-88FF-1C1866B7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632202-32F9-754F-A17C-67057CB1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90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526E91D-2B7E-2446-973C-29FC6DE29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5090F5-9E09-B445-9F77-B5E89AD6F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E38B32-AFAC-D042-857C-F6174568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B9C80B-AA95-E048-8A7C-D4EE6B12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A661E-02AD-9F4E-8A08-2FC9842C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63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87744-205D-EE4D-A40D-720388D6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CF3CC5-B696-1F43-9E44-6C82F700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CF49BE-0EFF-7F4D-A812-462FAAB9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08C35-AE71-744A-9006-245E2B14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E7CDE-118A-6941-B5F2-7872840D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75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9FA6A-E7BF-C544-905F-9B0238A6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023A68-31E3-5144-BB1F-485C4974E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029A89-4536-E342-8E88-B6155246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CD378E-C7EB-0644-AC20-6C75E2DE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5EED8-3E08-5C49-BAE3-A43EB3AA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564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684F2E-5FE2-D142-A5B6-FB86EDE5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2DFC60-667F-BE40-9658-13171FE31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3930A3-BDB4-C148-87B8-0C430D6D7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F24A13-7B6A-5241-9F6A-4A7587FA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B6B23D-1E2A-1645-9B0B-AB92E213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FEAB52-F622-E54C-AD53-39FAF64D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71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0383E8-4BB2-0B4E-89F6-59BF032E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741F9A-3054-0041-9323-07B2DC0B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266EB3-BFEC-FE4E-B089-4B747F150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88488AE-6EA4-B04A-9ADF-E90DECB2A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26E3BE-BF5F-8643-9FDA-281ACAFDE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9333F7-1118-CF4D-B8F0-1E343BB9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D22C40E-A618-0541-9437-2FB43698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3A425F-F8FC-BE46-B15B-8F172B31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48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20CA8-845B-1143-A164-AA3FA609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9C4D03-DBAC-5E40-A49F-8A298EAD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C2E930-7575-1443-9CF4-DE558A6F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E636E2-E156-E44F-81B7-B0CB6752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56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5E7A55-2CC9-E64E-A22F-FA76F416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B9C479A-0934-5248-BD4E-39D40A76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CB7A59-23B7-F346-9640-9D14A8A6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557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FA9374-EA7C-9F4F-AE72-FD9705EF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F2870-85B1-7247-890F-7F6ED451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68210C-A7A6-FE4E-8E46-1294A27C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F0989C-9B11-C948-B206-84695901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AD8CE0-2E84-F049-BF09-0CAEBB9B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56D3E5-C0B3-8048-A52F-3EB40A5C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56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86BFC5-3EF5-AD41-89B9-656FE3E8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002C6E-BBB8-1046-AFEC-8C2CE71A2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D6C615-2A58-0B40-BDB4-B6C3CE0F9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B61A0F-43EE-AA4B-862B-5E235AD6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781B69-6EF9-4E42-8602-648905E4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37159A-E534-0640-86CA-15D4FCD7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169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94D062-B374-194E-98AD-11BBEF7A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CCBBCC-BEC6-DC43-9840-CC8BD3B16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5F085C-392C-BC4B-9559-A1DF26B11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2790-2C9D-8547-AB59-B476573775AA}" type="datetimeFigureOut">
              <a:rPr lang="x-none" smtClean="0"/>
              <a:t>12.04.2023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2FBCE-C8F8-6F4E-AEF0-9670ECD72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84EAD3-DD78-4644-93A2-E257069E8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F091-8AE4-4E4C-AE6D-7839B1A51F7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01F6B9-5CFA-9640-B1AB-C9B3DE1539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0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riya.gnicpm.r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5E1A6-BF2F-2D41-AB6C-7644F56A6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538" y="1610643"/>
            <a:ext cx="6307015" cy="23876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</a:rPr>
              <a:t>ЖЕНЩИНЫ ЗА </a:t>
            </a:r>
            <a:r>
              <a:rPr lang="ru-RU" sz="5400" b="1">
                <a:solidFill>
                  <a:schemeClr val="accent6">
                    <a:lumMod val="50000"/>
                  </a:schemeClr>
                </a:solidFill>
              </a:rPr>
              <a:t>ЗДОРОВОЕ </a:t>
            </a:r>
            <a:r>
              <a:rPr lang="ru-RU" sz="5400" b="1" smtClean="0">
                <a:solidFill>
                  <a:schemeClr val="accent6">
                    <a:lumMod val="50000"/>
                  </a:schemeClr>
                </a:solidFill>
              </a:rPr>
              <a:t>ОБЩЕСТВО</a:t>
            </a:r>
            <a:endParaRPr lang="x-none" sz="5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835724-F8E7-994E-AABB-5ABC651E3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11010"/>
            <a:ext cx="5884984" cy="133649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Лицо, подающее заявку (ФИО полностью, должность, название организации, контактные данные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15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</a:rPr>
              <a:t>Вожова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 Наталия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Александровна</a:t>
            </a:r>
          </a:p>
          <a:p>
            <a:pPr algn="l"/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Главный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</a:rPr>
              <a:t>врач, к.м.н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., главный внештатный специалист по медицинской профилактике ДЗВО.</a:t>
            </a:r>
            <a:endParaRPr lang="ru-RU" sz="19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x-none" dirty="0"/>
          </a:p>
        </p:txBody>
      </p:sp>
      <p:pic>
        <p:nvPicPr>
          <p:cNvPr id="1026" name="Picture 2" descr="December 2019 developments in child and family policy in EU member states -  Employment, Social Affairs &amp; Inclusion - European Commission">
            <a:extLst>
              <a:ext uri="{FF2B5EF4-FFF2-40B4-BE49-F238E27FC236}">
                <a16:creationId xmlns="" xmlns:a16="http://schemas.microsoft.com/office/drawing/2014/main" id="{836A0056-FB0E-8441-8E4B-22D57B6A0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18297"/>
          <a:stretch/>
        </p:blipFill>
        <p:spPr bwMode="auto">
          <a:xfrm rot="352630">
            <a:off x="7091222" y="1583350"/>
            <a:ext cx="4507684" cy="39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49D49D-EF32-AC4D-B058-8F32C4CD0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9"/>
          <a:stretch/>
        </p:blipFill>
        <p:spPr>
          <a:xfrm>
            <a:off x="5884984" y="0"/>
            <a:ext cx="630701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7581229 w 12192000"/>
              <a:gd name="connsiteY5" fmla="*/ 1916519 h 6858000"/>
              <a:gd name="connsiteX6" fmla="*/ 7316085 w 12192000"/>
              <a:gd name="connsiteY6" fmla="*/ 4751519 h 6858000"/>
              <a:gd name="connsiteX7" fmla="*/ 10128036 w 12192000"/>
              <a:gd name="connsiteY7" fmla="*/ 5014508 h 6858000"/>
              <a:gd name="connsiteX8" fmla="*/ 10393181 w 12192000"/>
              <a:gd name="connsiteY8" fmla="*/ 2179507 h 6858000"/>
              <a:gd name="connsiteX9" fmla="*/ 7581229 w 12192000"/>
              <a:gd name="connsiteY9" fmla="*/ 1916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581229" y="1916519"/>
                </a:moveTo>
                <a:lnTo>
                  <a:pt x="7316085" y="4751519"/>
                </a:lnTo>
                <a:lnTo>
                  <a:pt x="10128036" y="5014508"/>
                </a:lnTo>
                <a:lnTo>
                  <a:pt x="10393181" y="2179507"/>
                </a:lnTo>
                <a:lnTo>
                  <a:pt x="7581229" y="1916519"/>
                </a:lnTo>
                <a:close/>
              </a:path>
            </a:pathLst>
          </a:custGeom>
        </p:spPr>
      </p:pic>
      <p:pic>
        <p:nvPicPr>
          <p:cNvPr id="6" name="Picture 2" descr="Z:\Черных\ЛОГОТИП (БУЗ ВО ВОКЦОЗиМП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2623" cy="1052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586" y="1559810"/>
            <a:ext cx="3976577" cy="4142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spc="-160" dirty="0" smtClean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       </a:t>
            </a:r>
            <a:r>
              <a:rPr lang="ru-RU" sz="3600" b="1" spc="-160" dirty="0" smtClean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Атрия</a:t>
            </a:r>
            <a:r>
              <a:rPr lang="ru-RU" sz="3600" spc="-160" dirty="0" smtClean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 </a:t>
            </a:r>
            <a:r>
              <a:rPr lang="ru-RU" sz="3600" spc="-16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– многокомпонентный  инструмент внедрения  корпоративных программ.</a:t>
            </a:r>
          </a:p>
          <a:p>
            <a:pPr marL="171450" indent="-171450">
              <a:spcBef>
                <a:spcPts val="890"/>
              </a:spcBef>
              <a:tabLst>
                <a:tab pos="276860" algn="l"/>
              </a:tabLst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Опросы работодателя – оценка текущей ситуации.</a:t>
            </a:r>
          </a:p>
          <a:p>
            <a:pPr marL="171450" marR="779780" indent="-171450">
              <a:spcBef>
                <a:spcPts val="1250"/>
              </a:spcBef>
              <a:tabLst>
                <a:tab pos="276860" algn="l"/>
              </a:tabLst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Опрос работодателя – оценка состояние здоровья,  факторов риска и приоритетов работника.</a:t>
            </a:r>
          </a:p>
          <a:p>
            <a:pPr marL="171450" marR="577215" indent="-171450">
              <a:spcBef>
                <a:spcPts val="1210"/>
              </a:spcBef>
              <a:tabLst>
                <a:tab pos="276860" algn="l"/>
              </a:tabLst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Алгоритмы обработки результатов и представления  обобщенных результатов опроса работников  работодателю.</a:t>
            </a:r>
          </a:p>
          <a:p>
            <a:pPr marL="171450" marR="5080" indent="-171450">
              <a:spcBef>
                <a:spcPts val="1150"/>
              </a:spcBef>
              <a:tabLst>
                <a:tab pos="276860" algn="l"/>
              </a:tabLst>
            </a:pPr>
            <a:r>
              <a:rPr lang="ru-RU" sz="290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Алгоритмы обработки результатов и  автоматизированных рекомендаций по приоритетам и  мерам по разработке программ.</a:t>
            </a:r>
          </a:p>
          <a:p>
            <a:endParaRPr lang="ru-RU" dirty="0"/>
          </a:p>
        </p:txBody>
      </p:sp>
      <p:pic>
        <p:nvPicPr>
          <p:cNvPr id="4" name="object 3">
            <a:extLst>
              <a:ext uri="{FF2B5EF4-FFF2-40B4-BE49-F238E27FC236}">
                <a16:creationId xmlns="" xmlns:a16="http://schemas.microsoft.com/office/drawing/2014/main" id="{BB68619F-D64C-4C98-9650-98A3C1D4D6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52" y="1100301"/>
            <a:ext cx="7293934" cy="4611192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="" xmlns:a16="http://schemas.microsoft.com/office/drawing/2014/main" id="{43A2B409-011D-447F-932D-903EDC5CFC84}"/>
              </a:ext>
            </a:extLst>
          </p:cNvPr>
          <p:cNvSpPr txBox="1"/>
          <p:nvPr/>
        </p:nvSpPr>
        <p:spPr>
          <a:xfrm>
            <a:off x="1460205" y="5702506"/>
            <a:ext cx="6694714" cy="585417"/>
          </a:xfrm>
          <a:prstGeom prst="rect">
            <a:avLst/>
          </a:prstGeom>
          <a:ln w="6096">
            <a:noFill/>
          </a:ln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3600" u="heavy" spc="-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</a:t>
            </a:r>
            <a:r>
              <a:rPr sz="3600" u="heavy" spc="-10" dirty="0"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atriya.gnicpm.ru</a:t>
            </a:r>
            <a:r>
              <a:rPr sz="3600" u="heavy" spc="-1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25"/>
            <a:ext cx="3581400" cy="268605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6814" y="0"/>
            <a:ext cx="10515600" cy="1080903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ЭТАПЫ РАБОТЫ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95575"/>
            <a:ext cx="3581400" cy="2686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053" y="1011850"/>
            <a:ext cx="686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4.Организация информационно-методических мероприятий («Школа здоровья», «Школа безопасности») направленных на повышение уровня осведомленности о факторах риска развития ХНИЗ.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7575" y="2598072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5. Создание индивидуального профиля с рекомендациями для каждого трудового коллектива.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 descr="Команда клипарт (69 фото)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3486150"/>
            <a:ext cx="4826000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1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93675"/>
            <a:ext cx="8096250" cy="625475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ПРОЕКТА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0700" y="1428749"/>
            <a:ext cx="6591300" cy="5457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-Выявление факторов риска и развития хронических неинфекционных заболеваний среди работников;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-Создание благоприятных условий в организации для ведения здорового и активного образа жизни;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-Сохранения здоровья и выполнение социально активной роли в обществе, увеличение продолжительности жизни, сохранение репродуктивного здоровья;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-Повышение уровня культуры здоровья у работников организаций, формирование системы мотивации работников организации к здоровому образу жизни, включая здоровое питание и отказ от вредных привычек.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Команда клипарт (69 фото)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38325"/>
            <a:ext cx="5216525" cy="39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9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04900" y="2011363"/>
            <a:ext cx="3629025" cy="178911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БЛАГОДАРЮ ЗА ВНИМАНИЕ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Здоровый образ жизни арт - 2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877">
            <a:off x="7692334" y="2012902"/>
            <a:ext cx="3286194" cy="32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4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084B6-5AA6-DC40-BF50-3097C4FB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18" y="54850"/>
            <a:ext cx="10515600" cy="725121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ПОКАЗАТЕЛИ ВОРОНЕЖСКОЙ ОБЛАСТИ</a:t>
            </a:r>
            <a:endParaRPr lang="x-non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Picture 5" descr="C:\Users\Черных\Downloads\gerb_voronezhskoy_jblas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03" y="26833"/>
            <a:ext cx="690715" cy="6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Черных\Desktop\ЧАА\Презентации\Моее\Для Вожовой\КАРТИНКИ\Karta-Voronezhskoj-obl.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0" y="1103309"/>
            <a:ext cx="2428576" cy="21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861088"/>
              </p:ext>
            </p:extLst>
          </p:nvPr>
        </p:nvGraphicFramePr>
        <p:xfrm>
          <a:off x="2841236" y="1278897"/>
          <a:ext cx="3119669" cy="213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841236" y="1001899"/>
            <a:ext cx="3223827" cy="5539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Городское население – 1 558 117 чел.</a:t>
            </a:r>
          </a:p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Сельское население – 729 561 чел.</a:t>
            </a:r>
            <a:endParaRPr lang="ru-RU" dirty="0"/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679815"/>
              </p:ext>
            </p:extLst>
          </p:nvPr>
        </p:nvGraphicFramePr>
        <p:xfrm>
          <a:off x="412660" y="3764651"/>
          <a:ext cx="6120341" cy="309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25010" y="3385799"/>
            <a:ext cx="6144683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500" b="1" cap="all" dirty="0">
                <a:latin typeface="Times New Roman" pitchFamily="18" charset="0"/>
                <a:cs typeface="Times New Roman" pitchFamily="18" charset="0"/>
              </a:rPr>
              <a:t>ЧИСЛЕННОСТЬ НАСЕЛЕНИЯ ВОРОНЕЖСКОЙ ОБЛАСТИ ПО ВОЗРАСТНЫМ ГРУППАМ</a:t>
            </a:r>
          </a:p>
          <a:p>
            <a:pPr algn="ctr"/>
            <a:endParaRPr lang="ru-RU" sz="1500" dirty="0">
              <a:solidFill>
                <a:srgbClr val="006A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224275"/>
              </p:ext>
            </p:extLst>
          </p:nvPr>
        </p:nvGraphicFramePr>
        <p:xfrm>
          <a:off x="6384032" y="1555896"/>
          <a:ext cx="5472608" cy="295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84032" y="1138709"/>
            <a:ext cx="5184576" cy="5847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500" b="1" cap="all" dirty="0">
                <a:latin typeface="Times New Roman" pitchFamily="18" charset="0"/>
                <a:cs typeface="Times New Roman" pitchFamily="18" charset="0"/>
              </a:rPr>
              <a:t>ЗАНЯТОСТЬ НАСЕЛЕНИЯ, БЕЗРАБОТИЦА И ПЕНСИОНЕРЫ ВОРОНЕЖСКОЙ ОБЛАСТИ</a:t>
            </a:r>
            <a:endParaRPr lang="ru-RU" b="1" dirty="0"/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450723"/>
              </p:ext>
            </p:extLst>
          </p:nvPr>
        </p:nvGraphicFramePr>
        <p:xfrm>
          <a:off x="6171389" y="4543423"/>
          <a:ext cx="3624064" cy="24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179926" y="4732020"/>
            <a:ext cx="2592288" cy="16312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инвалидов-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174 083</a:t>
            </a:r>
          </a:p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группы - 21 848</a:t>
            </a:r>
          </a:p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группы - 79 255</a:t>
            </a:r>
          </a:p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группы - 72 980</a:t>
            </a:r>
          </a:p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7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Дети-инвалиды - 11 156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11506" y="4400687"/>
            <a:ext cx="1929628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500" b="1" cap="all" dirty="0">
                <a:latin typeface="Times New Roman" pitchFamily="18" charset="0"/>
                <a:cs typeface="Times New Roman" pitchFamily="18" charset="0"/>
              </a:rPr>
              <a:t>ИНВАЛИДНОСТЬ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9264352" y="6570741"/>
            <a:ext cx="2927648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Данные </a:t>
            </a:r>
            <a:r>
              <a:rPr lang="ru-RU" sz="1100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Воронежстата</a:t>
            </a:r>
            <a:r>
              <a:rPr lang="ru-RU" sz="11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на 01 января </a:t>
            </a:r>
            <a:r>
              <a:rPr lang="ru-RU" sz="1100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2023г</a:t>
            </a:r>
            <a:r>
              <a:rPr lang="ru-RU" sz="11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21" y="-11334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ЧТО ВЛИЯЕТ НА КАЧЕСТВО ЖИЗНИ?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Черных\Downloads\gr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 b="5004"/>
          <a:stretch/>
        </p:blipFill>
        <p:spPr bwMode="auto">
          <a:xfrm>
            <a:off x="-1" y="1047168"/>
            <a:ext cx="5996763" cy="581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6762" y="1772954"/>
            <a:ext cx="48734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Главной ценностью качества жизни для россиян остается </a:t>
            </a:r>
            <a:r>
              <a:rPr lang="ru-RU" sz="40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значимость данного фактора оценивается на 4,78 балла (из 5 возможных). </a:t>
            </a:r>
          </a:p>
        </p:txBody>
      </p:sp>
    </p:spTree>
    <p:extLst>
      <p:ext uri="{BB962C8B-B14F-4D97-AF65-F5344CB8AC3E}">
        <p14:creationId xmlns:p14="http://schemas.microsoft.com/office/powerpoint/2010/main" val="300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79" y="23753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spc="-16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ВОРОНЕЖСКАЯ ОБЛАСТЬ ЗА ЗДОРОВОЕ ОБЩЕСТВО!</a:t>
            </a:r>
            <a:br>
              <a:rPr lang="ru-RU" sz="3600" b="1" spc="-16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40" y="1073889"/>
            <a:ext cx="11819860" cy="5794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Согласно данным социологических и медицинских исследований более          60% общих причин возникновения болезненных состояний 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симптомокомплексов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обусловлено следующими факторами: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886" y="6330740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Малоподвижный образ жизни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893" y="3339462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Употребление табачной продукции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889" y="2749533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Неконтролируемый уровень АД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893" y="3907904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Чрезмерное употребление алкогольной продукции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2893" y="2174248"/>
            <a:ext cx="4189227" cy="4997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Факторы риска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893" y="4495037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Повышенное содержание глюкозы и/или холестерина в крови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893" y="5106938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Избыточная масса тела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2893" y="5718839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Низкий уровень потребления овощей и фруктов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868" y="5260777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Болезни органов дыхания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6866" y="3201831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Сердечно-сосудистые заболевания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6869" y="6340606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Сахарный диабет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6870" y="2174248"/>
            <a:ext cx="4189227" cy="4997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Заболевания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86867" y="4196942"/>
            <a:ext cx="4189227" cy="499730"/>
          </a:xfrm>
          <a:prstGeom prst="rect">
            <a:avLst/>
          </a:prstGeom>
          <a:solidFill>
            <a:srgbClr val="DBB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Новообразования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86917" y="2424113"/>
            <a:ext cx="1095153" cy="41148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90" y="482082"/>
            <a:ext cx="1734879" cy="6024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97387"/>
              </p:ext>
            </p:extLst>
          </p:nvPr>
        </p:nvGraphicFramePr>
        <p:xfrm>
          <a:off x="0" y="1084520"/>
          <a:ext cx="12192000" cy="577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590" y="5454502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Участники: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3714" y="1629850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Задачи: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 descr="Улыбающаяся деловая женщина, сидящая за столом и работающая с компьютерным  бизнес-персонажем, работающим в офисе, мультяшный вектор иллюстрация на  белом фоне | Премиум вект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1" y="1793728"/>
            <a:ext cx="3660774" cy="36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5813" y="3530009"/>
            <a:ext cx="3009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Кратность выездов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 раза в год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0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40" y="-3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spc="-160" dirty="0">
                <a:solidFill>
                  <a:schemeClr val="accent6">
                    <a:lumMod val="50000"/>
                  </a:schemeClr>
                </a:solidFill>
                <a:ea typeface="Cambria" pitchFamily="18" charset="0"/>
                <a:cs typeface="Times New Roman" pitchFamily="18" charset="0"/>
              </a:rPr>
              <a:t>ДЛЯ УСПЕШНОЙ РЕАЛИЗАЦИИ КОРПОРАТИВНЫХ ПРОГРАММ НЕОБХОДИМО УЧИТЫВАТЬ ФАКТОРЫ МОТИВАЦИИ СОТРУДНИКОВ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11425"/>
              </p:ext>
            </p:extLst>
          </p:nvPr>
        </p:nvGraphicFramePr>
        <p:xfrm>
          <a:off x="0" y="1988288"/>
          <a:ext cx="7091918" cy="430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48446" y="1609748"/>
            <a:ext cx="6411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Участие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врачей в корпоративных программах по поддержке ЗОЖ – основа для формирования адекватной оценки собственного здоровья работающего населения, которая может стать стимулом к изменению поведения в сторону ЗОЖ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054179" y="4630732"/>
            <a:ext cx="3536659" cy="222726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>
              <a:spcBef>
                <a:spcPts val="200"/>
              </a:spcBef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marL="216000" lvl="1">
              <a:spcBef>
                <a:spcPts val="200"/>
              </a:spcBef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4 основных фактора риска НИЗ:</a:t>
            </a:r>
          </a:p>
          <a:p>
            <a:pPr marL="457200" lvl="3">
              <a:spcBef>
                <a:spcPts val="2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Употребление табака</a:t>
            </a:r>
          </a:p>
          <a:p>
            <a:pPr marL="457200" lvl="3">
              <a:spcBef>
                <a:spcPts val="2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Вредное употребление алкоголя</a:t>
            </a:r>
          </a:p>
          <a:p>
            <a:pPr marL="457200" lvl="3">
              <a:spcBef>
                <a:spcPts val="2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Неправильное питание</a:t>
            </a:r>
          </a:p>
          <a:p>
            <a:pPr marL="457200" lvl="3">
              <a:spcBef>
                <a:spcPts val="200"/>
              </a:spcBef>
              <a:buClr>
                <a:schemeClr val="bg1"/>
              </a:buClr>
              <a:buFont typeface="Wingdings" pitchFamily="2" charset="2"/>
              <a:buChar char="q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Низкая физическая активность</a:t>
            </a:r>
          </a:p>
        </p:txBody>
      </p:sp>
      <p:pic>
        <p:nvPicPr>
          <p:cNvPr id="8" name="Picture 2" descr="C:\Users\n.skrynnik\Pictures\w256h25313398723681339872343targetd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7" y="4712022"/>
            <a:ext cx="588359" cy="5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28557" y="4854433"/>
            <a:ext cx="304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Мишень </a:t>
            </a:r>
            <a:r>
              <a:rPr lang="ru-RU" sz="2000" b="1" cap="all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программ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+mj-lt"/>
              <a:ea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55461286"/>
              </p:ext>
            </p:extLst>
          </p:nvPr>
        </p:nvGraphicFramePr>
        <p:xfrm>
          <a:off x="4699591" y="1615318"/>
          <a:ext cx="6560321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10473070" y="3943203"/>
            <a:ext cx="404037" cy="64858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Девушка На Консультации Врача Общей Практики Изолировала Людей Сидящих За  Столом Векторный Пациент И Медицинский Специалист Человек Тер — стоковая  векторная графика и другие изображения на тему Врач - iSto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91" y="4440721"/>
            <a:ext cx="3354588" cy="24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587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ПОДДЕРЖКА КОРПОРАТИВНЫХ ПРОГРАММ ВЫГОДНА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49" y="1169694"/>
            <a:ext cx="9868786" cy="16373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Одной из приоритетных задач государства является профилактика заболеваемости и здоровье всех граждан – как на уровне страны (правительство, министерства), так и на региональном и муниципальном уровнях</a:t>
            </a:r>
          </a:p>
          <a:p>
            <a:pPr algn="just"/>
            <a:endParaRPr lang="ru-RU" altLang="ru-RU" dirty="0">
              <a:solidFill>
                <a:schemeClr val="accent6">
                  <a:lumMod val="50000"/>
                </a:schemeClr>
              </a:solidFill>
              <a:latin typeface="+mj-lt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Работодатели способны внести существенный вклад в укрепление здоровья работающих граждан, которые составляют около половины населения страны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ea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552152" y="3785396"/>
            <a:ext cx="3889020" cy="2034932"/>
          </a:xfrm>
          <a:prstGeom prst="roundRect">
            <a:avLst>
              <a:gd name="adj" fmla="val 12371"/>
            </a:avLst>
          </a:prstGeom>
          <a:noFill/>
          <a:ln>
            <a:solidFill>
              <a:srgbClr val="006A68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Экономический рост (ВВП)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Сокращение бюджетной нагрузки, в том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числе на здравоохранение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Перераспределение медицинских расходов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на социально незащищенные группы граждан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119857" y="5325517"/>
            <a:ext cx="3402377" cy="1400386"/>
          </a:xfrm>
          <a:prstGeom prst="roundRect">
            <a:avLst>
              <a:gd name="adj" fmla="val 12371"/>
            </a:avLst>
          </a:prstGeom>
          <a:noFill/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Здоровая рабочая сила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Сокращение пропусков работы по болезни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Снижение текучести кадров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Рост производительности труда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Рост привлекательности компании как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работодателя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552152" y="3553779"/>
            <a:ext cx="3889020" cy="6838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Выгода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для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 ГОСУДАРСТВА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119809" y="4823745"/>
            <a:ext cx="3402378" cy="688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Выгода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для 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РАБОТОДАТЕЛЕЙ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123901" y="3268492"/>
            <a:ext cx="3402377" cy="1436387"/>
          </a:xfrm>
          <a:prstGeom prst="roundRect">
            <a:avLst>
              <a:gd name="adj" fmla="val 12371"/>
            </a:avLst>
          </a:prstGeom>
          <a:noFill/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Здоровье и хорошее самочувствие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Рост производительности труда,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карьерный рост, рост заработка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+mj-lt"/>
                <a:ea typeface="Cambria" pitchFamily="18" charset="0"/>
                <a:cs typeface="Times New Roman" pitchFamily="18" charset="0"/>
              </a:rPr>
              <a:t>Сокращение затрат на лечение</a:t>
            </a:r>
          </a:p>
        </p:txBody>
      </p:sp>
      <p:sp>
        <p:nvSpPr>
          <p:cNvPr id="10" name="Равнобедренный треугольник 9"/>
          <p:cNvSpPr/>
          <p:nvPr/>
        </p:nvSpPr>
        <p:spPr bwMode="auto">
          <a:xfrm rot="5400000">
            <a:off x="4606740" y="4362818"/>
            <a:ext cx="3206700" cy="684123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119855" y="2842361"/>
            <a:ext cx="3402378" cy="6881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Выгода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для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Cambria" pitchFamily="18" charset="0"/>
                <a:cs typeface="Times New Roman" pitchFamily="18" charset="0"/>
              </a:rPr>
              <a:t>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6938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079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УКРЕПЛЕНИЕ ОБЩЕСТВЕННОГО ЗДОРОВЬЯ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 РАБОЧЕМ МЕСТЕ (КОРПОРАТИВНЫЕ ПРОГРАММЫ)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3BE424DF-4706-4A22-8B96-732F3D208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8935"/>
              </p:ext>
            </p:extLst>
          </p:nvPr>
        </p:nvGraphicFramePr>
        <p:xfrm>
          <a:off x="789" y="1059388"/>
          <a:ext cx="5876032" cy="5786739"/>
        </p:xfrm>
        <a:graphic>
          <a:graphicData uri="http://schemas.openxmlformats.org/drawingml/2006/table">
            <a:tbl>
              <a:tblPr firstRow="1" lastRow="1" lastCol="1">
                <a:tableStyleId>{2A488322-F2BA-4B5B-9748-0D474271808F}</a:tableStyleId>
              </a:tblPr>
              <a:tblGrid>
                <a:gridCol w="4627893">
                  <a:extLst>
                    <a:ext uri="{9D8B030D-6E8A-4147-A177-3AD203B41FA5}">
                      <a16:colId xmlns:a16="http://schemas.microsoft.com/office/drawing/2014/main" xmlns="" val="723532509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xmlns="" val="1390723373"/>
                    </a:ext>
                  </a:extLst>
                </a:gridCol>
              </a:tblGrid>
              <a:tr h="196811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предприятий и организаций Воронежской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области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rgbClr val="FFFFF3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(чел.)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rgbClr val="FFFFF3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99868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гимназия № 9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52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3087641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гимназия № 5</a:t>
                      </a:r>
                      <a:endParaRPr lang="ru-RU" sz="900" b="0" kern="1200" cap="none" spc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«Международный транспортный сервис»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24256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БПОУ «Воронежский базовый медицинский колледж»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10988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«Ростелеком»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248311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ГО г. Воронеж «Центр развития образования и молодежных проектов»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b="0" kern="1200" cap="none" spc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831310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ВРОО «Дети Великой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Отечественной войны»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56753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«УФСИН» по Воронежской области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83311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ГО г. Воронеж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928267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 ВО «ВГМУ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 </a:t>
                      </a:r>
                      <a:r>
                        <a:rPr lang="ru-RU" sz="900" kern="1200" cap="none" spc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Н.Н.Бурденко</a:t>
                      </a: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172523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ВО «ВГУ»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56960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Департамент социальной защиты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689318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ВО «ВГЛТУ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 Г.Ф. Морозова»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1461114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ФГБОУ ВО «ВГУИТ»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534010"/>
                  </a:ext>
                </a:extLst>
              </a:tr>
              <a:tr h="329141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 ВО «Воронежский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областной клинический противотуберкулезный диспансер»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039270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КУЗ ВО « Воронежский областной клинический центр медицины катастроф»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900" b="0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4764657"/>
                  </a:ext>
                </a:extLst>
              </a:tr>
              <a:tr h="329141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ВО «Ресурсный центр поддержки некоммерческих организаций ВО «Воронежский дом НКО»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ВО «Центр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«серебряного» </a:t>
                      </a:r>
                      <a:r>
                        <a:rPr lang="ru-RU" sz="900" kern="1200" cap="none" spc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900" kern="1200" cap="none" spc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 ВО «Воронежский областной геронтологический центр»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5085">
                <a:tc>
                  <a:txBody>
                    <a:bodyPr/>
                    <a:lstStyle/>
                    <a:p>
                      <a:pPr marL="457200" lvl="1" algn="l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 ВО «УСЗН Советского района г. Воронежа»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5085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 ВО «УСЗН Ленинского района г. Воронежа»</a:t>
                      </a:r>
                      <a:endParaRPr lang="ru-RU" sz="900" b="1" i="1" kern="1200" cap="none" spc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5085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 ВО «УСЗН Кантемировского района»</a:t>
                      </a:r>
                      <a:endParaRPr lang="ru-RU" sz="900" b="1" i="1" kern="1200" cap="none" spc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5085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900" kern="1200" cap="none" spc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Агроэко</a:t>
                      </a: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-менеджмент»</a:t>
                      </a:r>
                      <a:endParaRPr lang="ru-RU" sz="900" b="1" i="1" kern="1200" cap="none" spc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15085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 ВО «</a:t>
                      </a:r>
                      <a:r>
                        <a:rPr lang="ru-RU" sz="900" kern="1200" cap="none" spc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Краснолипьевский</a:t>
                      </a: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ПНИ»</a:t>
                      </a:r>
                      <a:endParaRPr lang="ru-RU" sz="900" b="1" i="1" kern="1200" cap="none" spc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900" b="1" i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97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71 предприятий</a:t>
                      </a:r>
                      <a:endParaRPr lang="ru-RU" sz="900" b="1" kern="1200" cap="none" spc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3210</a:t>
                      </a:r>
                      <a:endParaRPr lang="ru-RU" sz="900" b="1" kern="120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/>
                </a:tc>
                <a:extLst>
                  <a:ext uri="{0D108BD9-81ED-4DB2-BD59-A6C34878D82A}">
                    <a16:rowId xmlns:a16="http://schemas.microsoft.com/office/drawing/2014/main" xmlns="" val="2645916854"/>
                  </a:ext>
                </a:extLst>
              </a:tr>
            </a:tbl>
          </a:graphicData>
        </a:graphic>
      </p:graphicFrame>
      <p:pic>
        <p:nvPicPr>
          <p:cNvPr id="35" name="object 3">
            <a:extLst>
              <a:ext uri="{FF2B5EF4-FFF2-40B4-BE49-F238E27FC236}">
                <a16:creationId xmlns="" xmlns:a16="http://schemas.microsoft.com/office/drawing/2014/main" id="{BB68619F-D64C-4C98-9650-98A3C1D4D6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3708" y="1752087"/>
            <a:ext cx="2419308" cy="169691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31637" y="1110875"/>
            <a:ext cx="5537200" cy="6565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 период 2022 года было заключено 71 соглашение о взаимодействии с организациями и предприятиями ВО.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5491" y="1623330"/>
            <a:ext cx="3264363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15.02.2023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год дистанционное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мониторирование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по факторам риска ХНИЗ на платформе «Атрия» прошли более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6371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человек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8" name="Правая фигурная скобка 37"/>
          <p:cNvSpPr/>
          <p:nvPr/>
        </p:nvSpPr>
        <p:spPr>
          <a:xfrm rot="5400000">
            <a:off x="8624232" y="652708"/>
            <a:ext cx="532784" cy="5758671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011288" y="3875522"/>
            <a:ext cx="5683671" cy="10561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Определение приоритетных направлений по формированию здорового образа жизни среди трудоспособного населения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52979" y="5458669"/>
            <a:ext cx="5675287" cy="740295"/>
          </a:xfrm>
          <a:prstGeom prst="roundRect">
            <a:avLst/>
          </a:prstGeom>
          <a:solidFill>
            <a:srgbClr val="DBB08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ЗДОРОВЬЯ</a:t>
            </a:r>
          </a:p>
        </p:txBody>
      </p:sp>
      <p:sp>
        <p:nvSpPr>
          <p:cNvPr id="41" name="Двойная стрелка вверх/вниз 40"/>
          <p:cNvSpPr/>
          <p:nvPr/>
        </p:nvSpPr>
        <p:spPr>
          <a:xfrm>
            <a:off x="8749763" y="4921754"/>
            <a:ext cx="281721" cy="536915"/>
          </a:xfrm>
          <a:prstGeom prst="upDownArrow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93839" y="6492477"/>
            <a:ext cx="2696783" cy="3203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Воронежа- 9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74910" y="6472423"/>
            <a:ext cx="2659280" cy="3203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области 5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343615" y="6198964"/>
            <a:ext cx="308113" cy="25841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10450493" y="6198964"/>
            <a:ext cx="308113" cy="25841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917" y="21265"/>
            <a:ext cx="10515600" cy="1006475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ЭТАПЫ РАБОТЫ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52" y="2686683"/>
            <a:ext cx="2631558" cy="3508744"/>
          </a:xfrm>
        </p:spPr>
      </p:pic>
      <p:sp>
        <p:nvSpPr>
          <p:cNvPr id="6" name="TextBox 5"/>
          <p:cNvSpPr txBox="1"/>
          <p:nvPr/>
        </p:nvSpPr>
        <p:spPr>
          <a:xfrm>
            <a:off x="3870252" y="1375011"/>
            <a:ext cx="263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2.Организация выездных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скрининговых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медицинских осмотров на рабочем месте.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1" y="2248081"/>
            <a:ext cx="3530009" cy="2647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651" y="1027740"/>
            <a:ext cx="3530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1.Проведение анкетирования с целью выявления факторов риска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том числе при помощи дистанционной платформы Атрия.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Вручение Почетной грамоты Президента России И.А. Громову - Официальный сайт  Администрации Санкт‑Петербур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53" y="3997173"/>
            <a:ext cx="4050634" cy="27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2053" y="2280404"/>
            <a:ext cx="4050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3. Организация системы поощрений за работу по укреплению здоровья на рабочем месте и практической деятельности по укреплению здорового образа жизни.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6" name="Picture 4" descr="Анкета пользователя библиотеки модельного стандарта – Библиотечная система  | Первоуральс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8" y="4963764"/>
            <a:ext cx="2259416" cy="13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6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935</Words>
  <Application>Microsoft Office PowerPoint</Application>
  <PresentationFormat>Произвольный</PresentationFormat>
  <Paragraphs>169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ЖЕНЩИНЫ ЗА ЗДОРОВОЕ ОБЩЕСТВО</vt:lpstr>
      <vt:lpstr>ПОКАЗАТЕЛИ ВОРОНЕЖСКОЙ ОБЛАСТИ</vt:lpstr>
      <vt:lpstr>ЧТО ВЛИЯЕТ НА КАЧЕСТВО ЖИЗНИ?</vt:lpstr>
      <vt:lpstr>ВОРОНЕЖСКАЯ ОБЛАСТЬ ЗА ЗДОРОВОЕ ОБЩЕСТВО! </vt:lpstr>
      <vt:lpstr>Цель:</vt:lpstr>
      <vt:lpstr>ДЛЯ УСПЕШНОЙ РЕАЛИЗАЦИИ КОРПОРАТИВНЫХ ПРОГРАММ НЕОБХОДИМО УЧИТЫВАТЬ ФАКТОРЫ МОТИВАЦИИ СОТРУДНИКОВ</vt:lpstr>
      <vt:lpstr>ПОДДЕРЖКА КОРПОРАТИВНЫХ ПРОГРАММ ВЫГОДНА</vt:lpstr>
      <vt:lpstr>УКРЕПЛЕНИЕ ОБЩЕСТВЕННОГО ЗДОРОВЬЯ НА РАБОЧЕМ МЕСТЕ (КОРПОРАТИВНЫЕ ПРОГРАММЫ)</vt:lpstr>
      <vt:lpstr>ЭТАПЫ РАБОТЫ</vt:lpstr>
      <vt:lpstr>Презентация PowerPoint</vt:lpstr>
      <vt:lpstr>ЭТАПЫ РАБОТЫ</vt:lpstr>
      <vt:lpstr>РЕЗУЛЬТАТЫ ПРОЕКТА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Александра Станиславовна Балуева</cp:lastModifiedBy>
  <cp:revision>35</cp:revision>
  <dcterms:created xsi:type="dcterms:W3CDTF">2022-05-10T09:02:23Z</dcterms:created>
  <dcterms:modified xsi:type="dcterms:W3CDTF">2023-04-12T06:11:07Z</dcterms:modified>
</cp:coreProperties>
</file>