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henix_club?from=group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salmaskipz?from=group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84858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2921934"/>
            <a:ext cx="1099382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5400" dirty="0" smtClean="0">
                <a:solidFill>
                  <a:schemeClr val="bg1"/>
                </a:solidFill>
                <a:latin typeface="Playfair Display" pitchFamily="2" charset="-52"/>
              </a:rPr>
              <a:t>«Феникс» – клуб сноуборда и горных лыж</a:t>
            </a:r>
            <a:endParaRPr lang="ru-RU" sz="4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5488042"/>
            <a:ext cx="6256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</a:t>
            </a:r>
            <a:r>
              <a:rPr lang="ru-RU" sz="2000" dirty="0" smtClean="0">
                <a:solidFill>
                  <a:schemeClr val="bg1"/>
                </a:solidFill>
              </a:rPr>
              <a:t>Жданова Татьяна Андреевна, 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Россия, Мурманская область, г. Полярные Зори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767255" y="4523602"/>
            <a:ext cx="470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A0017"/>
                </a:solidFill>
                <a:latin typeface="Montserrat"/>
              </a:rPr>
              <a:t>Здоровый образ жизни</a:t>
            </a:r>
            <a:endParaRPr lang="ru-RU" sz="3200" dirty="0">
              <a:solidFill>
                <a:schemeClr val="bg1"/>
              </a:solidFill>
              <a:latin typeface="Playfair Display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B4EC6-9801-A646-9E70-2AE8325B5C6E}"/>
              </a:ext>
            </a:extLst>
          </p:cNvPr>
          <p:cNvSpPr txBox="1"/>
          <p:nvPr/>
        </p:nvSpPr>
        <p:spPr>
          <a:xfrm>
            <a:off x="599090" y="58857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5530E-79C5-284F-89B7-F338A43EF98F}"/>
              </a:ext>
            </a:extLst>
          </p:cNvPr>
          <p:cNvSpPr txBox="1"/>
          <p:nvPr/>
        </p:nvSpPr>
        <p:spPr>
          <a:xfrm>
            <a:off x="599090" y="1270454"/>
            <a:ext cx="1073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Указываются каналы продвижения проекта, которые преимущественно будут использованы. Здесь важно указать: наименование ресурсов, предоставить конкретную ссылку на ресурс, указать относительно каждого канала продвижения инструменты продвижения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DC3B501B-B269-614F-917B-772DB15CA874}"/>
              </a:ext>
            </a:extLst>
          </p:cNvPr>
          <p:cNvSpPr/>
          <p:nvPr/>
        </p:nvSpPr>
        <p:spPr>
          <a:xfrm>
            <a:off x="599091" y="1952331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 smtClean="0"/>
              <a:t>Социальная сеть </a:t>
            </a:r>
            <a:r>
              <a:rPr lang="ru-RU" dirty="0" err="1" smtClean="0"/>
              <a:t>Вконтакте</a:t>
            </a:r>
            <a:endParaRPr lang="ru-RU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7C7832D9-CBDF-B945-8F10-B649688DA286}"/>
              </a:ext>
            </a:extLst>
          </p:cNvPr>
          <p:cNvSpPr/>
          <p:nvPr/>
        </p:nvSpPr>
        <p:spPr>
          <a:xfrm>
            <a:off x="3265289" y="1952331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vk.com/phenix_club?from=groups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/>
              <a:t>Ведение группы </a:t>
            </a:r>
            <a:r>
              <a:rPr lang="ru-RU" dirty="0" err="1" smtClean="0"/>
              <a:t>Вконтакте</a:t>
            </a:r>
            <a:r>
              <a:rPr lang="ru-RU" dirty="0" smtClean="0"/>
              <a:t>, анонс мероприятий, тренировочный процесс (фото, видео)</a:t>
            </a:r>
            <a:endParaRPr lang="ru-RU" dirty="0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80EBE8EA-8E2C-004C-ABBC-D37E06429DD1}"/>
              </a:ext>
            </a:extLst>
          </p:cNvPr>
          <p:cNvSpPr/>
          <p:nvPr/>
        </p:nvSpPr>
        <p:spPr>
          <a:xfrm>
            <a:off x="599091" y="3392745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 smtClean="0"/>
              <a:t>Горнолыжный комплекс «Салма»</a:t>
            </a:r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475633CC-A75F-0848-98FF-DB9865A7CF51}"/>
              </a:ext>
            </a:extLst>
          </p:cNvPr>
          <p:cNvSpPr/>
          <p:nvPr/>
        </p:nvSpPr>
        <p:spPr>
          <a:xfrm>
            <a:off x="3265289" y="3392745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vk.com/salmaskipz?from=groups</a:t>
            </a:r>
            <a:endParaRPr lang="ru-RU" dirty="0" smtClean="0"/>
          </a:p>
          <a:p>
            <a:r>
              <a:rPr lang="ru-RU" dirty="0" smtClean="0"/>
              <a:t>Размещение рекламы клуба и визитные карточки у администратора.</a:t>
            </a:r>
            <a:endParaRPr lang="ru-RU" dirty="0"/>
          </a:p>
        </p:txBody>
      </p:sp>
      <p:sp>
        <p:nvSpPr>
          <p:cNvPr id="12" name="Прямоугольник: скругленные углы 25">
            <a:extLst>
              <a:ext uri="{FF2B5EF4-FFF2-40B4-BE49-F238E27FC236}">
                <a16:creationId xmlns:a16="http://schemas.microsoft.com/office/drawing/2014/main" id="{63CFB881-8CB1-C745-BF4E-362C9249D0BD}"/>
              </a:ext>
            </a:extLst>
          </p:cNvPr>
          <p:cNvSpPr/>
          <p:nvPr/>
        </p:nvSpPr>
        <p:spPr>
          <a:xfrm>
            <a:off x="599091" y="4833159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 smtClean="0"/>
              <a:t>Практические занятия</a:t>
            </a:r>
            <a:endParaRPr lang="ru-RU" dirty="0"/>
          </a:p>
        </p:txBody>
      </p:sp>
      <p:sp>
        <p:nvSpPr>
          <p:cNvPr id="13" name="Прямоугольник: скругленные углы 26">
            <a:extLst>
              <a:ext uri="{FF2B5EF4-FFF2-40B4-BE49-F238E27FC236}">
                <a16:creationId xmlns:a16="http://schemas.microsoft.com/office/drawing/2014/main" id="{10F1AE2E-6180-1A4D-92DD-CE5FFD87B989}"/>
              </a:ext>
            </a:extLst>
          </p:cNvPr>
          <p:cNvSpPr/>
          <p:nvPr/>
        </p:nvSpPr>
        <p:spPr>
          <a:xfrm>
            <a:off x="3265289" y="4833159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Участие в мастер-классах и </a:t>
            </a:r>
            <a:r>
              <a:rPr lang="ru-RU" dirty="0" err="1"/>
              <a:t>соревнованих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513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E874E-3323-BF4D-9B75-DF953D69A747}"/>
              </a:ext>
            </a:extLst>
          </p:cNvPr>
          <p:cNvSpPr txBox="1"/>
          <p:nvPr/>
        </p:nvSpPr>
        <p:spPr>
          <a:xfrm>
            <a:off x="622273" y="195233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1303B-4984-EF43-9CF9-35A1F375DD81}"/>
              </a:ext>
            </a:extLst>
          </p:cNvPr>
          <p:cNvSpPr txBox="1"/>
          <p:nvPr/>
        </p:nvSpPr>
        <p:spPr>
          <a:xfrm>
            <a:off x="599090" y="325853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2C625-2AC4-0B4D-B712-C83866954A68}"/>
              </a:ext>
            </a:extLst>
          </p:cNvPr>
          <p:cNvSpPr txBox="1"/>
          <p:nvPr/>
        </p:nvSpPr>
        <p:spPr>
          <a:xfrm>
            <a:off x="616024" y="4645832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BDE54-120F-D048-86E3-8F4AFF1F5D24}"/>
              </a:ext>
            </a:extLst>
          </p:cNvPr>
          <p:cNvSpPr txBox="1"/>
          <p:nvPr/>
        </p:nvSpPr>
        <p:spPr>
          <a:xfrm>
            <a:off x="1264946" y="2099909"/>
            <a:ext cx="354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клуба есть 2 высококвалифицированных тренера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E612C6-676E-3449-8945-F356D1293AB0}"/>
              </a:ext>
            </a:extLst>
          </p:cNvPr>
          <p:cNvSpPr txBox="1"/>
          <p:nvPr/>
        </p:nvSpPr>
        <p:spPr>
          <a:xfrm>
            <a:off x="1264946" y="3429000"/>
            <a:ext cx="354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наличии зимний и летний инвентарь (горные лыжи, сноуборды, </a:t>
            </a:r>
            <a:r>
              <a:rPr lang="ru-RU" dirty="0" err="1" smtClean="0"/>
              <a:t>сапборды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46D28A-C696-C14B-ADEF-559FBD28C51A}"/>
              </a:ext>
            </a:extLst>
          </p:cNvPr>
          <p:cNvSpPr txBox="1"/>
          <p:nvPr/>
        </p:nvSpPr>
        <p:spPr>
          <a:xfrm>
            <a:off x="1264946" y="4880581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наличии инвентарь для постановки спортивных трасс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6C6BCC-4033-BA49-82B0-5C88AD80D52D}"/>
              </a:ext>
            </a:extLst>
          </p:cNvPr>
          <p:cNvSpPr txBox="1"/>
          <p:nvPr/>
        </p:nvSpPr>
        <p:spPr>
          <a:xfrm>
            <a:off x="5407233" y="1952331"/>
            <a:ext cx="668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4.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FA4F9-94E1-1144-8DE5-0D8925FF38C7}"/>
              </a:ext>
            </a:extLst>
          </p:cNvPr>
          <p:cNvSpPr txBox="1"/>
          <p:nvPr/>
        </p:nvSpPr>
        <p:spPr>
          <a:xfrm>
            <a:off x="5432650" y="3760417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5.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EE10B5-5C98-214B-B668-E30FA4D791A5}"/>
              </a:ext>
            </a:extLst>
          </p:cNvPr>
          <p:cNvSpPr txBox="1"/>
          <p:nvPr/>
        </p:nvSpPr>
        <p:spPr>
          <a:xfrm>
            <a:off x="5432650" y="5203746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6.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BBEFB7-12E9-3A4E-9AA1-6E4D32AD633C}"/>
              </a:ext>
            </a:extLst>
          </p:cNvPr>
          <p:cNvSpPr txBox="1"/>
          <p:nvPr/>
        </p:nvSpPr>
        <p:spPr>
          <a:xfrm>
            <a:off x="6049906" y="2099909"/>
            <a:ext cx="3541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наличии 2 автомобиля для организации поездок на горнолыжные комплексы Мурманской области, в летний период – озера.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D5F436-7DDA-D64A-A811-BF722EC6DE01}"/>
              </a:ext>
            </a:extLst>
          </p:cNvPr>
          <p:cNvSpPr txBox="1"/>
          <p:nvPr/>
        </p:nvSpPr>
        <p:spPr>
          <a:xfrm>
            <a:off x="6049906" y="3720198"/>
            <a:ext cx="3541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Необходимо улучшить материально-техническую базу, закупка гидрокостюмов и сухих костюмов, закупка </a:t>
            </a:r>
            <a:r>
              <a:rPr lang="ru-RU" dirty="0" err="1" smtClean="0"/>
              <a:t>сапбордов</a:t>
            </a:r>
            <a:r>
              <a:rPr lang="ru-RU" dirty="0" smtClean="0"/>
              <a:t> для детей.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ED8DA8-821C-3645-BE4E-486D93BB2A07}"/>
              </a:ext>
            </a:extLst>
          </p:cNvPr>
          <p:cNvSpPr txBox="1"/>
          <p:nvPr/>
        </p:nvSpPr>
        <p:spPr>
          <a:xfrm>
            <a:off x="6136688" y="5493952"/>
            <a:ext cx="354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Есть необходимость приобрести микроавтобус для комфортной организации поездок.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542E1A9A-5B69-4C48-93D1-12245F700B90}"/>
              </a:ext>
            </a:extLst>
          </p:cNvPr>
          <p:cNvSpPr/>
          <p:nvPr/>
        </p:nvSpPr>
        <p:spPr>
          <a:xfrm>
            <a:off x="599090" y="3109150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1" name="Овал 44">
            <a:extLst>
              <a:ext uri="{FF2B5EF4-FFF2-40B4-BE49-F238E27FC236}">
                <a16:creationId xmlns:a16="http://schemas.microsoft.com/office/drawing/2014/main" id="{0B6F7701-9B13-7B4F-9324-61FA8FD05061}"/>
              </a:ext>
            </a:extLst>
          </p:cNvPr>
          <p:cNvSpPr/>
          <p:nvPr/>
        </p:nvSpPr>
        <p:spPr>
          <a:xfrm>
            <a:off x="6246713" y="3370422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2767398" y="2985969"/>
            <a:ext cx="3076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Жданова Татьяна Андреевна, директор, тренер-преподаватель по горнолыжному сорту, сноубордингу и </a:t>
            </a:r>
            <a:r>
              <a:rPr lang="ru-RU" sz="1400" dirty="0" err="1" smtClean="0"/>
              <a:t>сапбордингу</a:t>
            </a:r>
            <a:r>
              <a:rPr lang="ru-RU" sz="1400" dirty="0" smtClean="0"/>
              <a:t>, инструктор-преподаватель </a:t>
            </a:r>
            <a:r>
              <a:rPr lang="ru-RU" sz="1400" dirty="0"/>
              <a:t>учебного центра «Первая </a:t>
            </a:r>
            <a:r>
              <a:rPr lang="ru-RU" sz="1400" dirty="0" err="1" smtClean="0"/>
              <a:t>Помощь»,Россия</a:t>
            </a:r>
            <a:r>
              <a:rPr lang="ru-RU" sz="1400" dirty="0" smtClean="0"/>
              <a:t>, Мурманская область, г. Полярные Зори, 17.01.1992 г.р., интересы: горные лыжи, сноуборд, </a:t>
            </a:r>
            <a:r>
              <a:rPr lang="ru-RU" sz="1400" dirty="0" err="1" smtClean="0"/>
              <a:t>сапборд</a:t>
            </a:r>
            <a:r>
              <a:rPr lang="ru-RU" sz="1400" dirty="0" smtClean="0"/>
              <a:t>, походы. </a:t>
            </a:r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86B73B-7217-4A43-8A68-5F8E11397A44}"/>
              </a:ext>
            </a:extLst>
          </p:cNvPr>
          <p:cNvSpPr txBox="1"/>
          <p:nvPr/>
        </p:nvSpPr>
        <p:spPr>
          <a:xfrm>
            <a:off x="8963749" y="3216871"/>
            <a:ext cx="29234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Егоров Роман Владимирович, </a:t>
            </a:r>
            <a:r>
              <a:rPr lang="ru-RU" sz="1400" dirty="0"/>
              <a:t>тренер-преподаватель по горнолыжному сорту, сноубордингу и </a:t>
            </a:r>
            <a:r>
              <a:rPr lang="ru-RU" sz="1400" dirty="0" err="1"/>
              <a:t>сапбордингу</a:t>
            </a:r>
            <a:r>
              <a:rPr lang="ru-RU" sz="1400" dirty="0"/>
              <a:t>, инструктор-преподаватель учебного центра «Первая Помощь»</a:t>
            </a:r>
            <a:r>
              <a:rPr lang="ru-RU" sz="1400" dirty="0" smtClean="0"/>
              <a:t>, Россия, Мурманская область, г. Кировск, 13.02.1974 г.</a:t>
            </a:r>
            <a:endParaRPr lang="ru-R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A5C35F-2BAF-3D4B-ACCF-DC530FD2EB68}"/>
              </a:ext>
            </a:extLst>
          </p:cNvPr>
          <p:cNvSpPr txBox="1"/>
          <p:nvPr/>
        </p:nvSpPr>
        <p:spPr>
          <a:xfrm>
            <a:off x="584547" y="1910418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Руководители 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8F5C6B-9DA1-054C-BDF6-066529B98D57}"/>
              </a:ext>
            </a:extLst>
          </p:cNvPr>
          <p:cNvSpPr txBox="1"/>
          <p:nvPr/>
        </p:nvSpPr>
        <p:spPr>
          <a:xfrm>
            <a:off x="6423417" y="1935092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14" y="2661410"/>
            <a:ext cx="1947077" cy="29115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511" y="2957794"/>
            <a:ext cx="3005252" cy="22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704193" y="1220695"/>
            <a:ext cx="10731062" cy="4948877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719495" y="1412305"/>
            <a:ext cx="9295656" cy="175432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Проект клуб сноуборда и горных лыж «ФЕНИКС» направлен на освоение спортивного потенциала </a:t>
            </a:r>
            <a:r>
              <a:rPr lang="ru-RU" dirty="0" smtClean="0">
                <a:solidFill>
                  <a:schemeClr val="bg1"/>
                </a:solidFill>
              </a:rPr>
              <a:t>территории (г. Полярные Зори, Мурманская обл., выезд на ГК «Большой </a:t>
            </a:r>
            <a:r>
              <a:rPr lang="ru-RU" dirty="0" err="1" smtClean="0">
                <a:solidFill>
                  <a:schemeClr val="bg1"/>
                </a:solidFill>
              </a:rPr>
              <a:t>Вудьявр</a:t>
            </a:r>
            <a:r>
              <a:rPr lang="ru-RU" dirty="0" smtClean="0">
                <a:solidFill>
                  <a:schemeClr val="bg1"/>
                </a:solidFill>
              </a:rPr>
              <a:t>» г. Кировск), </a:t>
            </a:r>
            <a:r>
              <a:rPr lang="ru-RU" dirty="0">
                <a:solidFill>
                  <a:schemeClr val="bg1"/>
                </a:solidFill>
              </a:rPr>
              <a:t>связанного с возможностью развития массового горнолыжного спорта, </a:t>
            </a:r>
            <a:r>
              <a:rPr lang="ru-RU" dirty="0" smtClean="0">
                <a:solidFill>
                  <a:schemeClr val="bg1"/>
                </a:solidFill>
              </a:rPr>
              <a:t>сноубординга, </a:t>
            </a:r>
            <a:r>
              <a:rPr lang="ru-RU" dirty="0">
                <a:solidFill>
                  <a:schemeClr val="bg1"/>
                </a:solidFill>
              </a:rPr>
              <a:t>а также уникальной возможности сочетания на одной площадке зимних и летних видов спорта (горные лыжи, </a:t>
            </a:r>
            <a:r>
              <a:rPr lang="ru-RU" dirty="0" smtClean="0">
                <a:solidFill>
                  <a:schemeClr val="bg1"/>
                </a:solidFill>
              </a:rPr>
              <a:t>сноуборд, </a:t>
            </a:r>
            <a:r>
              <a:rPr lang="ru-RU" dirty="0">
                <a:solidFill>
                  <a:schemeClr val="bg1"/>
                </a:solidFill>
              </a:rPr>
              <a:t>SUP – </a:t>
            </a:r>
            <a:r>
              <a:rPr lang="ru-RU" dirty="0" err="1" smtClean="0">
                <a:solidFill>
                  <a:schemeClr val="bg1"/>
                </a:solidFill>
              </a:rPr>
              <a:t>борд</a:t>
            </a:r>
            <a:r>
              <a:rPr lang="ru-RU" dirty="0" smtClean="0">
                <a:solidFill>
                  <a:schemeClr val="bg1"/>
                </a:solidFill>
              </a:rPr>
              <a:t>), </a:t>
            </a:r>
            <a:r>
              <a:rPr lang="ru-RU" dirty="0">
                <a:solidFill>
                  <a:schemeClr val="bg1"/>
                </a:solidFill>
              </a:rPr>
              <a:t>предоставление разных услуг, в зависимости от времени года и от особенностей погоды.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714338" y="3200442"/>
            <a:ext cx="9295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Катание на горных </a:t>
            </a:r>
            <a:r>
              <a:rPr lang="ru-RU" dirty="0" smtClean="0">
                <a:solidFill>
                  <a:schemeClr val="bg1"/>
                </a:solidFill>
              </a:rPr>
              <a:t>лыжах, сноуборде, </a:t>
            </a:r>
            <a:r>
              <a:rPr lang="ru-RU" dirty="0" err="1" smtClean="0">
                <a:solidFill>
                  <a:schemeClr val="bg1"/>
                </a:solidFill>
              </a:rPr>
              <a:t>сапборде</a:t>
            </a:r>
            <a:r>
              <a:rPr lang="ru-RU" dirty="0" smtClean="0">
                <a:solidFill>
                  <a:schemeClr val="bg1"/>
                </a:solidFill>
              </a:rPr>
              <a:t> способствует улучшению осанки</a:t>
            </a:r>
            <a:r>
              <a:rPr lang="ru-RU" dirty="0">
                <a:solidFill>
                  <a:schemeClr val="bg1"/>
                </a:solidFill>
              </a:rPr>
              <a:t>, развивает </a:t>
            </a:r>
            <a:r>
              <a:rPr lang="ru-RU" dirty="0" smtClean="0">
                <a:solidFill>
                  <a:schemeClr val="bg1"/>
                </a:solidFill>
              </a:rPr>
              <a:t>мускулатуру, координацию </a:t>
            </a:r>
            <a:r>
              <a:rPr lang="ru-RU" dirty="0">
                <a:solidFill>
                  <a:schemeClr val="bg1"/>
                </a:solidFill>
              </a:rPr>
              <a:t>д</a:t>
            </a:r>
            <a:r>
              <a:rPr lang="ru-RU" dirty="0" smtClean="0">
                <a:solidFill>
                  <a:schemeClr val="bg1"/>
                </a:solidFill>
              </a:rPr>
              <a:t>вижений и дает полный контроль над собственным телом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сжигает </a:t>
            </a:r>
            <a:r>
              <a:rPr lang="ru-RU" dirty="0">
                <a:solidFill>
                  <a:schemeClr val="bg1"/>
                </a:solidFill>
              </a:rPr>
              <a:t>много </a:t>
            </a:r>
            <a:r>
              <a:rPr lang="ru-RU" dirty="0" smtClean="0">
                <a:solidFill>
                  <a:schemeClr val="bg1"/>
                </a:solidFill>
              </a:rPr>
              <a:t>калорий, </a:t>
            </a:r>
            <a:r>
              <a:rPr lang="ru-RU" dirty="0">
                <a:solidFill>
                  <a:schemeClr val="bg1"/>
                </a:solidFill>
              </a:rPr>
              <a:t>улучшают метаболизм и является одним из лучших способов противостояния сезонной депрессии.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739497" y="4455220"/>
            <a:ext cx="9295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Аудитория потребителей </a:t>
            </a:r>
            <a:r>
              <a:rPr lang="ru-RU" dirty="0">
                <a:solidFill>
                  <a:schemeClr val="bg1"/>
                </a:solidFill>
              </a:rPr>
              <a:t>горнолыжных услуг, как разновидности отдыха и развлечения, в нашей стране выглядит следующим образом: 12-16 лет - 10</a:t>
            </a:r>
            <a:r>
              <a:rPr lang="ru-RU" dirty="0" smtClean="0">
                <a:solidFill>
                  <a:schemeClr val="bg1"/>
                </a:solidFill>
              </a:rPr>
              <a:t>%, 16-20 </a:t>
            </a:r>
            <a:r>
              <a:rPr lang="ru-RU" dirty="0">
                <a:solidFill>
                  <a:schemeClr val="bg1"/>
                </a:solidFill>
              </a:rPr>
              <a:t>лет - 15%, 20-25 лет - 25%, 25-35 лет - 45%, </a:t>
            </a:r>
            <a:r>
              <a:rPr lang="ru-RU" dirty="0" smtClean="0">
                <a:solidFill>
                  <a:schemeClr val="bg1"/>
                </a:solidFill>
              </a:rPr>
              <a:t>35 - </a:t>
            </a:r>
            <a:r>
              <a:rPr lang="ru-RU" dirty="0">
                <a:solidFill>
                  <a:schemeClr val="bg1"/>
                </a:solidFill>
              </a:rPr>
              <a:t>более - 5%. Мурманская область стала одним из наиболее популярных направлений среди горнолыжных курортов. Этой зимой здесь отдыхал каждый четвертый любитель экстрима.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1064312" y="1867976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1039153" y="327552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1064312" y="460678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3FE0D1-C6A5-C04E-AEFC-D4902E28A74D}"/>
              </a:ext>
            </a:extLst>
          </p:cNvPr>
          <p:cNvSpPr txBox="1"/>
          <p:nvPr/>
        </p:nvSpPr>
        <p:spPr>
          <a:xfrm>
            <a:off x="537699" y="1419892"/>
            <a:ext cx="112742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Целевой группой потребителей станут дети от 4 лет (дошкольники), школьники, </a:t>
            </a:r>
            <a:r>
              <a:rPr lang="ru-RU" sz="2000" dirty="0" smtClean="0"/>
              <a:t>подростки, </a:t>
            </a:r>
            <a:r>
              <a:rPr lang="ru-RU" sz="2000" dirty="0"/>
              <a:t>взрослые, которые хотят научиться и совершенствовать навыки катания на горных лыжах, сноубордах, а также получить навыки управления </a:t>
            </a:r>
            <a:r>
              <a:rPr lang="ru-RU" sz="2000" dirty="0" err="1" smtClean="0"/>
              <a:t>сапбордом</a:t>
            </a:r>
            <a:r>
              <a:rPr lang="ru-RU" sz="2000" dirty="0"/>
              <a:t>, совершать безопасные водные прогулки по живописным маршрутам в сопровождении опытных инструкторов, как индивидуально, так и всей семьей или организованной группой. Семейное положение, национальность, образование не имеет значения. Также целевой группой потребителей могут юридические лица, желающие организовать досуг для своих работников.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В </a:t>
            </a:r>
            <a:r>
              <a:rPr lang="ru-RU" sz="2000" dirty="0"/>
              <a:t>качестве потенциальных потребителей предоставляемых горнолыжной базой услуг можно рассматривать всё население Мурманской </a:t>
            </a:r>
            <a:r>
              <a:rPr lang="ru-RU" sz="2000" dirty="0" smtClean="0"/>
              <a:t>области, </a:t>
            </a:r>
            <a:r>
              <a:rPr lang="ru-RU" sz="2000" dirty="0"/>
              <a:t>которое имеет доход от 50 тыс. рублей в месяц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      Целевая аудитория потребителей горнолыжных услуг, как разновидности отдыха и развлечения, в нашей стране выглядит следующим образом: 12-16 лет - 10%,16-20 лет - 15%, 20-25 лет - 25%, 25-35 лет - 45%, 35- более - 5%. Мурманская область стала одним из наиболее популярных направлений среди горнолыжных курортов. Этой зимой здесь отдыхал каждый четвертый любитель экстрима.</a:t>
            </a:r>
          </a:p>
          <a:p>
            <a:r>
              <a:rPr lang="ru-RU" sz="2000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E9D96-F053-B14C-97B3-0191C1B7F1A9}"/>
              </a:ext>
            </a:extLst>
          </p:cNvPr>
          <p:cNvSpPr txBox="1"/>
          <p:nvPr/>
        </p:nvSpPr>
        <p:spPr>
          <a:xfrm>
            <a:off x="1039528" y="1918069"/>
            <a:ext cx="10290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 smtClean="0"/>
              <a:t>Активный </a:t>
            </a:r>
            <a:r>
              <a:rPr lang="ru-RU" sz="2000" dirty="0"/>
              <a:t>проект (продумана архитектура проекта собрана команда, понятны ресурсы, источники продвижения проекта, реализация начата/продолжается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A17177B6-1C68-8E47-9657-8BC211F975BA}"/>
              </a:ext>
            </a:extLst>
          </p:cNvPr>
          <p:cNvSpPr/>
          <p:nvPr/>
        </p:nvSpPr>
        <p:spPr>
          <a:xfrm>
            <a:off x="707844" y="198321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C69FB-0247-0B45-B74E-CC7C827B27CE}"/>
              </a:ext>
            </a:extLst>
          </p:cNvPr>
          <p:cNvSpPr txBox="1"/>
          <p:nvPr/>
        </p:nvSpPr>
        <p:spPr>
          <a:xfrm>
            <a:off x="590992" y="1095328"/>
            <a:ext cx="11078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Обучение катанию на </a:t>
            </a:r>
            <a:r>
              <a:rPr lang="ru-RU" sz="2000" dirty="0" smtClean="0"/>
              <a:t>сноуборде, горных лыжах и </a:t>
            </a:r>
            <a:r>
              <a:rPr lang="ru-RU" sz="2000" dirty="0" err="1" smtClean="0"/>
              <a:t>сапборде</a:t>
            </a:r>
            <a:r>
              <a:rPr lang="ru-RU" sz="2000" dirty="0"/>
              <a:t> для детей, и взрослых с выездом на горнолыжные курорты Мурманской </a:t>
            </a:r>
            <a:r>
              <a:rPr lang="ru-RU" sz="2000" dirty="0" smtClean="0"/>
              <a:t>области (зимний период), озера Мурманской области (летний период). </a:t>
            </a:r>
            <a:endParaRPr lang="ru-R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8B6A2-483B-5041-9AAB-37FF081A67F6}"/>
              </a:ext>
            </a:extLst>
          </p:cNvPr>
          <p:cNvSpPr txBox="1"/>
          <p:nvPr/>
        </p:nvSpPr>
        <p:spPr>
          <a:xfrm>
            <a:off x="758286" y="265825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A72E88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D018C-C8C8-FC47-9904-8EE67C111AE9}"/>
              </a:ext>
            </a:extLst>
          </p:cNvPr>
          <p:cNvSpPr txBox="1"/>
          <p:nvPr/>
        </p:nvSpPr>
        <p:spPr>
          <a:xfrm>
            <a:off x="737078" y="4072944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3663EC-3DC1-1547-9D13-5F13AA9CB760}"/>
              </a:ext>
            </a:extLst>
          </p:cNvPr>
          <p:cNvSpPr txBox="1"/>
          <p:nvPr/>
        </p:nvSpPr>
        <p:spPr>
          <a:xfrm>
            <a:off x="750713" y="552592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6068415" y="2636185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6085606" y="4074632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6085605" y="5472458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764348" y="2050077"/>
            <a:ext cx="2677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Цели и задачи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AEF22A-80F6-934F-814E-7A34502A8484}"/>
              </a:ext>
            </a:extLst>
          </p:cNvPr>
          <p:cNvSpPr txBox="1"/>
          <p:nvPr/>
        </p:nvSpPr>
        <p:spPr>
          <a:xfrm>
            <a:off x="1412263" y="2570648"/>
            <a:ext cx="4656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развитие, </a:t>
            </a:r>
            <a:r>
              <a:rPr lang="ru-RU" dirty="0" smtClean="0"/>
              <a:t>пропаганда </a:t>
            </a:r>
            <a:r>
              <a:rPr lang="ru-RU" dirty="0"/>
              <a:t>и </a:t>
            </a:r>
            <a:r>
              <a:rPr lang="ru-RU" dirty="0" smtClean="0"/>
              <a:t>популяризация горнолыжного спорта, сноубординга и </a:t>
            </a:r>
            <a:r>
              <a:rPr lang="ru-RU" dirty="0" err="1" smtClean="0"/>
              <a:t>сапбординга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A45BA0-D4B1-6C43-A815-242F5EBF451D}"/>
              </a:ext>
            </a:extLst>
          </p:cNvPr>
          <p:cNvSpPr txBox="1"/>
          <p:nvPr/>
        </p:nvSpPr>
        <p:spPr>
          <a:xfrm>
            <a:off x="1352305" y="3657445"/>
            <a:ext cx="4118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повышение роли горнолыжного </a:t>
            </a:r>
            <a:r>
              <a:rPr lang="ru-RU" dirty="0" smtClean="0"/>
              <a:t>спорта, сноубординга и </a:t>
            </a:r>
            <a:r>
              <a:rPr lang="ru-RU" dirty="0" err="1" smtClean="0"/>
              <a:t>сапбординга</a:t>
            </a:r>
            <a:r>
              <a:rPr lang="ru-RU" dirty="0" smtClean="0"/>
              <a:t> </a:t>
            </a:r>
            <a:r>
              <a:rPr lang="ru-RU" dirty="0"/>
              <a:t>во всестороннем и гармоничном развитии личности, укреплении здоровья и формировании здорового образа жизни у подрастающего </a:t>
            </a:r>
            <a:r>
              <a:rPr lang="ru-RU" dirty="0" smtClean="0"/>
              <a:t>поколения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B1BA54-CEA8-324D-A51C-67190010D735}"/>
              </a:ext>
            </a:extLst>
          </p:cNvPr>
          <p:cNvSpPr txBox="1"/>
          <p:nvPr/>
        </p:nvSpPr>
        <p:spPr>
          <a:xfrm>
            <a:off x="6775406" y="2576383"/>
            <a:ext cx="4603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вовлечение максимального количества детей, подростков и взрослых в систематические занятия горными лыжами, сноубордом и </a:t>
            </a:r>
            <a:r>
              <a:rPr lang="ru-RU" dirty="0" err="1"/>
              <a:t>сапбордом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C083BC-A197-F644-8276-D16BE958C6FF}"/>
              </a:ext>
            </a:extLst>
          </p:cNvPr>
          <p:cNvSpPr txBox="1"/>
          <p:nvPr/>
        </p:nvSpPr>
        <p:spPr>
          <a:xfrm>
            <a:off x="6775406" y="4074632"/>
            <a:ext cx="4962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проведение </a:t>
            </a:r>
            <a:r>
              <a:rPr lang="ru-RU" dirty="0" smtClean="0"/>
              <a:t>и участие в любительских соревнованиях </a:t>
            </a:r>
            <a:r>
              <a:rPr lang="ru-RU" dirty="0"/>
              <a:t>по горнолыжному </a:t>
            </a:r>
            <a:r>
              <a:rPr lang="ru-RU" dirty="0" smtClean="0"/>
              <a:t>спорту, сноубордингу и </a:t>
            </a:r>
            <a:r>
              <a:rPr lang="ru-RU" dirty="0" err="1" smtClean="0"/>
              <a:t>сапбордингу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142D69-389E-FA41-B6F5-C90265FC495B}"/>
              </a:ext>
            </a:extLst>
          </p:cNvPr>
          <p:cNvSpPr txBox="1"/>
          <p:nvPr/>
        </p:nvSpPr>
        <p:spPr>
          <a:xfrm>
            <a:off x="6780804" y="5411771"/>
            <a:ext cx="4897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привлечение как можно большей аудитории к зимним видам спорта, активному образу жизни и времяпрепровождению на открытом воздухе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AEF22A-80F6-934F-814E-7A34502A8484}"/>
              </a:ext>
            </a:extLst>
          </p:cNvPr>
          <p:cNvSpPr txBox="1"/>
          <p:nvPr/>
        </p:nvSpPr>
        <p:spPr>
          <a:xfrm>
            <a:off x="1352305" y="5480602"/>
            <a:ext cx="4118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</a:t>
            </a:r>
            <a:r>
              <a:rPr lang="ru-RU" dirty="0" smtClean="0"/>
              <a:t>крепление семейных связей, совместное времяпровождение на свежем воздухе и общее семейное хобби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599090" y="588577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1266718" y="2254942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Проект </a:t>
            </a:r>
            <a:r>
              <a:rPr lang="ru-RU" dirty="0" smtClean="0"/>
              <a:t>направлен </a:t>
            </a:r>
            <a:r>
              <a:rPr lang="ru-RU" dirty="0"/>
              <a:t>на освоение спортивного потенциала территории </a:t>
            </a:r>
            <a:r>
              <a:rPr lang="ru-RU" dirty="0" smtClean="0"/>
              <a:t>,связанного </a:t>
            </a:r>
            <a:r>
              <a:rPr lang="ru-RU" dirty="0"/>
              <a:t>с возможностью развития массового горнолыжного спорта, </a:t>
            </a:r>
            <a:r>
              <a:rPr lang="ru-RU" dirty="0" smtClean="0"/>
              <a:t>сноубординга и </a:t>
            </a:r>
            <a:r>
              <a:rPr lang="ru-RU" dirty="0" err="1" smtClean="0"/>
              <a:t>сапбординга</a:t>
            </a:r>
            <a:r>
              <a:rPr lang="ru-RU" dirty="0" smtClean="0"/>
              <a:t>, </a:t>
            </a:r>
            <a:r>
              <a:rPr lang="ru-RU" dirty="0"/>
              <a:t>а также уникальной возможности сочетания на одной площадке зимних и летних видов </a:t>
            </a:r>
            <a:r>
              <a:rPr lang="ru-RU" dirty="0" smtClean="0"/>
              <a:t>спорта.</a:t>
            </a:r>
            <a:endParaRPr lang="ru-RU" dirty="0"/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id="{BEB46AAA-30A5-DB41-83AD-72BC9CB91D2F}"/>
              </a:ext>
            </a:extLst>
          </p:cNvPr>
          <p:cNvSpPr/>
          <p:nvPr/>
        </p:nvSpPr>
        <p:spPr>
          <a:xfrm>
            <a:off x="1266718" y="3640621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Разработаны программы обучения. Будут предложены индивидуальные, групповые занятия как часовые, так и многодневные. </a:t>
            </a:r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id="{67F45B01-050D-CE47-83F2-B1A6474A87AF}"/>
              </a:ext>
            </a:extLst>
          </p:cNvPr>
          <p:cNvSpPr/>
          <p:nvPr/>
        </p:nvSpPr>
        <p:spPr>
          <a:xfrm>
            <a:off x="1266718" y="5026300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 реализуется на горнолыжном комплексе «Салма» в г. Полярные Зори, регулярно проводятся занятия и тренировки для детей и взрослых, как новичков, так и для тех, кто уже уверенно катается. Ученики принимают участие в любительских соревнованиях как летом, так и зимой.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599090" y="588577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id="{89879918-B16C-1F4D-A71E-A636346F56B4}"/>
              </a:ext>
            </a:extLst>
          </p:cNvPr>
          <p:cNvSpPr/>
          <p:nvPr/>
        </p:nvSpPr>
        <p:spPr>
          <a:xfrm>
            <a:off x="599090" y="1879013"/>
            <a:ext cx="4707201" cy="219422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Изучение целей и задач клиента. Формирование команды. Создание архитектуры для работы клуба. Написание стратегии запуска </a:t>
            </a:r>
            <a:r>
              <a:rPr lang="ru-RU" dirty="0" smtClean="0"/>
              <a:t>клуба и его реализации. Проект уже реализовывается. Совершенствование и участие в соревнованиях.</a:t>
            </a:r>
            <a:endParaRPr lang="ru-RU" dirty="0"/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id="{C99722BC-85BA-A140-9E9E-71C5F0D0B7CC}"/>
              </a:ext>
            </a:extLst>
          </p:cNvPr>
          <p:cNvSpPr/>
          <p:nvPr/>
        </p:nvSpPr>
        <p:spPr>
          <a:xfrm>
            <a:off x="5559973" y="2051369"/>
            <a:ext cx="6032938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Инструменты:</a:t>
            </a:r>
          </a:p>
          <a:p>
            <a:r>
              <a:rPr lang="ru-RU" dirty="0"/>
              <a:t>1</a:t>
            </a:r>
            <a:r>
              <a:rPr lang="ru-RU" dirty="0" smtClean="0"/>
              <a:t>. Кадровые (квалифицированные специалисты)</a:t>
            </a:r>
            <a:endParaRPr lang="ru-RU" dirty="0"/>
          </a:p>
          <a:p>
            <a:r>
              <a:rPr lang="ru-RU" dirty="0"/>
              <a:t>2</a:t>
            </a:r>
            <a:r>
              <a:rPr lang="ru-RU" dirty="0" smtClean="0"/>
              <a:t>. Материально-технические (оборудование)</a:t>
            </a:r>
            <a:endParaRPr lang="ru-RU" dirty="0"/>
          </a:p>
          <a:p>
            <a:r>
              <a:rPr lang="ru-RU" dirty="0"/>
              <a:t>3</a:t>
            </a:r>
            <a:r>
              <a:rPr lang="ru-RU" dirty="0" smtClean="0"/>
              <a:t>. Планирование занятий и тренировочного процесса</a:t>
            </a:r>
          </a:p>
          <a:p>
            <a:r>
              <a:rPr lang="ru-RU" dirty="0" smtClean="0"/>
              <a:t>4. Техника непрерывного совершенствования</a:t>
            </a:r>
            <a:endParaRPr lang="ru-RU" dirty="0"/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id="{2FEE36DE-3F0A-2C4F-8F97-DC06DFD1A9D9}"/>
              </a:ext>
            </a:extLst>
          </p:cNvPr>
          <p:cNvSpPr/>
          <p:nvPr/>
        </p:nvSpPr>
        <p:spPr>
          <a:xfrm>
            <a:off x="599090" y="4398057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Последовательность:</a:t>
            </a:r>
          </a:p>
          <a:p>
            <a:r>
              <a:rPr lang="ru-RU" dirty="0" smtClean="0"/>
              <a:t>1.Разработка методических материалов для реализации проекта (методические пособия по обучению, разработка маршрутов и т.д.)</a:t>
            </a:r>
            <a:endParaRPr lang="ru-RU" dirty="0"/>
          </a:p>
          <a:p>
            <a:r>
              <a:rPr lang="ru-RU" dirty="0" smtClean="0"/>
              <a:t>2.Закупка оборудования и снаряжения</a:t>
            </a:r>
            <a:endParaRPr lang="ru-RU" dirty="0"/>
          </a:p>
          <a:p>
            <a:r>
              <a:rPr lang="ru-RU" dirty="0"/>
              <a:t>3</a:t>
            </a:r>
            <a:r>
              <a:rPr lang="ru-RU" dirty="0" smtClean="0"/>
              <a:t>. Реклама</a:t>
            </a:r>
          </a:p>
          <a:p>
            <a:r>
              <a:rPr lang="ru-RU" dirty="0" smtClean="0"/>
              <a:t>4.Реализация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85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8" name="Овал 9">
            <a:extLst>
              <a:ext uri="{FF2B5EF4-FFF2-40B4-BE49-F238E27FC236}">
                <a16:creationId xmlns:a16="http://schemas.microsoft.com/office/drawing/2014/main" id="{95A6727E-4E54-5049-AD3F-7E4D733BE664}"/>
              </a:ext>
            </a:extLst>
          </p:cNvPr>
          <p:cNvSpPr/>
          <p:nvPr/>
        </p:nvSpPr>
        <p:spPr>
          <a:xfrm>
            <a:off x="763195" y="2530328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id="{0B50C7FF-C535-C04C-BB21-B8312DB0B06A}"/>
              </a:ext>
            </a:extLst>
          </p:cNvPr>
          <p:cNvSpPr/>
          <p:nvPr/>
        </p:nvSpPr>
        <p:spPr>
          <a:xfrm>
            <a:off x="739274" y="346842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2">
            <a:extLst>
              <a:ext uri="{FF2B5EF4-FFF2-40B4-BE49-F238E27FC236}">
                <a16:creationId xmlns:a16="http://schemas.microsoft.com/office/drawing/2014/main" id="{1A11A1F6-0531-364A-AD8A-E589334E16B2}"/>
              </a:ext>
            </a:extLst>
          </p:cNvPr>
          <p:cNvSpPr/>
          <p:nvPr/>
        </p:nvSpPr>
        <p:spPr>
          <a:xfrm>
            <a:off x="739274" y="430815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3">
            <a:extLst>
              <a:ext uri="{FF2B5EF4-FFF2-40B4-BE49-F238E27FC236}">
                <a16:creationId xmlns:a16="http://schemas.microsoft.com/office/drawing/2014/main" id="{D73557A0-38A9-CB4B-B14C-F1430907911C}"/>
              </a:ext>
            </a:extLst>
          </p:cNvPr>
          <p:cNvSpPr/>
          <p:nvPr/>
        </p:nvSpPr>
        <p:spPr>
          <a:xfrm>
            <a:off x="739273" y="515297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78E1D-1ED6-9A49-824B-A22693BFE844}"/>
              </a:ext>
            </a:extLst>
          </p:cNvPr>
          <p:cNvSpPr txBox="1"/>
          <p:nvPr/>
        </p:nvSpPr>
        <p:spPr>
          <a:xfrm>
            <a:off x="1096871" y="2063679"/>
            <a:ext cx="10324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Увеличение </a:t>
            </a:r>
            <a:r>
              <a:rPr lang="ru-RU" sz="2000" dirty="0"/>
              <a:t>числа лиц, вовлеченных в занятия горнолыжном спортом: детей младшего возраста 4-7 лет, </a:t>
            </a:r>
            <a:r>
              <a:rPr lang="ru-RU" sz="2000" dirty="0" smtClean="0"/>
              <a:t>школьников, подростков, их </a:t>
            </a:r>
            <a:r>
              <a:rPr lang="ru-RU" sz="2000" dirty="0"/>
              <a:t>родителей, и всех желающих попробовать свои силы в новой </a:t>
            </a:r>
            <a:r>
              <a:rPr lang="ru-RU" sz="2000" dirty="0" smtClean="0"/>
              <a:t>активности.</a:t>
            </a:r>
            <a:endParaRPr lang="ru-RU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9F775E-F051-4040-A4CF-F5F248A66BCF}"/>
              </a:ext>
            </a:extLst>
          </p:cNvPr>
          <p:cNvSpPr txBox="1"/>
          <p:nvPr/>
        </p:nvSpPr>
        <p:spPr>
          <a:xfrm>
            <a:off x="1096871" y="3057342"/>
            <a:ext cx="10324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Улучшение </a:t>
            </a:r>
            <a:r>
              <a:rPr lang="ru-RU" sz="2000" dirty="0"/>
              <a:t>взаимоотношения детей со своими родителями, т.к. </a:t>
            </a:r>
            <a:r>
              <a:rPr lang="ru-RU" sz="2000" dirty="0" smtClean="0"/>
              <a:t>родители разделяют </a:t>
            </a:r>
            <a:r>
              <a:rPr lang="ru-RU" sz="2000" dirty="0"/>
              <a:t>интересы детей и </a:t>
            </a:r>
            <a:r>
              <a:rPr lang="ru-RU" sz="2000" dirty="0" smtClean="0"/>
              <a:t>поддерживают </a:t>
            </a:r>
            <a:r>
              <a:rPr lang="ru-RU" sz="2000" dirty="0"/>
              <a:t>их морально-эмоциональный</a:t>
            </a:r>
          </a:p>
          <a:p>
            <a:r>
              <a:rPr lang="ru-RU" sz="2000" dirty="0"/>
              <a:t>настрой на </a:t>
            </a:r>
            <a:r>
              <a:rPr lang="ru-RU" sz="2000" dirty="0" smtClean="0"/>
              <a:t>достижение </a:t>
            </a:r>
            <a:r>
              <a:rPr lang="ru-RU" sz="2000" dirty="0"/>
              <a:t>результатов.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2F3FE3-DDDF-F04D-99FC-5558F11755A7}"/>
              </a:ext>
            </a:extLst>
          </p:cNvPr>
          <p:cNvSpPr txBox="1"/>
          <p:nvPr/>
        </p:nvSpPr>
        <p:spPr>
          <a:xfrm>
            <a:off x="1096871" y="4093914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Провести </a:t>
            </a:r>
            <a:r>
              <a:rPr lang="ru-RU" sz="2000" dirty="0"/>
              <a:t>соревнования и </a:t>
            </a:r>
            <a:r>
              <a:rPr lang="ru-RU" sz="2000" dirty="0" smtClean="0"/>
              <a:t>принимать участие в любительских стартах, с </a:t>
            </a:r>
            <a:r>
              <a:rPr lang="ru-RU" sz="2000" dirty="0"/>
              <a:t>целью совместного досуга родителей и детей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6DD552-DC4B-A740-A522-4DBB1979DBB7}"/>
              </a:ext>
            </a:extLst>
          </p:cNvPr>
          <p:cNvSpPr txBox="1"/>
          <p:nvPr/>
        </p:nvSpPr>
        <p:spPr>
          <a:xfrm>
            <a:off x="1096871" y="4918676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Улучшение материально-технической базы (лето-</a:t>
            </a:r>
            <a:r>
              <a:rPr lang="ru-RU" sz="2000" dirty="0" err="1" smtClean="0"/>
              <a:t>сапборды</a:t>
            </a:r>
            <a:r>
              <a:rPr lang="ru-RU" sz="2000" dirty="0" smtClean="0"/>
              <a:t>, зима горные лыжи т сноуборды для детей)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599090" y="588577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C4169BAA-4B12-B14F-A2F9-009A19F16532}"/>
              </a:ext>
            </a:extLst>
          </p:cNvPr>
          <p:cNvSpPr/>
          <p:nvPr/>
        </p:nvSpPr>
        <p:spPr>
          <a:xfrm>
            <a:off x="599090" y="2454952"/>
            <a:ext cx="4845269" cy="189904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Регулярно </a:t>
            </a:r>
            <a:r>
              <a:rPr lang="ru-RU" dirty="0"/>
              <a:t>проводятся занятия и тренировки для детей и взрослых, как новичков, так и для тех, кто уже уверенно катается. </a:t>
            </a:r>
            <a:r>
              <a:rPr lang="ru-RU" dirty="0" smtClean="0"/>
              <a:t>Тренировка команд (корпоративный спорт). Ученики </a:t>
            </a:r>
            <a:r>
              <a:rPr lang="ru-RU" dirty="0"/>
              <a:t>принимают участие в любительских соревнованиях как летом, так и зимой. </a:t>
            </a:r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444AD552-A7DD-B541-B481-B576E7BAE03B}"/>
              </a:ext>
            </a:extLst>
          </p:cNvPr>
          <p:cNvSpPr/>
          <p:nvPr/>
        </p:nvSpPr>
        <p:spPr>
          <a:xfrm>
            <a:off x="5559973" y="2475552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dirty="0"/>
              <a:t>https://profkomaer.ru/tpost/nugabvr6d1-kubok-zori-rosatoma</a:t>
            </a:r>
            <a:endParaRPr lang="ru-RU" dirty="0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C18EE8D4-00F3-1F40-B507-684B74EA7715}"/>
              </a:ext>
            </a:extLst>
          </p:cNvPr>
          <p:cNvSpPr/>
          <p:nvPr/>
        </p:nvSpPr>
        <p:spPr>
          <a:xfrm>
            <a:off x="599090" y="4503591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По данным аналитиков NF </a:t>
            </a:r>
            <a:r>
              <a:rPr lang="ru-RU" dirty="0" err="1"/>
              <a:t>Group</a:t>
            </a:r>
            <a:r>
              <a:rPr lang="ru-RU" dirty="0"/>
              <a:t>, на основе исследования </a:t>
            </a:r>
            <a:r>
              <a:rPr lang="ru-RU" dirty="0" err="1"/>
              <a:t>International</a:t>
            </a:r>
            <a:r>
              <a:rPr lang="ru-RU" dirty="0"/>
              <a:t> </a:t>
            </a:r>
            <a:r>
              <a:rPr lang="ru-RU" dirty="0" err="1"/>
              <a:t>Report</a:t>
            </a:r>
            <a:r>
              <a:rPr lang="ru-RU" dirty="0"/>
              <a:t> </a:t>
            </a:r>
            <a:r>
              <a:rPr lang="ru-RU" dirty="0" err="1"/>
              <a:t>on</a:t>
            </a:r>
            <a:r>
              <a:rPr lang="ru-RU" dirty="0"/>
              <a:t> </a:t>
            </a:r>
            <a:r>
              <a:rPr lang="ru-RU" dirty="0" err="1"/>
              <a:t>Snow</a:t>
            </a:r>
            <a:r>
              <a:rPr lang="ru-RU" dirty="0"/>
              <a:t> &amp; </a:t>
            </a:r>
            <a:r>
              <a:rPr lang="ru-RU" dirty="0" err="1"/>
              <a:t>Mountain</a:t>
            </a:r>
            <a:r>
              <a:rPr lang="ru-RU" dirty="0"/>
              <a:t> </a:t>
            </a:r>
            <a:r>
              <a:rPr lang="ru-RU" dirty="0" err="1"/>
              <a:t>Tourism</a:t>
            </a:r>
            <a:r>
              <a:rPr lang="ru-RU" dirty="0"/>
              <a:t>, проведённого компанией </a:t>
            </a:r>
            <a:r>
              <a:rPr lang="ru-RU" dirty="0" err="1"/>
              <a:t>Laurent</a:t>
            </a:r>
            <a:r>
              <a:rPr lang="ru-RU" dirty="0"/>
              <a:t> </a:t>
            </a:r>
            <a:r>
              <a:rPr lang="ru-RU" dirty="0" err="1"/>
              <a:t>Vanat</a:t>
            </a:r>
            <a:r>
              <a:rPr lang="ru-RU" dirty="0"/>
              <a:t>, в России сноубордингом и горнолыжным спортом занимаются 4,2 млн человек, что составляет 3% населения страны</a:t>
            </a:r>
            <a:r>
              <a:rPr lang="ru-RU" dirty="0" smtClean="0"/>
              <a:t>. За сезон 2022</a:t>
            </a:r>
            <a:r>
              <a:rPr lang="en-US" dirty="0"/>
              <a:t>/</a:t>
            </a:r>
            <a:r>
              <a:rPr lang="ru-RU" dirty="0" smtClean="0"/>
              <a:t>2023 проведено 175 занятий по горным лыжам и сноуборду, </a:t>
            </a:r>
            <a:r>
              <a:rPr lang="en-US" dirty="0" smtClean="0"/>
              <a:t>2023/2024</a:t>
            </a:r>
            <a:r>
              <a:rPr lang="en-US" dirty="0"/>
              <a:t> </a:t>
            </a:r>
            <a:r>
              <a:rPr lang="ru-RU" dirty="0" smtClean="0"/>
              <a:t>228 занятий, сезон 2024</a:t>
            </a:r>
            <a:r>
              <a:rPr lang="en-US" dirty="0" smtClean="0"/>
              <a:t>/2025 </a:t>
            </a:r>
            <a:r>
              <a:rPr lang="ru-RU" dirty="0" smtClean="0"/>
              <a:t>еще идет, уже проведено 248 занятий. Летом 2024 г. запущен проект «В поход на сапах», проведено 27 походов. Летом 2025 г. проект будет иметь продолжение.</a:t>
            </a:r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6925F8D5-4A90-3449-9C15-AFA3927AC4E0}"/>
              </a:ext>
            </a:extLst>
          </p:cNvPr>
          <p:cNvSpPr/>
          <p:nvPr/>
        </p:nvSpPr>
        <p:spPr>
          <a:xfrm>
            <a:off x="5559973" y="3465189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dirty="0"/>
              <a:t>https://vk.com/phenix_club?from=groups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1225</Words>
  <Application>Microsoft Office PowerPoint</Application>
  <PresentationFormat>Широкоэкранный</PresentationFormat>
  <Paragraphs>92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Dita Sweet</vt:lpstr>
      <vt:lpstr>Montserrat</vt:lpstr>
      <vt:lpstr>Playfair Display</vt:lpstr>
      <vt:lpstr>Playfair Display SemiBold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</cp:lastModifiedBy>
  <cp:revision>42</cp:revision>
  <dcterms:created xsi:type="dcterms:W3CDTF">2025-03-26T12:04:55Z</dcterms:created>
  <dcterms:modified xsi:type="dcterms:W3CDTF">2025-04-22T07:56:49Z</dcterms:modified>
</cp:coreProperties>
</file>