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300" r:id="rId3"/>
    <p:sldId id="282" r:id="rId4"/>
    <p:sldId id="307" r:id="rId5"/>
    <p:sldId id="313" r:id="rId6"/>
    <p:sldId id="304" r:id="rId7"/>
    <p:sldId id="308" r:id="rId8"/>
    <p:sldId id="309" r:id="rId9"/>
    <p:sldId id="310" r:id="rId10"/>
  </p:sldIdLst>
  <p:sldSz cx="12192000" cy="6858000"/>
  <p:notesSz cx="6797675" cy="9929813"/>
  <p:defaultTextStyle>
    <a:defPPr lvl="0">
      <a:defRPr lang="en-US"/>
    </a:defPPr>
    <a:lvl1pPr marL="0" lvl="1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lvl="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lvl="3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lvl="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281"/>
    <a:srgbClr val="5C84CC"/>
    <a:srgbClr val="D6E6FA"/>
    <a:srgbClr val="6D91D1"/>
    <a:srgbClr val="7F9ED7"/>
    <a:srgbClr val="8DA5E7"/>
    <a:srgbClr val="FE2D55"/>
    <a:srgbClr val="F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55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9089-FDEA-4361-9590-D089F965EAB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C462-306A-4E84-9AD4-65D0E45E8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9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01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01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CD94E3-A405-4EE9-B5D5-153DB6701C93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108"/>
            <a:ext cx="5438140" cy="4468892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2215"/>
            <a:ext cx="2945659" cy="49601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2215"/>
            <a:ext cx="2945659" cy="496015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F697BB-1E09-47E8-8C20-C1CFFADEE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22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E9BF3-3F65-4823-A68E-FBB9EE1DA826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B5B50-53B5-47A3-ADB0-5C83EC8021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9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147BC-5460-421A-B700-C470F0014309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FFB1D-4FEB-4733-B10A-6D5BE185D8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21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6AB2A-82B0-4380-8566-A1CA352A13DB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BFB83-D695-4A57-B6FB-9BE9225E63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8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0A497-AAC8-45D0-9CA2-563A2EEC8F99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DA1B-BF09-492A-9978-3DB45D042C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53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2FCED-B293-4497-BC2B-725321BC3777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0D0DE-1D41-40FE-9A89-DE7F88137A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69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F2F65-D5F8-4CF2-AD02-D28AD16644AD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361D-0F91-475A-96CC-FBFEFC6EE4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3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DFDDA-A8C3-4331-A03B-CCDE15656509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88629-7C63-49B6-8813-E6E4EB09EB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19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4E877-2BE4-4EBB-A7F2-07C98E4F48B5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82EFB-AF61-4F9F-9DE1-827AD1FA0E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41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033C7-B2B7-4E17-A3D8-E395D73B2C39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CC863-CE81-4044-BF3D-4AF7DBDC08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92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2438C7-A14E-4BE5-9AD3-D922742ACCFF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944A-349E-4043-AD4B-79345CB3D5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35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090F4-2EF4-490E-ACEC-05BB987FA0F8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DEA45-30E2-4380-A786-A1C2034EC9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8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C4E0AD-6E9F-4D12-B885-180AB2344FA7}" type="datetime1">
              <a:rPr lang="ru-RU" smtClean="0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8575BD-9EFC-4F11-9298-C95EFCFE5B0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8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0" Type="http://schemas.openxmlformats.org/officeDocument/2006/relationships/image" Target="../media/image20.jpeg"/><Relationship Id="rId4" Type="http://schemas.openxmlformats.org/officeDocument/2006/relationships/image" Target="../media/image3.sv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3.sv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970117"/>
            <a:ext cx="12311150" cy="488213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74000">
                <a:schemeClr val="accent1">
                  <a:lumMod val="50000"/>
                  <a:alpha val="57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10206" y="788869"/>
            <a:ext cx="10587744" cy="1772963"/>
            <a:chOff x="1010206" y="630922"/>
            <a:chExt cx="10587744" cy="1772963"/>
          </a:xfrm>
        </p:grpSpPr>
        <p:sp>
          <p:nvSpPr>
            <p:cNvPr id="10" name="Прямоугольник 6"/>
            <p:cNvSpPr>
              <a:spLocks noChangeArrowheads="1"/>
            </p:cNvSpPr>
            <p:nvPr/>
          </p:nvSpPr>
          <p:spPr bwMode="auto">
            <a:xfrm>
              <a:off x="2345879" y="630922"/>
              <a:ext cx="9252071" cy="176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800100" lvl="2" indent="0">
                <a:lnSpc>
                  <a:spcPct val="80000"/>
                </a:lnSpc>
                <a:spcBef>
                  <a:spcPts val="0"/>
                </a:spcBef>
                <a:buFontTx/>
                <a:buNone/>
              </a:pPr>
              <a:r>
                <a:rPr lang="ru-RU" altLang="ru-RU" sz="28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Номинация «Спорт и качество жизни»</a:t>
              </a:r>
              <a:br>
                <a:rPr lang="ru-RU" altLang="ru-RU" sz="28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br>
                <a:rPr lang="ru-RU" altLang="ru-RU" sz="3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ru-RU" altLang="ru-RU" sz="3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ФЕСТИВАЛЬ ГОТОВ К ТРУДУ И ОБОРОНЕ РЯЗАНСКАЯ ОБЛАСТЬ</a:t>
              </a:r>
              <a:endParaRPr lang="en-US" altLang="ru-RU" sz="3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B485B68-2AA5-424F-8D7E-8C96DE828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206" y="723201"/>
              <a:ext cx="1610347" cy="1680684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73578C-3D04-493B-86A6-38D00E477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29000"/>
            <a:ext cx="4031277" cy="2852785"/>
          </a:xfrm>
          <a:prstGeom prst="parallelogram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93CCE7-5AC5-44A3-BA8F-3BDBB7621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20" y="3429000"/>
            <a:ext cx="4031277" cy="2852785"/>
          </a:xfrm>
          <a:prstGeom prst="parallelogram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0118F9-4034-458B-9604-E19B8B71E0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41" y="3429000"/>
            <a:ext cx="3775363" cy="2852785"/>
          </a:xfrm>
          <a:prstGeom prst="parallelogram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34" y="-69161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3818" y="486383"/>
            <a:ext cx="10342146" cy="805977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512972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7337" y="425254"/>
            <a:ext cx="10464845" cy="876834"/>
            <a:chOff x="1021838" y="512806"/>
            <a:chExt cx="10464845" cy="87683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266094" y="740268"/>
              <a:ext cx="9220589" cy="48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Фестиваль «Готов к труду и обороне»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04228" y="1415034"/>
            <a:ext cx="5399194" cy="3893246"/>
            <a:chOff x="1209873" y="1494762"/>
            <a:chExt cx="5141409" cy="2880867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1666436" y="1870353"/>
              <a:ext cx="0" cy="23488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1209873" y="1494762"/>
              <a:ext cx="5141409" cy="288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Фестиваль </a:t>
              </a: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посвящен возрождению движения </a:t>
              </a:r>
              <a:br>
                <a:rPr lang="ru-RU" b="1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«Готов к труду и обороне»</a:t>
              </a:r>
            </a:p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6498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Даты проведения: </a:t>
              </a:r>
              <a:b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с 20 апреля по 24 мая 2025 года</a:t>
              </a:r>
            </a:p>
            <a:p>
              <a:pPr marL="192610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26EEFC0-FE26-4876-A870-8E431DC4B56B}"/>
              </a:ext>
            </a:extLst>
          </p:cNvPr>
          <p:cNvGrpSpPr/>
          <p:nvPr/>
        </p:nvGrpSpPr>
        <p:grpSpPr>
          <a:xfrm>
            <a:off x="5032122" y="3435055"/>
            <a:ext cx="8545274" cy="2742009"/>
            <a:chOff x="897284" y="3502054"/>
            <a:chExt cx="11051809" cy="3574063"/>
          </a:xfrm>
        </p:grpSpPr>
        <p:cxnSp>
          <p:nvCxnSpPr>
            <p:cNvPr id="17" name="Соединительная линия уступом 30">
              <a:extLst>
                <a:ext uri="{FF2B5EF4-FFF2-40B4-BE49-F238E27FC236}">
                  <a16:creationId xmlns:a16="http://schemas.microsoft.com/office/drawing/2014/main" id="{ADFEE318-0B52-4C7E-9E91-C1585369230D}"/>
                </a:ext>
              </a:extLst>
            </p:cNvPr>
            <p:cNvCxnSpPr>
              <a:stCxn id="28" idx="0"/>
            </p:cNvCxnSpPr>
            <p:nvPr/>
          </p:nvCxnSpPr>
          <p:spPr>
            <a:xfrm rot="5400000" flipH="1" flipV="1">
              <a:off x="3613849" y="2301392"/>
              <a:ext cx="340384" cy="321646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ная линия уступом 31">
              <a:extLst>
                <a:ext uri="{FF2B5EF4-FFF2-40B4-BE49-F238E27FC236}">
                  <a16:creationId xmlns:a16="http://schemas.microsoft.com/office/drawing/2014/main" id="{819BDB2B-74A6-4E40-BDEC-1695E2FE5881}"/>
                </a:ext>
              </a:extLst>
            </p:cNvPr>
            <p:cNvCxnSpPr>
              <a:endCxn id="31" idx="1"/>
            </p:cNvCxnSpPr>
            <p:nvPr/>
          </p:nvCxnSpPr>
          <p:spPr>
            <a:xfrm flipV="1">
              <a:off x="2883639" y="4235269"/>
              <a:ext cx="2527588" cy="18117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Соединительная линия уступом 32">
              <a:extLst>
                <a:ext uri="{FF2B5EF4-FFF2-40B4-BE49-F238E27FC236}">
                  <a16:creationId xmlns:a16="http://schemas.microsoft.com/office/drawing/2014/main" id="{E11D7EB6-E96C-4A33-9DC6-2C3E356830B7}"/>
                </a:ext>
              </a:extLst>
            </p:cNvPr>
            <p:cNvCxnSpPr/>
            <p:nvPr/>
          </p:nvCxnSpPr>
          <p:spPr>
            <a:xfrm>
              <a:off x="2380132" y="5732636"/>
              <a:ext cx="3012144" cy="170747"/>
            </a:xfrm>
            <a:prstGeom prst="bentConnector3">
              <a:avLst>
                <a:gd name="adj1" fmla="val 5982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E294C8A-2F70-4457-9D6F-2BD294C21786}"/>
                </a:ext>
              </a:extLst>
            </p:cNvPr>
            <p:cNvCxnSpPr/>
            <p:nvPr/>
          </p:nvCxnSpPr>
          <p:spPr>
            <a:xfrm>
              <a:off x="2883639" y="5319493"/>
              <a:ext cx="250863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34">
              <a:extLst>
                <a:ext uri="{FF2B5EF4-FFF2-40B4-BE49-F238E27FC236}">
                  <a16:creationId xmlns:a16="http://schemas.microsoft.com/office/drawing/2014/main" id="{87402148-E3F5-4A15-96A5-242EBA79DBA4}"/>
                </a:ext>
              </a:extLst>
            </p:cNvPr>
            <p:cNvCxnSpPr>
              <a:stCxn id="28" idx="4"/>
            </p:cNvCxnSpPr>
            <p:nvPr/>
          </p:nvCxnSpPr>
          <p:spPr>
            <a:xfrm rot="16200000" flipH="1">
              <a:off x="3629484" y="4562101"/>
              <a:ext cx="309116" cy="321647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A432A40-A69D-44A5-8A09-F489D479E44D}"/>
                </a:ext>
              </a:extLst>
            </p:cNvPr>
            <p:cNvCxnSpPr/>
            <p:nvPr/>
          </p:nvCxnSpPr>
          <p:spPr>
            <a:xfrm>
              <a:off x="3012145" y="4814878"/>
              <a:ext cx="2380131" cy="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65AABD5A-ECE1-4BD6-8A08-E59381097DB2}"/>
                </a:ext>
              </a:extLst>
            </p:cNvPr>
            <p:cNvGrpSpPr/>
            <p:nvPr/>
          </p:nvGrpSpPr>
          <p:grpSpPr>
            <a:xfrm>
              <a:off x="897284" y="3502054"/>
              <a:ext cx="11051809" cy="3574063"/>
              <a:chOff x="7424494" y="666399"/>
              <a:chExt cx="11973379" cy="3872099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37E3F3DE-A3BE-487D-8622-C7EB9CD83056}"/>
                  </a:ext>
                </a:extLst>
              </p:cNvPr>
              <p:cNvSpPr/>
              <p:nvPr/>
            </p:nvSpPr>
            <p:spPr>
              <a:xfrm>
                <a:off x="7760926" y="1292342"/>
                <a:ext cx="2097399" cy="2097400"/>
              </a:xfrm>
              <a:prstGeom prst="ellipse">
                <a:avLst/>
              </a:prstGeom>
              <a:solidFill>
                <a:srgbClr val="0F4281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140FB9FE-A184-430D-8358-D6C25AA0A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494" y="1708086"/>
                <a:ext cx="2734431" cy="90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ru-RU" sz="14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100</a:t>
                </a:r>
                <a:br>
                  <a:rPr lang="ru-RU" sz="14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14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спортивных мероприятий</a:t>
                </a:r>
                <a:endParaRPr lang="ru-RU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55BA44BD-151A-4684-9504-D164BE1B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4839" y="666399"/>
                <a:ext cx="5452196" cy="52033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Массовые зарядки – 3 925 чел. 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860DD61-CA05-4415-84F2-C278AC1B0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4838" y="1200586"/>
                <a:ext cx="5452194" cy="52033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Массовые пробежки – 2 510 чел.</a:t>
                </a:r>
              </a:p>
            </p:txBody>
          </p:sp>
          <p:sp>
            <p:nvSpPr>
              <p:cNvPr id="32" name="TextBox 4">
                <a:extLst>
                  <a:ext uri="{FF2B5EF4-FFF2-40B4-BE49-F238E27FC236}">
                    <a16:creationId xmlns:a16="http://schemas.microsoft.com/office/drawing/2014/main" id="{D64C48D0-1249-4FE2-900F-9BF2E8573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4306" y="1648661"/>
                <a:ext cx="7103567" cy="130084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Открытые тренировки </a:t>
                </a:r>
                <a:b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с профессиональными </a:t>
                </a:r>
                <a:b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спортсменами – 1 756 чел.</a:t>
                </a:r>
              </a:p>
            </p:txBody>
          </p:sp>
          <p:sp>
            <p:nvSpPr>
              <p:cNvPr id="33" name="TextBox 4">
                <a:extLst>
                  <a:ext uri="{FF2B5EF4-FFF2-40B4-BE49-F238E27FC236}">
                    <a16:creationId xmlns:a16="http://schemas.microsoft.com/office/drawing/2014/main" id="{AD6EBB08-2C07-4DA2-BDD1-538830246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3268" y="2911334"/>
                <a:ext cx="5902971" cy="91059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Конкурсы/розыгрыши – </a:t>
                </a:r>
                <a:b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1 000 чел.</a:t>
                </a:r>
              </a:p>
            </p:txBody>
          </p:sp>
          <p:sp>
            <p:nvSpPr>
              <p:cNvPr id="34" name="TextBox 4">
                <a:extLst>
                  <a:ext uri="{FF2B5EF4-FFF2-40B4-BE49-F238E27FC236}">
                    <a16:creationId xmlns:a16="http://schemas.microsoft.com/office/drawing/2014/main" id="{8C13773F-1747-4314-813B-4D89D8ED2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33952" y="3627906"/>
                <a:ext cx="4264708" cy="91059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r>
                  <a:rPr lang="ru-RU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Гастрономический фестиваль – 809 чел.</a:t>
                </a:r>
              </a:p>
            </p:txBody>
          </p:sp>
        </p:grpSp>
      </p:grpSp>
      <p:sp>
        <p:nvSpPr>
          <p:cNvPr id="37" name="TextBox 4">
            <a:extLst>
              <a:ext uri="{FF2B5EF4-FFF2-40B4-BE49-F238E27FC236}">
                <a16:creationId xmlns:a16="http://schemas.microsoft.com/office/drawing/2014/main" id="{F520AE2F-2C9D-4242-9CBD-4D35B812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425" y="1815229"/>
            <a:ext cx="5531783" cy="12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2000" b="1" dirty="0">
                <a:latin typeface="Roboto"/>
                <a:ea typeface="Roboto"/>
                <a:cs typeface="Roboto"/>
                <a:sym typeface="Roboto"/>
              </a:rPr>
              <a:t>28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специально организованных центра </a:t>
            </a:r>
            <a:br>
              <a:rPr lang="ru-RU" sz="2000" dirty="0">
                <a:latin typeface="Roboto"/>
                <a:ea typeface="Roboto"/>
                <a:cs typeface="Roboto"/>
                <a:sym typeface="Roboto"/>
              </a:rPr>
            </a:b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во всех муниципалитетах и </a:t>
            </a:r>
            <a:r>
              <a:rPr lang="ru-RU" sz="2000" b="1" dirty="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мобильных пункта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1F472948-C05B-4EE3-A3A0-0EEA83E5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597" y="2103378"/>
            <a:ext cx="397065" cy="44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2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34" y="-69161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3818" y="486383"/>
            <a:ext cx="10342146" cy="805977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512972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7337" y="425254"/>
            <a:ext cx="10464845" cy="876834"/>
            <a:chOff x="1021838" y="512806"/>
            <a:chExt cx="10464845" cy="87683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266094" y="740268"/>
              <a:ext cx="9220589" cy="48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Фестиваль «Готов к труду и обороне»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166578" y="1881731"/>
            <a:ext cx="7847640" cy="3919121"/>
            <a:chOff x="2226827" y="1792250"/>
            <a:chExt cx="5263303" cy="2900014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827" y="1792250"/>
              <a:ext cx="0" cy="19822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2348721" y="1814149"/>
              <a:ext cx="5141409" cy="2878115"/>
              <a:chOff x="1615017" y="1615369"/>
              <a:chExt cx="5141409" cy="2878115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1615017" y="1615369"/>
                <a:ext cx="5141409" cy="2878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93556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FFFFFF"/>
                  </a:buClr>
                  <a:buSzPts val="800"/>
                  <a:buNone/>
                </a:pPr>
                <a: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  <a:t>Рязанская область – </a:t>
                </a:r>
                <a:r>
                  <a:rPr lang="ru-RU" b="1" dirty="0">
                    <a:latin typeface="Roboto"/>
                  </a:rPr>
                  <a:t>16-е место в рейтинге*</a:t>
                </a:r>
                <a:br>
                  <a:rPr lang="ru-RU" b="1" dirty="0">
                    <a:latin typeface="Roboto"/>
                  </a:rPr>
                </a:br>
                <a:endParaRPr lang="ru-RU" b="1" dirty="0">
                  <a:latin typeface="Roboto"/>
                </a:endParaRPr>
              </a:p>
              <a:p>
                <a:pPr marL="79200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FFFFFF"/>
                  </a:buClr>
                  <a:buSzPts val="800"/>
                  <a:buNone/>
                </a:pPr>
                <a: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  <a:t>  Зарегистрировались на сайте ГТО </a:t>
                </a:r>
                <a:b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  <a:t>  более 36 тысяч рязанцев</a:t>
                </a:r>
              </a:p>
              <a:p>
                <a:pPr marL="935560" lvl="1">
                  <a:lnSpc>
                    <a:spcPct val="100000"/>
                  </a:lnSpc>
                  <a:spcBef>
                    <a:spcPts val="0"/>
                  </a:spcBef>
                  <a:buClr>
                    <a:srgbClr val="FFFFFF"/>
                  </a:buClr>
                  <a:buSzPts val="800"/>
                  <a:buNone/>
                </a:pPr>
                <a:endParaRPr lang="ru-RU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93556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FFFFFF"/>
                  </a:buClr>
                  <a:buSzPts val="800"/>
                  <a:buNone/>
                </a:pPr>
                <a: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  <a:t>10 тысяч рязанцев приняли участие </a:t>
                </a:r>
                <a:b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ru-RU" b="1" dirty="0">
                    <a:latin typeface="Roboto"/>
                    <a:ea typeface="Roboto"/>
                    <a:cs typeface="Roboto"/>
                    <a:sym typeface="Roboto"/>
                  </a:rPr>
                  <a:t>в выполнении нормативов ГТО</a:t>
                </a:r>
              </a:p>
              <a:p>
                <a:pPr marL="935560" lvl="1">
                  <a:lnSpc>
                    <a:spcPct val="200000"/>
                  </a:lnSpc>
                  <a:spcBef>
                    <a:spcPts val="0"/>
                  </a:spcBef>
                  <a:buClr>
                    <a:srgbClr val="FFFFFF"/>
                  </a:buClr>
                  <a:buSzPts val="800"/>
                  <a:buNone/>
                </a:pPr>
                <a:endParaRPr lang="ru-RU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935560" lvl="1">
                  <a:lnSpc>
                    <a:spcPct val="200000"/>
                  </a:lnSpc>
                  <a:spcBef>
                    <a:spcPts val="0"/>
                  </a:spcBef>
                  <a:buClr>
                    <a:srgbClr val="FFFFFF"/>
                  </a:buClr>
                  <a:buSzPts val="800"/>
                  <a:buNone/>
                </a:pPr>
                <a:r>
                  <a:rPr lang="ru-RU" sz="1400" dirty="0">
                    <a:latin typeface="Roboto"/>
                    <a:ea typeface="Roboto"/>
                    <a:cs typeface="Roboto"/>
                    <a:sym typeface="Roboto"/>
                  </a:rPr>
                  <a:t>* по России, по итогам ежеквартального рейтинга</a:t>
                </a:r>
              </a:p>
            </p:txBody>
          </p:sp>
          <p:pic>
            <p:nvPicPr>
              <p:cNvPr id="2051" name="Picture 3" descr="D:\POKO\POPOK\Работа\Black (3)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7372" y="2270551"/>
                <a:ext cx="463920" cy="391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42988" y="2194494"/>
            <a:ext cx="3928493" cy="367821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C09AEC3-F1DF-41FA-B556-0F090CD7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783" y="1881730"/>
            <a:ext cx="574810" cy="57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5EB6CC3-EB1C-4B13-B601-747FD434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333" y="3805642"/>
            <a:ext cx="691709" cy="6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C49FD57-87CC-4C2A-B179-22AAD91BCB91}"/>
              </a:ext>
            </a:extLst>
          </p:cNvPr>
          <p:cNvSpPr/>
          <p:nvPr/>
        </p:nvSpPr>
        <p:spPr>
          <a:xfrm>
            <a:off x="7244427" y="3991301"/>
            <a:ext cx="1951535" cy="210754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88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9" y="-62152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3818" y="486383"/>
            <a:ext cx="10342146" cy="805977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512972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7337" y="425254"/>
            <a:ext cx="10464845" cy="876834"/>
            <a:chOff x="1021838" y="512806"/>
            <a:chExt cx="10464845" cy="87683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266094" y="740268"/>
              <a:ext cx="9220589" cy="48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Фестиваль «Готов к труду и обороне»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13576" y="1690249"/>
            <a:ext cx="7665894" cy="5001240"/>
            <a:chOff x="2244517" y="2712464"/>
            <a:chExt cx="5141409" cy="3700745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2343265" y="2758193"/>
              <a:ext cx="0" cy="25193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244517" y="2712464"/>
              <a:ext cx="5141409" cy="3700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23</a:t>
              </a:r>
              <a:r>
                <a:rPr lang="ru-RU" sz="24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2400" b="1" dirty="0">
                  <a:latin typeface="Roboto"/>
                  <a:ea typeface="Roboto"/>
                  <a:cs typeface="Roboto"/>
                  <a:sym typeface="Roboto"/>
                </a:rPr>
                <a:t>–</a:t>
              </a:r>
              <a:r>
                <a:rPr lang="ru-RU" sz="24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24 мая </a:t>
              </a: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в рамках регионального фестиваля ГТО прошел большой праздник спорта </a:t>
              </a: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Большим мероприятием стала </a:t>
              </a: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«Гонка ГТО», 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включающая в себя командное прохождение</a:t>
              </a:r>
              <a:br>
                <a:rPr lang="ru-RU" sz="2000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полосы испытаний комплекса по нескольким направлениям:</a:t>
              </a:r>
            </a:p>
            <a:p>
              <a:pPr marL="9927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FontTx/>
                <a:buChar char="-"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- «Корпоративный ГТО» – 1 396 чел.</a:t>
              </a:r>
            </a:p>
            <a:p>
              <a:pPr marL="9927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FontTx/>
                <a:buChar char="-"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- «Молодежный ГТО» – 1 268 чел.</a:t>
              </a:r>
            </a:p>
            <a:p>
              <a:pPr marL="99271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FontTx/>
                <a:buChar char="-"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- «Семейный ГТО» – 998 чел.</a:t>
              </a:r>
            </a:p>
            <a:p>
              <a:pPr marL="935560" lvl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>
                <a:lnSpc>
                  <a:spcPct val="2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192610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0314" y="1694129"/>
            <a:ext cx="3991775" cy="399177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5EB6CC3-EB1C-4B13-B601-747FD434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406" y="1789494"/>
            <a:ext cx="691709" cy="6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46FCF303-5676-4EFC-B6EA-D92645B4BE60}"/>
              </a:ext>
            </a:extLst>
          </p:cNvPr>
          <p:cNvSpPr/>
          <p:nvPr/>
        </p:nvSpPr>
        <p:spPr>
          <a:xfrm flipH="1">
            <a:off x="6778046" y="3884971"/>
            <a:ext cx="2347285" cy="222994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3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9" y="-62152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3818" y="486383"/>
            <a:ext cx="10342146" cy="805977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512972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7337" y="425254"/>
            <a:ext cx="10464845" cy="876834"/>
            <a:chOff x="1021838" y="512806"/>
            <a:chExt cx="10464845" cy="87683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266094" y="740268"/>
              <a:ext cx="9220589" cy="48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Участие в Фестивале различных категорий граждан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57336" y="2012888"/>
            <a:ext cx="7516586" cy="5456944"/>
            <a:chOff x="2139728" y="2951206"/>
            <a:chExt cx="5041269" cy="4037952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2139728" y="2951206"/>
              <a:ext cx="0" cy="266363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143575" y="2969568"/>
              <a:ext cx="5037422" cy="401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Дети 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– 3 577 чел.</a:t>
              </a: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Молодежь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 – 2 907 чел.</a:t>
              </a: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Сельское население 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– 1 725 чел.</a:t>
              </a: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br>
                <a:rPr lang="ru-RU" sz="2000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Трудовые коллективы 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– 1 530 чел.</a:t>
              </a: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Старшее поколение 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– 195 чел.</a:t>
              </a: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2000" b="1" dirty="0">
                  <a:latin typeface="Roboto"/>
                  <a:ea typeface="Roboto"/>
                  <a:cs typeface="Roboto"/>
                  <a:sym typeface="Roboto"/>
                </a:rPr>
                <a:t>Инвалиды и лица с ОВЗ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 – 66 чел. </a:t>
              </a:r>
              <a:br>
                <a:rPr lang="ru-RU" sz="2000" dirty="0">
                  <a:latin typeface="Roboto"/>
                  <a:ea typeface="Roboto"/>
                  <a:cs typeface="Roboto"/>
                  <a:sym typeface="Roboto"/>
                </a:rPr>
              </a:br>
              <a:endParaRPr lang="ru-RU" sz="20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35560" lvl="1">
                <a:lnSpc>
                  <a:spcPct val="2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192610">
                <a:lnSpc>
                  <a:spcPct val="115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5EB6CC3-EB1C-4B13-B601-747FD434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519" y="3118313"/>
            <a:ext cx="691709" cy="6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784004" y="1672230"/>
            <a:ext cx="1780843" cy="176372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AE1E0EA-5A96-4029-BBB4-0C9B90B92CC3}"/>
              </a:ext>
            </a:extLst>
          </p:cNvPr>
          <p:cNvSpPr/>
          <p:nvPr/>
        </p:nvSpPr>
        <p:spPr>
          <a:xfrm>
            <a:off x="7942398" y="1632138"/>
            <a:ext cx="1796430" cy="184391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AC840A7-6CC7-47A1-88F6-64F6C6886DD1}"/>
              </a:ext>
            </a:extLst>
          </p:cNvPr>
          <p:cNvSpPr/>
          <p:nvPr/>
        </p:nvSpPr>
        <p:spPr>
          <a:xfrm>
            <a:off x="5854926" y="3909834"/>
            <a:ext cx="1796430" cy="174847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362D981-F77F-442D-94E3-DEB606CB53FA}"/>
              </a:ext>
            </a:extLst>
          </p:cNvPr>
          <p:cNvSpPr/>
          <p:nvPr/>
        </p:nvSpPr>
        <p:spPr>
          <a:xfrm>
            <a:off x="7997943" y="3909834"/>
            <a:ext cx="1796430" cy="1748478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22DB815-29C1-4B53-9C71-A04DE6B30607}"/>
              </a:ext>
            </a:extLst>
          </p:cNvPr>
          <p:cNvSpPr/>
          <p:nvPr/>
        </p:nvSpPr>
        <p:spPr>
          <a:xfrm>
            <a:off x="10116379" y="3878905"/>
            <a:ext cx="1796430" cy="1748478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0779C2F-6359-481C-9E92-BB1C373C0C62}"/>
              </a:ext>
            </a:extLst>
          </p:cNvPr>
          <p:cNvSpPr/>
          <p:nvPr/>
        </p:nvSpPr>
        <p:spPr>
          <a:xfrm>
            <a:off x="10116379" y="1668157"/>
            <a:ext cx="1796430" cy="1748478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6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3" y="-124303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512972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76872" y="1823939"/>
            <a:ext cx="5119353" cy="4693593"/>
            <a:chOff x="-1108816" y="1115758"/>
            <a:chExt cx="6114277" cy="4108750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4903034" y="1401851"/>
              <a:ext cx="0" cy="3021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-1108816" y="1115758"/>
              <a:ext cx="6114277" cy="410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Создана группа ВКонтакте</a:t>
              </a:r>
              <a:r>
                <a:rPr lang="en-US" sz="18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Фестиваля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Создан </a:t>
              </a:r>
              <a:r>
                <a:rPr lang="ru-RU" sz="1800" dirty="0" err="1">
                  <a:latin typeface="Roboto"/>
                  <a:ea typeface="Roboto"/>
                  <a:cs typeface="Roboto"/>
                  <a:sym typeface="Roboto"/>
                </a:rPr>
                <a:t>телеграм</a:t>
              </a: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-канал Фестиваля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Создан </a:t>
              </a:r>
              <a:r>
                <a:rPr lang="ru-RU" sz="1800" dirty="0" err="1">
                  <a:latin typeface="Roboto"/>
                  <a:ea typeface="Roboto"/>
                  <a:cs typeface="Roboto"/>
                  <a:sym typeface="Roboto"/>
                </a:rPr>
                <a:t>телеграм</a:t>
              </a: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-бот для ответа на вопросы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Размещение информации в группах ВКонтакте/</a:t>
              </a:r>
              <a:r>
                <a:rPr lang="ru-RU" sz="1800" dirty="0" err="1">
                  <a:latin typeface="Roboto"/>
                  <a:ea typeface="Roboto"/>
                  <a:cs typeface="Roboto"/>
                  <a:sym typeface="Roboto"/>
                </a:rPr>
                <a:t>телеграм</a:t>
              </a: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-каналах органов государственной и муниципальной власти/государственных и муниципальных учреждений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Размещение информации в основных </a:t>
              </a:r>
              <a:br>
                <a:rPr lang="ru-RU" sz="1800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региональных информационных </a:t>
              </a:r>
              <a:br>
                <a:rPr lang="ru-RU" sz="1800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1800" dirty="0" err="1">
                  <a:latin typeface="Roboto"/>
                  <a:ea typeface="Roboto"/>
                  <a:cs typeface="Roboto"/>
                  <a:sym typeface="Roboto"/>
                </a:rPr>
                <a:t>телеграм</a:t>
              </a: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-каналах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2460" y="3630031"/>
            <a:ext cx="2020250" cy="20488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43818" y="410740"/>
            <a:ext cx="10342146" cy="982631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57337" y="425254"/>
            <a:ext cx="10481608" cy="876834"/>
            <a:chOff x="1021838" y="512806"/>
            <a:chExt cx="10481608" cy="8768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2259354" y="746510"/>
              <a:ext cx="9244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Информационная кампания в социальных сетях</a:t>
              </a:r>
            </a:p>
          </p:txBody>
        </p:sp>
      </p:grpSp>
      <p:pic>
        <p:nvPicPr>
          <p:cNvPr id="19" name="Picture 2" descr="D:\POKO\POPOK\Работа\Black (2).png">
            <a:extLst>
              <a:ext uri="{FF2B5EF4-FFF2-40B4-BE49-F238E27FC236}">
                <a16:creationId xmlns:a16="http://schemas.microsoft.com/office/drawing/2014/main" id="{6FB9C6B1-6E4D-4AB8-82BB-5CDC3B8F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9" y="3322643"/>
            <a:ext cx="447652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FE67DE4-0E99-42A4-818B-A7CA3A926503}"/>
              </a:ext>
            </a:extLst>
          </p:cNvPr>
          <p:cNvGrpSpPr/>
          <p:nvPr/>
        </p:nvGrpSpPr>
        <p:grpSpPr>
          <a:xfrm>
            <a:off x="8422580" y="4265234"/>
            <a:ext cx="2398154" cy="1863208"/>
            <a:chOff x="8071243" y="1209991"/>
            <a:chExt cx="2678282" cy="1924103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AF942AE-62E9-4DA2-BE13-D54FC9017CA7}"/>
                </a:ext>
              </a:extLst>
            </p:cNvPr>
            <p:cNvSpPr/>
            <p:nvPr/>
          </p:nvSpPr>
          <p:spPr>
            <a:xfrm>
              <a:off x="8416875" y="1209991"/>
              <a:ext cx="1924103" cy="1924103"/>
            </a:xfrm>
            <a:prstGeom prst="ellipse">
              <a:avLst/>
            </a:prstGeom>
            <a:solidFill>
              <a:srgbClr val="0F4281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17FFEFF7-99FF-4A0A-A05E-01A0B5DFF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1243" y="1730337"/>
              <a:ext cx="2678282" cy="6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ru-RU" sz="1801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охват</a:t>
              </a:r>
              <a:r>
                <a:rPr lang="ru-RU" sz="180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– </a:t>
              </a:r>
              <a:br>
                <a:rPr lang="ru-RU" sz="180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80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5,5 млн. чел.*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E50566-61BF-4893-8CB3-798967F12777}"/>
              </a:ext>
            </a:extLst>
          </p:cNvPr>
          <p:cNvSpPr txBox="1"/>
          <p:nvPr/>
        </p:nvSpPr>
        <p:spPr>
          <a:xfrm>
            <a:off x="10455146" y="5697126"/>
            <a:ext cx="202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*по информации ЦУР Рязанской области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400B1E7-6D9A-4A68-A015-7EF0C86B0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268" y="1778631"/>
            <a:ext cx="6948170" cy="30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b="1" dirty="0">
                <a:latin typeface="Roboto"/>
                <a:ea typeface="Roboto"/>
                <a:cs typeface="Roboto"/>
                <a:sym typeface="Roboto"/>
              </a:rPr>
              <a:t>Количественные показатели: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Зафиксировано обращений – 3,1 тыс. 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Количество постов –  596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Количество видеороликов – 47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Количество созданных </a:t>
            </a:r>
            <a:br>
              <a:rPr lang="ru-RU" sz="1800" dirty="0">
                <a:latin typeface="Roboto"/>
                <a:ea typeface="Roboto"/>
                <a:cs typeface="Roboto"/>
                <a:sym typeface="Roboto"/>
              </a:rPr>
            </a:b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информационных ресурсов – 3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2000" dirty="0">
              <a:latin typeface="Roboto"/>
              <a:ea typeface="Roboto"/>
              <a:cs typeface="Roboto"/>
              <a:sym typeface="Roboto"/>
            </a:endParaRP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2000" b="1" dirty="0"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11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7450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9" y="-62481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512972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800562" y="3496313"/>
            <a:ext cx="2391437" cy="22935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43818" y="410740"/>
            <a:ext cx="10342146" cy="982631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57337" y="425254"/>
            <a:ext cx="10481608" cy="911386"/>
            <a:chOff x="1021838" y="512806"/>
            <a:chExt cx="10481608" cy="91138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2259354" y="593195"/>
              <a:ext cx="92440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Информационная кампания в средствах массовой информации</a:t>
              </a:r>
            </a:p>
          </p:txBody>
        </p:sp>
      </p:grpSp>
      <p:pic>
        <p:nvPicPr>
          <p:cNvPr id="23" name="Picture 2" descr="D:\POKO\POPOK\Работа\Black (2).png">
            <a:extLst>
              <a:ext uri="{FF2B5EF4-FFF2-40B4-BE49-F238E27FC236}">
                <a16:creationId xmlns:a16="http://schemas.microsoft.com/office/drawing/2014/main" id="{B5999237-CE5D-4AE9-8D8E-9D188A85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4" y="3501552"/>
            <a:ext cx="447652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480121" y="1660901"/>
            <a:ext cx="4848469" cy="4564536"/>
            <a:chOff x="2446197" y="1650266"/>
            <a:chExt cx="3587701" cy="3377597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6033898" y="1650266"/>
              <a:ext cx="0" cy="30552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446197" y="1786309"/>
              <a:ext cx="3243481" cy="324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indent="0">
                <a:lnSpc>
                  <a:spcPts val="24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Создан сайт Фестиваля</a:t>
              </a:r>
            </a:p>
            <a:p>
              <a:pPr marL="0" lvl="1" indent="0">
                <a:lnSpc>
                  <a:spcPts val="24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ts val="24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Размещение информации на сайтах органов власти/учреждений муниципальных образований</a:t>
              </a:r>
            </a:p>
            <a:p>
              <a:pPr marL="0" lvl="1" indent="0">
                <a:lnSpc>
                  <a:spcPts val="24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Реклама на билбордах, </a:t>
              </a:r>
              <a:r>
                <a:rPr lang="ru-RU" sz="1800" dirty="0" err="1">
                  <a:latin typeface="Roboto"/>
                  <a:ea typeface="Roboto"/>
                  <a:cs typeface="Roboto"/>
                  <a:sym typeface="Roboto"/>
                </a:rPr>
                <a:t>медиаэкранах</a:t>
              </a: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, остановках общественного транспорта, радио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Видеосюжеты на телевидение 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sz="1800" dirty="0">
                  <a:latin typeface="Roboto"/>
                  <a:ea typeface="Roboto"/>
                  <a:cs typeface="Roboto"/>
                  <a:sym typeface="Roboto"/>
                </a:rPr>
                <a:t>Размещение информационных кубов в местах массового скопления людей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09209" y="4304428"/>
            <a:ext cx="2391438" cy="1807279"/>
            <a:chOff x="7589587" y="1336713"/>
            <a:chExt cx="2678282" cy="1924103"/>
          </a:xfrm>
        </p:grpSpPr>
        <p:sp>
          <p:nvSpPr>
            <p:cNvPr id="16" name="Овал 15"/>
            <p:cNvSpPr/>
            <p:nvPr/>
          </p:nvSpPr>
          <p:spPr>
            <a:xfrm>
              <a:off x="7934222" y="1336713"/>
              <a:ext cx="1924103" cy="1924103"/>
            </a:xfrm>
            <a:prstGeom prst="ellipse">
              <a:avLst/>
            </a:prstGeom>
            <a:solidFill>
              <a:srgbClr val="0F4281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7589587" y="1951628"/>
              <a:ext cx="2678282" cy="6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ru-RU" sz="1801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охват</a:t>
              </a:r>
              <a:r>
                <a:rPr lang="ru-RU" sz="180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– </a:t>
              </a:r>
              <a:br>
                <a:rPr lang="ru-RU" sz="180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80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2,4 млн. чел.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0BB60C6-059B-4A27-8A56-D886FAB983D6}"/>
              </a:ext>
            </a:extLst>
          </p:cNvPr>
          <p:cNvSpPr txBox="1"/>
          <p:nvPr/>
        </p:nvSpPr>
        <p:spPr>
          <a:xfrm>
            <a:off x="9915046" y="5751276"/>
            <a:ext cx="239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*по информации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</a:rPr>
              <a:t>КомИнформ</a:t>
            </a:r>
            <a:b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Рязанской области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FD43F867-703E-41B0-896A-1810D9AA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923" y="1826129"/>
            <a:ext cx="6948170" cy="27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b="1" dirty="0">
                <a:latin typeface="Roboto"/>
                <a:ea typeface="Roboto"/>
                <a:cs typeface="Roboto"/>
                <a:sym typeface="Roboto"/>
              </a:rPr>
              <a:t>Количественные показатели: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Региональные интернет-издания – 92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Региональная пресса – 77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Информация официальных учреждений – 34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Телевидение – 11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r>
              <a:rPr lang="ru-RU" sz="1800" dirty="0">
                <a:latin typeface="Roboto"/>
                <a:ea typeface="Roboto"/>
                <a:cs typeface="Roboto"/>
                <a:sym typeface="Roboto"/>
              </a:rPr>
              <a:t>Агрегаторы новостей – 129</a:t>
            </a: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2000" b="1" dirty="0"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800"/>
              <a:buNone/>
            </a:pPr>
            <a:endParaRPr lang="ru-RU" sz="11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3828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9" y="-62481"/>
            <a:ext cx="12412983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398886" y="853929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213270" y="1393371"/>
            <a:ext cx="7741571" cy="5858014"/>
            <a:chOff x="2219396" y="1519599"/>
            <a:chExt cx="5728499" cy="4334729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7ECFDCD-B716-4C95-86B6-987E98CE7B8B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96" y="1554354"/>
              <a:ext cx="0" cy="343680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806486" y="1519599"/>
              <a:ext cx="5141409" cy="433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Губернатор Рязанской области </a:t>
              </a: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Павел Малков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Посол ГТО в регионе, ректор </a:t>
              </a:r>
              <a:r>
                <a:rPr lang="ru-RU" dirty="0" err="1">
                  <a:latin typeface="Roboto"/>
                  <a:ea typeface="Roboto"/>
                  <a:cs typeface="Roboto"/>
                  <a:sym typeface="Roboto"/>
                </a:rPr>
                <a:t>РязГМУ</a:t>
              </a: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br>
                <a:rPr lang="ru-RU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им. Павлова </a:t>
              </a: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Роман Калинин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Специальные гости: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Заслуженный мастер спорта России, чемпионом мира по боксу </a:t>
              </a:r>
              <a:br>
                <a:rPr lang="ru-RU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Федор Чудинов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Блогер и армрестлер </a:t>
              </a:r>
              <a:r>
                <a:rPr lang="en-US" b="1" dirty="0">
                  <a:latin typeface="Roboto"/>
                  <a:ea typeface="Roboto"/>
                  <a:cs typeface="Roboto"/>
                  <a:sym typeface="Roboto"/>
                </a:rPr>
                <a:t>Akimbo</a:t>
              </a:r>
              <a:r>
                <a:rPr lang="ru-RU" b="1" dirty="0">
                  <a:latin typeface="Roboto"/>
                  <a:ea typeface="Roboto"/>
                  <a:cs typeface="Roboto"/>
                  <a:sym typeface="Roboto"/>
                </a:rPr>
                <a:t> 69</a:t>
              </a: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1" indent="0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20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</a:pPr>
              <a:endParaRPr lang="ru-RU"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37500" y="1866592"/>
            <a:ext cx="4021573" cy="402240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43818" y="410740"/>
            <a:ext cx="10342146" cy="982631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57337" y="425254"/>
            <a:ext cx="10481608" cy="876834"/>
            <a:chOff x="1021838" y="512806"/>
            <a:chExt cx="10481608" cy="8768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2259354" y="728418"/>
              <a:ext cx="9244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Взаимодействие с лидерами общественного мнения</a:t>
              </a:r>
            </a:p>
          </p:txBody>
        </p:sp>
      </p:grpSp>
      <p:pic>
        <p:nvPicPr>
          <p:cNvPr id="23" name="Picture 3" descr="D:\POKO\POPOK\Работа\Black (3).png">
            <a:extLst>
              <a:ext uri="{FF2B5EF4-FFF2-40B4-BE49-F238E27FC236}">
                <a16:creationId xmlns:a16="http://schemas.microsoft.com/office/drawing/2014/main" id="{F18694F4-4726-4437-A77E-B40FE39F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32" y="3392169"/>
            <a:ext cx="626948" cy="5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7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KO\POPOK\Работа\Slide 16_9 - 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397" y="-124303"/>
            <a:ext cx="12901639" cy="6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Диагональная полоса 25">
            <a:extLst>
              <a:ext uri="{FF2B5EF4-FFF2-40B4-BE49-F238E27FC236}">
                <a16:creationId xmlns:a16="http://schemas.microsoft.com/office/drawing/2014/main" id="{FAC12DE4-8EE2-8999-A2E4-E8BCD1B52847}"/>
              </a:ext>
            </a:extLst>
          </p:cNvPr>
          <p:cNvSpPr/>
          <p:nvPr/>
        </p:nvSpPr>
        <p:spPr>
          <a:xfrm rot="9174799">
            <a:off x="-7417993" y="638818"/>
            <a:ext cx="10089891" cy="8605517"/>
          </a:xfrm>
          <a:prstGeom prst="diagStripe">
            <a:avLst>
              <a:gd name="adj" fmla="val 157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41400">
              <a:schemeClr val="accent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 </a:t>
            </a:r>
            <a:endParaRPr lang="ru-RU" sz="180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14009" y="6177064"/>
            <a:ext cx="9465013" cy="680936"/>
          </a:xfrm>
          <a:prstGeom prst="rect">
            <a:avLst/>
          </a:prstGeom>
          <a:solidFill>
            <a:srgbClr val="5C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58514" y="6177064"/>
            <a:ext cx="2833486" cy="680936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3892" y="1855940"/>
            <a:ext cx="1787028" cy="18478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43818" y="410740"/>
            <a:ext cx="10342146" cy="982631"/>
          </a:xfrm>
          <a:prstGeom prst="rect">
            <a:avLst/>
          </a:prstGeom>
          <a:solidFill>
            <a:srgbClr val="0F4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57337" y="425254"/>
            <a:ext cx="10481608" cy="876834"/>
            <a:chOff x="1021838" y="512806"/>
            <a:chExt cx="10481608" cy="8768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69407F2-35FE-4DC3-A2B7-5B78620D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838" y="512806"/>
              <a:ext cx="840138" cy="876834"/>
            </a:xfrm>
            <a:prstGeom prst="rect">
              <a:avLst/>
            </a:prstGeom>
          </p:spPr>
        </p:pic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2259354" y="728418"/>
              <a:ext cx="9244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92612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ts val="800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Взаимодействие с организациями-партнерами</a:t>
              </a:r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69EAE692-4911-41AC-9386-1C8A4201F2E0}"/>
              </a:ext>
            </a:extLst>
          </p:cNvPr>
          <p:cNvSpPr/>
          <p:nvPr/>
        </p:nvSpPr>
        <p:spPr>
          <a:xfrm>
            <a:off x="4532730" y="4076783"/>
            <a:ext cx="1885112" cy="191941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D93C40E-91DC-4171-BC7B-BA7A80D08824}"/>
              </a:ext>
            </a:extLst>
          </p:cNvPr>
          <p:cNvSpPr/>
          <p:nvPr/>
        </p:nvSpPr>
        <p:spPr>
          <a:xfrm>
            <a:off x="8099775" y="1829695"/>
            <a:ext cx="1885112" cy="1810306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1312B88-503E-4CDE-B65B-88460677A05C}"/>
              </a:ext>
            </a:extLst>
          </p:cNvPr>
          <p:cNvSpPr/>
          <p:nvPr/>
        </p:nvSpPr>
        <p:spPr>
          <a:xfrm>
            <a:off x="4415308" y="1778008"/>
            <a:ext cx="1885111" cy="192708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105354A-8B9B-4D47-BFBA-E4C8303004FC}"/>
              </a:ext>
            </a:extLst>
          </p:cNvPr>
          <p:cNvSpPr/>
          <p:nvPr/>
        </p:nvSpPr>
        <p:spPr>
          <a:xfrm>
            <a:off x="8178432" y="4131337"/>
            <a:ext cx="1943303" cy="1810306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3A6E1B8-742C-4661-8513-C510815B43B4}"/>
              </a:ext>
            </a:extLst>
          </p:cNvPr>
          <p:cNvSpPr/>
          <p:nvPr/>
        </p:nvSpPr>
        <p:spPr>
          <a:xfrm>
            <a:off x="256790" y="4166366"/>
            <a:ext cx="1787028" cy="1740251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6A032-4788-4C63-8D5F-23DF52C5E844}"/>
              </a:ext>
            </a:extLst>
          </p:cNvPr>
          <p:cNvSpPr txBox="1"/>
          <p:nvPr/>
        </p:nvSpPr>
        <p:spPr>
          <a:xfrm>
            <a:off x="2009222" y="2103051"/>
            <a:ext cx="221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сеть региональных </a:t>
            </a: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фитнесс-центров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CFAE15-B3B7-488C-A7AC-CB77713AADF6}"/>
              </a:ext>
            </a:extLst>
          </p:cNvPr>
          <p:cNvSpPr txBox="1"/>
          <p:nvPr/>
        </p:nvSpPr>
        <p:spPr>
          <a:xfrm>
            <a:off x="1728120" y="4510356"/>
            <a:ext cx="317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производитель сухих гидрокостюмов для водных видов спорта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17AA24-D9DF-42FE-A228-41AFB2D59EDD}"/>
              </a:ext>
            </a:extLst>
          </p:cNvPr>
          <p:cNvSpPr txBox="1"/>
          <p:nvPr/>
        </p:nvSpPr>
        <p:spPr>
          <a:xfrm>
            <a:off x="6062811" y="2116646"/>
            <a:ext cx="221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сеть региональных </a:t>
            </a: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парк-отелей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9569C3-126B-42A0-988A-EE0310E00BFD}"/>
              </a:ext>
            </a:extLst>
          </p:cNvPr>
          <p:cNvSpPr txBox="1"/>
          <p:nvPr/>
        </p:nvSpPr>
        <p:spPr>
          <a:xfrm>
            <a:off x="10053311" y="4510356"/>
            <a:ext cx="221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городская служба доставки воды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1FBCDA-B234-4A1F-BD72-74B6464309DD}"/>
              </a:ext>
            </a:extLst>
          </p:cNvPr>
          <p:cNvSpPr txBox="1"/>
          <p:nvPr/>
        </p:nvSpPr>
        <p:spPr>
          <a:xfrm>
            <a:off x="9669579" y="2260011"/>
            <a:ext cx="221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фермерские продукты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56E25-12C9-462A-BEB8-494B92515BA0}"/>
              </a:ext>
            </a:extLst>
          </p:cNvPr>
          <p:cNvSpPr txBox="1"/>
          <p:nvPr/>
        </p:nvSpPr>
        <p:spPr>
          <a:xfrm>
            <a:off x="6188093" y="4402328"/>
            <a:ext cx="221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сеть региональных </a:t>
            </a: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парк-отелей</a:t>
            </a:r>
          </a:p>
        </p:txBody>
      </p:sp>
    </p:spTree>
    <p:extLst>
      <p:ext uri="{BB962C8B-B14F-4D97-AF65-F5344CB8AC3E}">
        <p14:creationId xmlns:p14="http://schemas.microsoft.com/office/powerpoint/2010/main" val="641139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9789</TotalTime>
  <Words>511</Words>
  <Application>Microsoft Office PowerPoint</Application>
  <PresentationFormat>Широкоэкранный</PresentationFormat>
  <Paragraphs>110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Roboto</vt:lpstr>
      <vt:lpstr>Тема Office 2013–2022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HolySinner</dc:creator>
  <cp:lastModifiedBy>Екатерина Витальевна</cp:lastModifiedBy>
  <cp:revision>703</cp:revision>
  <cp:lastPrinted>2024-11-20T10:56:48Z</cp:lastPrinted>
  <dcterms:created xsi:type="dcterms:W3CDTF">2020-09-15T08:54:39Z</dcterms:created>
  <dcterms:modified xsi:type="dcterms:W3CDTF">2026-01-13T14:17:17Z</dcterms:modified>
</cp:coreProperties>
</file>