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326" r:id="rId4"/>
    <p:sldId id="327" r:id="rId5"/>
    <p:sldId id="335" r:id="rId6"/>
    <p:sldId id="328" r:id="rId7"/>
    <p:sldId id="329" r:id="rId8"/>
    <p:sldId id="330" r:id="rId9"/>
    <p:sldId id="331" r:id="rId10"/>
    <p:sldId id="332" r:id="rId11"/>
    <p:sldId id="334" r:id="rId12"/>
    <p:sldId id="306" r:id="rId13"/>
  </p:sldIdLst>
  <p:sldSz cx="9906000" cy="6858000" type="A4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B3C4"/>
    <a:srgbClr val="AE85FF"/>
    <a:srgbClr val="9932EE"/>
    <a:srgbClr val="9966FF"/>
    <a:srgbClr val="078FB9"/>
    <a:srgbClr val="2AA9A6"/>
    <a:srgbClr val="32DEC1"/>
    <a:srgbClr val="B2DE10"/>
    <a:srgbClr val="F2F26E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1" d="100"/>
          <a:sy n="71" d="100"/>
        </p:scale>
        <p:origin x="-1776" y="-4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34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2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43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8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200153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200153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38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60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06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95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40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63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2560-2BAE-490E-BC44-511F9153F0A1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3472-60A1-411C-A855-6C0555B29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0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kha-sire.ru/tyehejiini-biir-tynnykke-byhaaryahtara/" TargetMode="External"/><Relationship Id="rId5" Type="http://schemas.openxmlformats.org/officeDocument/2006/relationships/hyperlink" Target="https://rutube.ru/video/4538ed37aaf0677600965a8e0905957a/" TargetMode="External"/><Relationship Id="rId4" Type="http://schemas.openxmlformats.org/officeDocument/2006/relationships/hyperlink" Target="https://vk.com/wall-207829886_24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050"/>
          <a:stretch/>
        </p:blipFill>
        <p:spPr>
          <a:xfrm flipH="1" flipV="1">
            <a:off x="1280592" y="2069979"/>
            <a:ext cx="1693972" cy="219910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586000" y="3663600"/>
            <a:ext cx="4320000" cy="3194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576" y="2348880"/>
            <a:ext cx="7863944" cy="185107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ЕДИНОЕ ОКНО специалистов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для людей с когнитивными снижениями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36578" y="4509120"/>
            <a:ext cx="5832648" cy="99898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ru-RU" sz="1600" b="1" dirty="0">
              <a:solidFill>
                <a:srgbClr val="36B3C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806" r="22621" b="-8698"/>
          <a:stretch/>
        </p:blipFill>
        <p:spPr>
          <a:xfrm rot="16200000">
            <a:off x="-3080810" y="3157542"/>
            <a:ext cx="6876000" cy="54292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80592" y="5589240"/>
            <a:ext cx="7344816" cy="72008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pPr marL="0" marR="0" lvl="0" indent="0" algn="just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Руководитель команды: Иванова Наталия Ивановна ГАУ Республика Саха (Якутия)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Республиканская клиническая больница №3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Кабинет памяти, г.Якутск.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52600" y="332656"/>
            <a:ext cx="7863944" cy="1851071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Всероссийский конкурсный отбор проектов «Женщины за здоровое общество»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6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7000"/>
                    </a14:imgEffect>
                    <a14:imgEffect>
                      <a14:brightnessContrast bright="31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121" y="1810846"/>
            <a:ext cx="9001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/>
              <a:t>Социальные сети: </a:t>
            </a:r>
            <a:r>
              <a:rPr lang="ru-RU" sz="1800" dirty="0" smtClean="0"/>
              <a:t>страница в телеграмм канале  для </a:t>
            </a:r>
            <a:r>
              <a:rPr lang="ru-RU" sz="1800" dirty="0" smtClean="0"/>
              <a:t>публикации информации о проекте, новостях, мероприятиях и полезных советах. </a:t>
            </a:r>
            <a:r>
              <a:rPr lang="ru-RU" sz="1800" dirty="0" smtClean="0"/>
              <a:t>Также для проведения </a:t>
            </a:r>
            <a:r>
              <a:rPr lang="ru-RU" sz="1800" dirty="0" err="1" smtClean="0"/>
              <a:t>онлайн-мероприятий</a:t>
            </a:r>
            <a:r>
              <a:rPr lang="ru-RU" sz="1800" dirty="0" smtClean="0"/>
              <a:t>, </a:t>
            </a:r>
            <a:r>
              <a:rPr lang="ru-RU" sz="1800" dirty="0" err="1" smtClean="0"/>
              <a:t>вебинаров</a:t>
            </a:r>
            <a:r>
              <a:rPr lang="ru-RU" sz="1800" dirty="0" smtClean="0"/>
              <a:t> и прямых эфиров с экспертами</a:t>
            </a:r>
            <a:r>
              <a:rPr lang="ru-RU" sz="1800" dirty="0" smtClean="0"/>
              <a:t>.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 algn="just"/>
            <a:r>
              <a:rPr lang="ru-RU" sz="1800" b="1" dirty="0" smtClean="0"/>
              <a:t>Партнёрства:</a:t>
            </a:r>
            <a:r>
              <a:rPr lang="ru-RU" sz="1800" dirty="0" smtClean="0"/>
              <a:t> сотрудничество </a:t>
            </a:r>
            <a:r>
              <a:rPr lang="ru-RU" sz="1800" dirty="0" smtClean="0"/>
              <a:t>с медицинскими учреждениями, реабилитационными центрами и НКО, работающими в области помощи людям с когнитивными нарушениями. </a:t>
            </a:r>
            <a:r>
              <a:rPr lang="ru-RU" sz="1800" dirty="0" smtClean="0"/>
              <a:t>Участие </a:t>
            </a:r>
            <a:r>
              <a:rPr lang="ru-RU" sz="1800" dirty="0" smtClean="0"/>
              <a:t>в конференциях и семинарах, связанных с медициной и социальной помощью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b="1" dirty="0" smtClean="0"/>
              <a:t>Общественные </a:t>
            </a:r>
            <a:r>
              <a:rPr lang="ru-RU" sz="1800" b="1" dirty="0" smtClean="0"/>
              <a:t>мероприятия: </a:t>
            </a:r>
            <a:r>
              <a:rPr lang="ru-RU" sz="1800" dirty="0" smtClean="0"/>
              <a:t>организация </a:t>
            </a:r>
            <a:r>
              <a:rPr lang="ru-RU" sz="1800" dirty="0" smtClean="0"/>
              <a:t>открытых лекций, семинаров и мастер-классов для пациентов и их семей. </a:t>
            </a:r>
            <a:r>
              <a:rPr lang="ru-RU" sz="1800" dirty="0" smtClean="0"/>
              <a:t>Участие </a:t>
            </a:r>
            <a:r>
              <a:rPr lang="ru-RU" sz="1800" dirty="0" smtClean="0"/>
              <a:t>в выставках и форумах, связанных с медициной и социальной работой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Информационные </a:t>
            </a:r>
            <a:r>
              <a:rPr lang="ru-RU" sz="1800" b="1" dirty="0" smtClean="0"/>
              <a:t>кампании:</a:t>
            </a:r>
            <a:r>
              <a:rPr lang="ru-RU" sz="1800" dirty="0" smtClean="0"/>
              <a:t>  проведение </a:t>
            </a:r>
            <a:r>
              <a:rPr lang="ru-RU" sz="1800" dirty="0" smtClean="0"/>
              <a:t>кампаний по повышению осведомленности о когнитивных нарушениях и доступных ресурсах для пациентов. </a:t>
            </a:r>
            <a:r>
              <a:rPr lang="ru-RU" sz="1800" dirty="0" smtClean="0"/>
              <a:t> </a:t>
            </a:r>
            <a:r>
              <a:rPr lang="ru-RU" sz="1800" dirty="0" smtClean="0"/>
              <a:t>Создание и распространение информационных материалов (буклеты, плакаты) в медицинских учреждениях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b="1" dirty="0" smtClean="0"/>
              <a:t>Обратная </a:t>
            </a:r>
            <a:r>
              <a:rPr lang="ru-RU" sz="1800" b="1" dirty="0" smtClean="0"/>
              <a:t>связь и </a:t>
            </a:r>
            <a:r>
              <a:rPr lang="ru-RU" sz="1800" b="1" dirty="0" smtClean="0"/>
              <a:t>отзывы:  </a:t>
            </a:r>
            <a:r>
              <a:rPr lang="ru-RU" sz="1800" dirty="0" smtClean="0"/>
              <a:t>сбор </a:t>
            </a:r>
            <a:r>
              <a:rPr lang="ru-RU" sz="1800" dirty="0" smtClean="0"/>
              <a:t>и публикация отзывов от пациентов и их семей, которые уже воспользовались услугами </a:t>
            </a:r>
            <a:r>
              <a:rPr lang="ru-RU" sz="1800" dirty="0" smtClean="0"/>
              <a:t>проекта в бумажном и </a:t>
            </a:r>
            <a:r>
              <a:rPr lang="ru-RU" sz="1800" dirty="0" err="1" smtClean="0"/>
              <a:t>онлайн</a:t>
            </a:r>
            <a:r>
              <a:rPr lang="ru-RU" sz="1800" dirty="0" smtClean="0"/>
              <a:t> варианте. </a:t>
            </a:r>
            <a:r>
              <a:rPr lang="ru-RU" sz="1800" dirty="0" err="1" smtClean="0"/>
              <a:t>Онлайн</a:t>
            </a:r>
            <a:r>
              <a:rPr lang="ru-RU" sz="1800" dirty="0" smtClean="0"/>
              <a:t> пишут 2 ГИС.  Проведение </a:t>
            </a:r>
            <a:r>
              <a:rPr lang="ru-RU" sz="1800" dirty="0" smtClean="0"/>
              <a:t>опросов для улучшения качества предоставляемых услуг</a:t>
            </a:r>
            <a:r>
              <a:rPr lang="ru-RU" sz="1800" dirty="0" smtClean="0"/>
              <a:t>.</a:t>
            </a:r>
            <a:endParaRPr lang="ru-RU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29816"/>
            <a:ext cx="8915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Каналы продвижения проекта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62151"/>
            <a:ext cx="8915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Ресурсы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536" y="1484784"/>
            <a:ext cx="856895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dirty="0" smtClean="0"/>
              <a:t>1. </a:t>
            </a:r>
            <a:r>
              <a:rPr lang="ru-RU" b="1" dirty="0" smtClean="0"/>
              <a:t>Информационные ресурсы:  </a:t>
            </a:r>
            <a:r>
              <a:rPr lang="ru-RU" dirty="0" smtClean="0"/>
              <a:t>подробные руководства и протоколы по диагностике и лечению когнитивных нарушений.  Базы данных с научными исследованиями и клиническими рекомендациями.</a:t>
            </a:r>
          </a:p>
          <a:p>
            <a:pPr algn="just"/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b="1" dirty="0" smtClean="0"/>
              <a:t>Образовательные программы:  </a:t>
            </a:r>
            <a:r>
              <a:rPr lang="ru-RU" dirty="0" smtClean="0"/>
              <a:t>курсы </a:t>
            </a:r>
            <a:r>
              <a:rPr lang="ru-RU" dirty="0" smtClean="0"/>
              <a:t>и семинары для специалистов в области неврологии, психиатрии, геронтологии и других смежных областей. </a:t>
            </a:r>
            <a:r>
              <a:rPr lang="ru-RU" dirty="0" smtClean="0"/>
              <a:t>  </a:t>
            </a:r>
            <a:r>
              <a:rPr lang="ru-RU" dirty="0" err="1" smtClean="0"/>
              <a:t>Вебинары</a:t>
            </a:r>
            <a:r>
              <a:rPr lang="ru-RU" dirty="0" smtClean="0"/>
              <a:t> и </a:t>
            </a:r>
            <a:r>
              <a:rPr lang="ru-RU" dirty="0" err="1" smtClean="0"/>
              <a:t>онлайн-курсы</a:t>
            </a:r>
            <a:r>
              <a:rPr lang="ru-RU" dirty="0" smtClean="0"/>
              <a:t> по современным методам работы с пациентами с когнитивными нарушениями.</a:t>
            </a:r>
          </a:p>
          <a:p>
            <a:pPr algn="just"/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b="1" dirty="0" smtClean="0"/>
              <a:t>Инструменты </a:t>
            </a:r>
            <a:r>
              <a:rPr lang="ru-RU" b="1" dirty="0" smtClean="0"/>
              <a:t>для </a:t>
            </a:r>
            <a:r>
              <a:rPr lang="ru-RU" b="1" dirty="0" smtClean="0"/>
              <a:t>диагностики:  </a:t>
            </a:r>
            <a:r>
              <a:rPr lang="ru-RU" dirty="0" smtClean="0"/>
              <a:t>стандартизированные </a:t>
            </a:r>
            <a:r>
              <a:rPr lang="ru-RU" dirty="0" smtClean="0"/>
              <a:t>тесты и шкалы для оценки когнитивных функций (например, MMSE, </a:t>
            </a:r>
            <a:r>
              <a:rPr lang="ru-RU" dirty="0" err="1" smtClean="0"/>
              <a:t>MoCA</a:t>
            </a:r>
            <a:r>
              <a:rPr lang="ru-RU" dirty="0" smtClean="0"/>
              <a:t>). Программное </a:t>
            </a:r>
            <a:r>
              <a:rPr lang="ru-RU" dirty="0" smtClean="0"/>
              <a:t>обеспечение для анализа и интерпретации результатов тестирования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189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915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Команда проекта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1026" name="Picture 2" descr="C:\Users\User\Downloads\IMG_1896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8" y="1628800"/>
            <a:ext cx="2952328" cy="394982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44888" y="1340768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ru-RU" dirty="0" smtClean="0"/>
              <a:t> </a:t>
            </a:r>
            <a:r>
              <a:rPr lang="ru-RU" dirty="0" smtClean="0"/>
              <a:t>Руководитель программы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Иванова Наталия Ивановна, клинический психолог ГАУ Республика Саха (Якутия) Республиканская клиническая больница №3 г. Якутска.</a:t>
            </a:r>
          </a:p>
          <a:p>
            <a:pPr algn="just"/>
            <a:r>
              <a:rPr lang="ru-RU" dirty="0" smtClean="0"/>
              <a:t>Год рождения – 17.11.1978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44888" y="3717032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ru-RU" dirty="0" smtClean="0"/>
              <a:t> Ключевые члены команды: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err="1" smtClean="0"/>
              <a:t>Местникова</a:t>
            </a:r>
            <a:r>
              <a:rPr lang="ru-RU" dirty="0" smtClean="0"/>
              <a:t> Виктория Николаевна, врач невролог </a:t>
            </a:r>
            <a:r>
              <a:rPr lang="ru-RU" dirty="0" smtClean="0"/>
              <a:t>ГАУ Республика Саха (Якутия) Республиканская клиническая больница №3 г. Якутска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Николаева </a:t>
            </a:r>
            <a:r>
              <a:rPr lang="ru-RU" dirty="0" err="1" smtClean="0"/>
              <a:t>Дора</a:t>
            </a:r>
            <a:r>
              <a:rPr lang="ru-RU" dirty="0" smtClean="0"/>
              <a:t> Анатольевна, врач психиатр </a:t>
            </a:r>
            <a:r>
              <a:rPr lang="ru-RU" dirty="0" smtClean="0"/>
              <a:t>ГАУ Республика Саха (Якутия) Республиканская клиническая больница №3 г. Якутска.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5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511" y="1772816"/>
            <a:ext cx="9001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endParaRPr lang="ru-RU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ru-RU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62151"/>
            <a:ext cx="8915400" cy="1143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Arial Black" pitchFamily="34" charset="0"/>
              </a:rPr>
              <a:t>Проблематизация</a:t>
            </a:r>
            <a:r>
              <a:rPr lang="ru-RU" sz="2800" b="1" dirty="0" smtClean="0">
                <a:latin typeface="Arial Black" pitchFamily="34" charset="0"/>
              </a:rPr>
              <a:t>. Актуальность проекта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536" y="1595021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ru-RU" sz="2400" dirty="0" smtClean="0"/>
              <a:t> в </a:t>
            </a:r>
            <a:r>
              <a:rPr lang="ru-RU" sz="2400" dirty="0" smtClean="0"/>
              <a:t>мире деменцией страдают 55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людей, в докладе Всемирной организации Здравоохранения (ВОЗ), это число вырастет до 139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 2050г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algn="just">
              <a:buBlip>
                <a:blip r:embed="rId4"/>
              </a:buBlip>
            </a:pPr>
            <a:r>
              <a:rPr lang="ru-RU" sz="2400" dirty="0" smtClean="0"/>
              <a:t> проект </a:t>
            </a:r>
            <a:r>
              <a:rPr lang="ru-RU" sz="2400" dirty="0" smtClean="0"/>
              <a:t>«Единое Окно специалистов для пациентов с когнитивными снижениями» представляет собой важную инициативу, направленную на поддержку наиболее уязвимых групп населения, включая </a:t>
            </a:r>
            <a:r>
              <a:rPr lang="ru-RU" sz="2400" dirty="0" err="1" smtClean="0"/>
              <a:t>маломобильных</a:t>
            </a:r>
            <a:r>
              <a:rPr lang="ru-RU" sz="2400" dirty="0" smtClean="0"/>
              <a:t> граждан, пожилых людей (в частности, тех, кто старше 85 лет) и жителей отдаленных улусов Якутии. </a:t>
            </a:r>
            <a:endParaRPr lang="ru-RU" sz="2400" dirty="0" smtClean="0"/>
          </a:p>
          <a:p>
            <a:pPr algn="just">
              <a:buBlip>
                <a:blip r:embed="rId4"/>
              </a:buBlip>
            </a:pPr>
            <a:r>
              <a:rPr lang="ru-RU" sz="2400" dirty="0" smtClean="0"/>
              <a:t> реализация </a:t>
            </a:r>
            <a:r>
              <a:rPr lang="ru-RU" sz="2400" dirty="0" smtClean="0"/>
              <a:t>проекта будет проходить в Республике Саха (Якутия), в </a:t>
            </a:r>
            <a:r>
              <a:rPr lang="ru-RU" sz="2400" dirty="0" smtClean="0"/>
              <a:t>г. </a:t>
            </a:r>
            <a:r>
              <a:rPr lang="ru-RU" sz="2400" dirty="0" smtClean="0"/>
              <a:t>Якутске.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330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511" y="1916832"/>
            <a:ext cx="90010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endParaRPr lang="ru-RU" sz="2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656" y="332656"/>
            <a:ext cx="6768752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Целевая аудитория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512" y="105273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4"/>
              </a:buBlip>
            </a:pPr>
            <a:r>
              <a:rPr lang="ru-RU" sz="2400" dirty="0" err="1" smtClean="0"/>
              <a:t>Маломобильные</a:t>
            </a:r>
            <a:r>
              <a:rPr lang="ru-RU" sz="2400" dirty="0" smtClean="0"/>
              <a:t> граждане </a:t>
            </a:r>
            <a:r>
              <a:rPr lang="ru-RU" sz="2400" dirty="0" smtClean="0"/>
              <a:t>- </a:t>
            </a:r>
            <a:r>
              <a:rPr lang="ru-RU" sz="2400" dirty="0" smtClean="0"/>
              <a:t>люди </a:t>
            </a:r>
            <a:r>
              <a:rPr lang="ru-RU" sz="2400" dirty="0" smtClean="0"/>
              <a:t>с ограниченными физическими возможностями, нуждающиеся в специальной поддержке и доступе к медицинским услугам. </a:t>
            </a:r>
            <a:endParaRPr lang="ru-RU" sz="2400" dirty="0" smtClean="0"/>
          </a:p>
          <a:p>
            <a:pPr marL="457200" indent="-457200" algn="just"/>
            <a:endParaRPr lang="ru-RU" sz="2400" dirty="0" smtClean="0"/>
          </a:p>
          <a:p>
            <a:pPr marL="457200" indent="-457200" algn="just">
              <a:buBlip>
                <a:blip r:embed="rId4"/>
              </a:buBlip>
            </a:pPr>
            <a:r>
              <a:rPr lang="ru-RU" sz="2400" dirty="0" smtClean="0"/>
              <a:t>Пожилые </a:t>
            </a:r>
            <a:r>
              <a:rPr lang="ru-RU" sz="2400" dirty="0" smtClean="0"/>
              <a:t>люди (85+ лет</a:t>
            </a:r>
            <a:r>
              <a:rPr lang="ru-RU" sz="2400" dirty="0" smtClean="0"/>
              <a:t>):  группа</a:t>
            </a:r>
            <a:r>
              <a:rPr lang="ru-RU" sz="2400" dirty="0" smtClean="0"/>
              <a:t>, подверженная различным когнитивным нарушениям, таким как деменция или болезнь Альцгеймера. </a:t>
            </a:r>
            <a:r>
              <a:rPr lang="ru-RU" sz="2400" dirty="0" smtClean="0"/>
              <a:t>Необходимость </a:t>
            </a:r>
            <a:r>
              <a:rPr lang="ru-RU" sz="2400" dirty="0" smtClean="0"/>
              <a:t>в специализированной помощи и поддержке, а также в адаптированных медицинских услугах</a:t>
            </a:r>
            <a:r>
              <a:rPr lang="ru-RU" sz="2400" dirty="0" smtClean="0"/>
              <a:t>.</a:t>
            </a:r>
          </a:p>
          <a:p>
            <a:pPr marL="457200" indent="-457200" algn="just"/>
            <a:endParaRPr lang="ru-RU" sz="2400" dirty="0" smtClean="0"/>
          </a:p>
          <a:p>
            <a:pPr marL="457200" indent="-457200" algn="just">
              <a:buBlip>
                <a:blip r:embed="rId4"/>
              </a:buBlip>
            </a:pPr>
            <a:r>
              <a:rPr lang="ru-RU" sz="2400" dirty="0" smtClean="0"/>
              <a:t>Жители </a:t>
            </a:r>
            <a:r>
              <a:rPr lang="ru-RU" sz="2400" dirty="0" smtClean="0"/>
              <a:t>отдаленных улусов </a:t>
            </a:r>
            <a:r>
              <a:rPr lang="ru-RU" sz="2400" dirty="0" smtClean="0"/>
              <a:t>Якутии: люди</a:t>
            </a:r>
            <a:r>
              <a:rPr lang="ru-RU" sz="2400" dirty="0" smtClean="0"/>
              <a:t>, проживающие в труднодоступных районах, где медицинские услуги могут быть ограничены или недоступны. </a:t>
            </a:r>
            <a:r>
              <a:rPr lang="ru-RU" sz="2400" dirty="0" smtClean="0"/>
              <a:t>Также имеются </a:t>
            </a:r>
            <a:r>
              <a:rPr lang="ru-RU" sz="2400" dirty="0" smtClean="0"/>
              <a:t>проблемы с транспортом и доступом к информации о медицинских услугах.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735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511" y="1772816"/>
            <a:ext cx="90010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980728"/>
            <a:ext cx="8915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Стадии проекта. Зрелость проекта.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2600" y="2492896"/>
            <a:ext cx="74888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Активный проект (продумана архитектура проекта, собрана команда, понятны ресурсы, источники продвижения проекта, реализация начата.</a:t>
            </a:r>
            <a:endParaRPr lang="ru-RU" sz="28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735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332656"/>
            <a:ext cx="8915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Миссия проекта. 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520" y="119675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Создание </a:t>
            </a:r>
            <a:r>
              <a:rPr lang="ru-RU" sz="2400" dirty="0" smtClean="0"/>
              <a:t>доступной и эффективной системы поддержки для пациентов с когнитивными снижениями и их семей, обеспечивающей комплексный подход к диагностике, лечению и </a:t>
            </a:r>
            <a:r>
              <a:rPr lang="ru-RU" sz="2400" dirty="0" smtClean="0"/>
              <a:t>реабилитации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20752" y="2708920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Цели и задачи проекта.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6496" y="3212976"/>
            <a:ext cx="32403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ru-RU" dirty="0" smtClean="0"/>
              <a:t> </a:t>
            </a:r>
            <a:r>
              <a:rPr lang="ru-RU" dirty="0" smtClean="0"/>
              <a:t>Обеспечить </a:t>
            </a:r>
            <a:r>
              <a:rPr lang="ru-RU" dirty="0" smtClean="0"/>
              <a:t>легкий доступ к необходимым специалистам и ресурсам для пациентов с когнитивными снижениями.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>
              <a:buBlip>
                <a:blip r:embed="rId4"/>
              </a:buBlip>
            </a:pPr>
            <a:r>
              <a:rPr lang="ru-RU" dirty="0" smtClean="0"/>
              <a:t> Повышение </a:t>
            </a:r>
            <a:r>
              <a:rPr lang="ru-RU" dirty="0" smtClean="0"/>
              <a:t>качества жизни пациентов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04928" y="3210848"/>
            <a:ext cx="53285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Анализ </a:t>
            </a:r>
            <a:r>
              <a:rPr lang="ru-RU" dirty="0" smtClean="0"/>
              <a:t>потребностей целевой </a:t>
            </a:r>
            <a:r>
              <a:rPr lang="ru-RU" dirty="0" smtClean="0"/>
              <a:t>аудитории;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Обеспечить возможность комплексной диагностики, лечения и реабилитации пациентов;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Обеспечить возможность выбора очного или заочного (через  </a:t>
            </a:r>
            <a:r>
              <a:rPr lang="ru-RU" dirty="0" err="1" smtClean="0"/>
              <a:t>онлайн</a:t>
            </a:r>
            <a:r>
              <a:rPr lang="ru-RU" dirty="0" smtClean="0"/>
              <a:t> платформу) приема специалистов;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Разработка </a:t>
            </a:r>
            <a:r>
              <a:rPr lang="ru-RU" dirty="0" smtClean="0"/>
              <a:t>индивидуализированных программ </a:t>
            </a:r>
            <a:r>
              <a:rPr lang="ru-RU" dirty="0" smtClean="0"/>
              <a:t>лечения</a:t>
            </a:r>
            <a:r>
              <a:rPr lang="ru-RU" dirty="0" smtClean="0"/>
              <a:t>;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19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511" y="1772816"/>
            <a:ext cx="90010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endParaRPr lang="ru-RU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683" y="629816"/>
            <a:ext cx="8915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Суть проекта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544" y="1988840"/>
            <a:ext cx="799288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Проект "Единое окно специалистов" для пациентов с когнитивными снижениями направлен на создание интегрированного подхода к диагностике и лечению пациентов с когнитивными нарушениями. В рамках этого проекта три ключевых специалиста — психиатр, невролог и клинический психолог — работают в тесном сотрудничестве, что позволяет проводить комплексную диагностику и разработку индивидуализированных программ лечения.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47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511" y="1772816"/>
            <a:ext cx="90010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endParaRPr lang="ru-RU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1" y="629816"/>
            <a:ext cx="8915400" cy="710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Механика проекта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520" y="1340768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Создание проекта "Единое окно специалистов" для пациентов с когнитивными снижениями включило несколько ключевых этапов реализации.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1. Исследование и анализ потребностей (с февраля по ноябрь 2024 года): </a:t>
            </a:r>
          </a:p>
          <a:p>
            <a:pPr algn="just"/>
            <a:r>
              <a:rPr lang="ru-RU" sz="2000" dirty="0" smtClean="0"/>
              <a:t>2</a:t>
            </a:r>
            <a:r>
              <a:rPr lang="ru-RU" sz="2000" dirty="0" smtClean="0"/>
              <a:t>. Разработка концепции проекта (ноябрь 2024 года): </a:t>
            </a:r>
          </a:p>
          <a:p>
            <a:pPr algn="just"/>
            <a:r>
              <a:rPr lang="ru-RU" sz="2000" dirty="0" smtClean="0"/>
              <a:t>3</a:t>
            </a:r>
            <a:r>
              <a:rPr lang="ru-RU" sz="2000" dirty="0" smtClean="0"/>
              <a:t>. Создание междисциплинарной команды (с декабря 2024 по февраль 2025 </a:t>
            </a:r>
            <a:r>
              <a:rPr lang="ru-RU" sz="2000" dirty="0" smtClean="0"/>
              <a:t>года):</a:t>
            </a:r>
            <a:endParaRPr lang="ru-RU" sz="2000" dirty="0" smtClean="0"/>
          </a:p>
          <a:p>
            <a:pPr algn="just"/>
            <a:r>
              <a:rPr lang="ru-RU" sz="2000" dirty="0" smtClean="0"/>
              <a:t>4</a:t>
            </a:r>
            <a:r>
              <a:rPr lang="ru-RU" sz="2000" dirty="0" smtClean="0"/>
              <a:t>. Разработка информационной инфраструктуры (февраль 2025 г): </a:t>
            </a:r>
          </a:p>
          <a:p>
            <a:pPr algn="just"/>
            <a:r>
              <a:rPr lang="ru-RU" sz="2000" dirty="0" smtClean="0"/>
              <a:t>5</a:t>
            </a:r>
            <a:r>
              <a:rPr lang="ru-RU" sz="2000" dirty="0" smtClean="0"/>
              <a:t>. </a:t>
            </a:r>
            <a:r>
              <a:rPr lang="ru-RU" sz="2000" dirty="0" err="1" smtClean="0"/>
              <a:t>Пилотное</a:t>
            </a:r>
            <a:r>
              <a:rPr lang="ru-RU" sz="2000" dirty="0" smtClean="0"/>
              <a:t> внедрение (март 2025 г): </a:t>
            </a:r>
          </a:p>
          <a:p>
            <a:pPr algn="just"/>
            <a:r>
              <a:rPr lang="ru-RU" sz="2000" dirty="0" smtClean="0"/>
              <a:t>6</a:t>
            </a:r>
            <a:r>
              <a:rPr lang="ru-RU" sz="2000" dirty="0" smtClean="0"/>
              <a:t>. </a:t>
            </a:r>
            <a:r>
              <a:rPr lang="ru-RU" sz="2000" dirty="0" smtClean="0"/>
              <a:t>Корректировка после первого приема, мониторинг </a:t>
            </a:r>
            <a:r>
              <a:rPr lang="ru-RU" sz="2000" dirty="0" smtClean="0"/>
              <a:t>и постоянное улучшение: </a:t>
            </a:r>
          </a:p>
          <a:p>
            <a:pPr algn="just"/>
            <a:r>
              <a:rPr lang="ru-RU" sz="2000" dirty="0" smtClean="0"/>
              <a:t>7</a:t>
            </a:r>
            <a:r>
              <a:rPr lang="ru-RU" sz="2000" dirty="0" smtClean="0"/>
              <a:t>. В планах широкое внедрение: </a:t>
            </a:r>
          </a:p>
          <a:p>
            <a:pPr algn="just"/>
            <a:r>
              <a:rPr lang="ru-RU" sz="2000" dirty="0" smtClean="0"/>
              <a:t>- Расширение проекта на другие учреждения и регионы на основе полученного опыта. </a:t>
            </a:r>
          </a:p>
          <a:p>
            <a:pPr algn="just"/>
            <a:r>
              <a:rPr lang="ru-RU" sz="2000" dirty="0" smtClean="0"/>
              <a:t>- Обучение новых специалистов и распространение лучших практик.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137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8895" y="2204864"/>
            <a:ext cx="90010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endParaRPr lang="ru-RU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7"/>
            <a:ext cx="9906000" cy="1560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Основные результаты проекта: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520" y="162880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Проект "Единое окно специалистов для пациентов с когнитивными снижениями" представляет собой важную инициативу, направленную на поддержку людей с когнитивными нарушениями. За два месяца работы проекта можно выделить несколько ключевых аспектов: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1. </a:t>
            </a:r>
            <a:r>
              <a:rPr lang="ru-RU" sz="1600" b="1" dirty="0" smtClean="0"/>
              <a:t>Эффективность</a:t>
            </a:r>
            <a:r>
              <a:rPr lang="ru-RU" sz="1600" dirty="0" smtClean="0"/>
              <a:t>: За один час пациент может получить консультацию нескольких специалистов, что экономит время и силы, которые обычно требуются для поиска и записи к каждому специалисту отдельно. Это делает процесс более удобным и менее стрессовым.</a:t>
            </a:r>
          </a:p>
          <a:p>
            <a:pPr algn="just"/>
            <a:r>
              <a:rPr lang="ru-RU" sz="1600" dirty="0" smtClean="0"/>
              <a:t>2. </a:t>
            </a:r>
            <a:r>
              <a:rPr lang="ru-RU" sz="1600" b="1" dirty="0" smtClean="0"/>
              <a:t>Удобство:</a:t>
            </a:r>
            <a:r>
              <a:rPr lang="ru-RU" sz="1600" dirty="0" smtClean="0"/>
              <a:t> Приемы </a:t>
            </a:r>
            <a:r>
              <a:rPr lang="ru-RU" sz="1600" dirty="0" smtClean="0"/>
              <a:t>проводятся один раз в месяц в вечернее время, что позволяет пациентам и их семьям легче организовать свое время. </a:t>
            </a:r>
          </a:p>
          <a:p>
            <a:pPr algn="just"/>
            <a:r>
              <a:rPr lang="ru-RU" sz="1600" dirty="0" smtClean="0"/>
              <a:t>3. </a:t>
            </a:r>
            <a:r>
              <a:rPr lang="ru-RU" sz="1600" b="1" dirty="0" smtClean="0"/>
              <a:t>Индивидуальный подход</a:t>
            </a:r>
            <a:r>
              <a:rPr lang="ru-RU" sz="1600" dirty="0" smtClean="0"/>
              <a:t>: </a:t>
            </a:r>
            <a:r>
              <a:rPr lang="ru-RU" sz="1600" dirty="0" smtClean="0"/>
              <a:t>Прием по 5 пациентов за раз позволяет специалистам уделить каждому пациенту достаточно времени для более глубокого анализа их состояния и потребностей.</a:t>
            </a:r>
          </a:p>
          <a:p>
            <a:pPr algn="just"/>
            <a:r>
              <a:rPr lang="ru-RU" sz="1600" dirty="0" smtClean="0"/>
              <a:t>4. </a:t>
            </a:r>
            <a:r>
              <a:rPr lang="ru-RU" sz="1600" b="1" dirty="0" smtClean="0"/>
              <a:t>Отбор пациентов</a:t>
            </a:r>
            <a:r>
              <a:rPr lang="ru-RU" sz="1600" dirty="0" smtClean="0"/>
              <a:t>: использование анкеты для отбора самых нуждающихся пациентов позволяет более эффективно распределять ресурсы и внимание специалистов. Это также помогает выявить тех, кто действительно нуждается в помощи и поддержке. </a:t>
            </a:r>
          </a:p>
          <a:p>
            <a:pPr algn="just"/>
            <a:r>
              <a:rPr lang="ru-RU" sz="1600" dirty="0" smtClean="0"/>
              <a:t>5</a:t>
            </a:r>
            <a:r>
              <a:rPr lang="ru-RU" sz="1600" b="1" dirty="0" smtClean="0"/>
              <a:t>. Формат приема</a:t>
            </a:r>
            <a:r>
              <a:rPr lang="ru-RU" sz="1600" dirty="0" smtClean="0"/>
              <a:t>: Возможность выбрать формат приема очной или в </a:t>
            </a:r>
            <a:r>
              <a:rPr lang="ru-RU" sz="1600" dirty="0" err="1" smtClean="0"/>
              <a:t>онлайн-формате</a:t>
            </a:r>
            <a:r>
              <a:rPr lang="ru-RU" sz="1600" dirty="0" smtClean="0"/>
              <a:t> значительно упрощает доступ к специалистам. Это особенно актуально в условиях, когда многие люди могут испытывать трудности с передвижением или проживают в отдаленных районах Республики и не имеют возможности приехать в столицу.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757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" y="44626"/>
            <a:ext cx="990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512" y="1484784"/>
            <a:ext cx="9001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endParaRPr lang="ru-RU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данный момент проект был внедрен – первый </a:t>
            </a:r>
            <a:r>
              <a:rPr lang="ru-RU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пилотный</a:t>
            </a:r>
            <a:r>
              <a:rPr lang="ru-RU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прием состоялся, сделали к</a:t>
            </a:r>
            <a:r>
              <a:rPr lang="ru-RU" sz="2400" dirty="0" smtClean="0"/>
              <a:t>орректировку </a:t>
            </a:r>
            <a:r>
              <a:rPr lang="ru-RU" sz="2400" dirty="0" smtClean="0"/>
              <a:t>после первого </a:t>
            </a:r>
            <a:r>
              <a:rPr lang="ru-RU" sz="2400" dirty="0" smtClean="0"/>
              <a:t>приема  и провели второй комплексный прием пациентов.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данный момент комплексную диагностику прошли – 10 человек (из них 8 – в очной форме и 2 – дистанционно), из них выявили легкое снижение когнитивных функций – у 2 пациентов, средней степени – 5 и в тяжелой степени – 3; на когнитивные занятия в очной форме записано – 5 пациентов, через </a:t>
            </a:r>
            <a:r>
              <a:rPr lang="ru-RU" sz="18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онлайн</a:t>
            </a:r>
            <a:r>
              <a:rPr lang="ru-RU" sz="1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формат – 2 пациента; психологическую консультацию получил – 1 родственник. Всем пациентам разработаны индивидуальные программы лечения. </a:t>
            </a:r>
            <a:endParaRPr lang="ru-RU" sz="18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5" t="-1" r="3876" b="32318"/>
          <a:stretch/>
        </p:blipFill>
        <p:spPr>
          <a:xfrm>
            <a:off x="0" y="5297713"/>
            <a:ext cx="9906000" cy="1560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62151"/>
            <a:ext cx="8915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Информация о текущем статусе реализации проекта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512" y="4869160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Ссылки в СМИ 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648744" y="5085184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96816" y="4725144"/>
            <a:ext cx="626338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hlinkClick r:id="rId4"/>
              </a:rPr>
              <a:t>https://t.me/gau_rkb_3/2070</a:t>
            </a:r>
          </a:p>
          <a:p>
            <a:r>
              <a:rPr lang="en-US" sz="1800" dirty="0" smtClean="0">
                <a:hlinkClick r:id="rId4"/>
              </a:rPr>
              <a:t>https</a:t>
            </a:r>
            <a:r>
              <a:rPr lang="en-US" sz="1800" dirty="0" smtClean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vk.com/wall-207829886_2479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https://rutube.ru/video/4538ed37aaf0677600965a8e0905957a/</a:t>
            </a:r>
            <a:endParaRPr lang="en-US" sz="1800" dirty="0" smtClean="0"/>
          </a:p>
          <a:p>
            <a:r>
              <a:rPr lang="en-US" sz="1800" dirty="0" smtClean="0">
                <a:hlinkClick r:id="rId6"/>
              </a:rPr>
              <a:t>https://sakha-sire.ru/tyehejiini-biir-tynnykke-byhaaryahtara/</a:t>
            </a:r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9980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</TotalTime>
  <Words>1193</Words>
  <Application>Microsoft Office PowerPoint</Application>
  <PresentationFormat>Лист A4 (210x297 мм)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ЕДИНОЕ ОКНО специалистов  для людей с когнитивными снижениями  </vt:lpstr>
      <vt:lpstr>Проблематизация. Актуальность проекта</vt:lpstr>
      <vt:lpstr>Целевая аудитория</vt:lpstr>
      <vt:lpstr>Стадии проекта. Зрелость проекта.</vt:lpstr>
      <vt:lpstr>Миссия проекта. </vt:lpstr>
      <vt:lpstr>Суть проекта</vt:lpstr>
      <vt:lpstr>Механика проекта</vt:lpstr>
      <vt:lpstr>Основные результаты проекта:</vt:lpstr>
      <vt:lpstr>Информация о текущем статусе реализации проекта</vt:lpstr>
      <vt:lpstr>Каналы продвижения проекта</vt:lpstr>
      <vt:lpstr>Ресурсы</vt:lpstr>
      <vt:lpstr>Команда проекта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200</cp:revision>
  <dcterms:created xsi:type="dcterms:W3CDTF">2022-04-05T09:15:53Z</dcterms:created>
  <dcterms:modified xsi:type="dcterms:W3CDTF">2025-04-27T17:00:20Z</dcterms:modified>
</cp:coreProperties>
</file>