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70" r:id="rId3"/>
    <p:sldId id="266" r:id="rId4"/>
    <p:sldId id="275" r:id="rId5"/>
    <p:sldId id="282" r:id="rId6"/>
    <p:sldId id="269" r:id="rId7"/>
    <p:sldId id="260" r:id="rId8"/>
    <p:sldId id="268" r:id="rId9"/>
    <p:sldId id="276" r:id="rId10"/>
    <p:sldId id="281" r:id="rId11"/>
    <p:sldId id="278" r:id="rId12"/>
    <p:sldId id="273" r:id="rId13"/>
    <p:sldId id="277" r:id="rId14"/>
    <p:sldId id="274" r:id="rId15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3728" autoAdjust="0"/>
  </p:normalViewPr>
  <p:slideViewPr>
    <p:cSldViewPr>
      <p:cViewPr varScale="1">
        <p:scale>
          <a:sx n="52" d="100"/>
          <a:sy n="52" d="100"/>
        </p:scale>
        <p:origin x="-7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D4E55753-8F4F-4190-AE7A-DA830A868D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12BB1-A443-4C52-B1D3-3745D1D434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3F163-FEA2-4522-A24C-8D9CDDC69F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C8A9803-E1FB-4E0B-87C3-D6F27E68A0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3C276-6F0B-4CA2-98E0-B32D71E41B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2AA47-15F8-4F31-8044-0BB9A166FE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B51663E5-C374-4F1D-9320-4042031DF9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8477E-E13F-4619-B5E6-7C3C9AB4C8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AE1D4-148A-4955-9252-A1E3279546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6100DD-D067-4191-B584-0BA2CCF3A3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0E08D-E206-4394-A655-508DDF90FD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B7EEF7A-3399-4909-9061-9CDBFAD2D4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50825" y="-123494"/>
            <a:ext cx="870585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endParaRPr lang="ru-RU" dirty="0" smtClean="0"/>
          </a:p>
          <a:p>
            <a:r>
              <a:rPr lang="ru-RU" sz="2400" b="1" dirty="0" smtClean="0">
                <a:latin typeface="Franklin Gothic Heavy" pitchFamily="34" charset="0"/>
              </a:rPr>
              <a:t>ПРОЕКТ УЧАСТНИКА КОНКУРСА НАУМЕНКО ГАЛИНЫ ВАЛЕРЬЕВНЫ :</a:t>
            </a:r>
          </a:p>
          <a:p>
            <a:r>
              <a:rPr lang="ru-RU" sz="2400" b="1" dirty="0" smtClean="0">
                <a:latin typeface="Franklin Gothic Heavy" pitchFamily="34" charset="0"/>
              </a:rPr>
              <a:t>«ЖЕНЩИНЫ ЗА ЗДОРОВОЕ ОБЩЕСТВО»</a:t>
            </a:r>
          </a:p>
          <a:p>
            <a:endParaRPr lang="ru-RU" sz="2400" b="1" dirty="0">
              <a:latin typeface="Franklin Gothic Heavy" pitchFamily="34" charset="0"/>
            </a:endParaRPr>
          </a:p>
        </p:txBody>
      </p:sp>
      <p:sp>
        <p:nvSpPr>
          <p:cNvPr id="2064" name="WordArt 16"/>
          <p:cNvSpPr>
            <a:spLocks noChangeArrowheads="1" noChangeShapeType="1" noTextEdit="1"/>
          </p:cNvSpPr>
          <p:nvPr/>
        </p:nvSpPr>
        <p:spPr bwMode="auto">
          <a:xfrm flipH="1">
            <a:off x="2339752" y="0"/>
            <a:ext cx="468052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676" y="1340768"/>
            <a:ext cx="90546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solidFill>
                  <a:srgbClr val="00B050"/>
                </a:solidFill>
                <a:latin typeface="Arial Black" pitchFamily="34" charset="0"/>
              </a:rPr>
              <a:t>"ТЫ - не </a:t>
            </a:r>
            <a:r>
              <a:rPr lang="ru-RU" sz="5400" b="1" dirty="0" err="1" smtClean="0">
                <a:solidFill>
                  <a:srgbClr val="00B050"/>
                </a:solidFill>
                <a:latin typeface="Arial Black" pitchFamily="34" charset="0"/>
              </a:rPr>
              <a:t>одинОК</a:t>
            </a:r>
            <a:r>
              <a:rPr lang="ru-RU" sz="5400" b="1" dirty="0" smtClean="0">
                <a:solidFill>
                  <a:srgbClr val="00B050"/>
                </a:solidFill>
                <a:latin typeface="Arial Black" pitchFamily="34" charset="0"/>
              </a:rPr>
              <a:t>!" </a:t>
            </a:r>
            <a:endParaRPr lang="ru-RU" sz="5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 descr="C:\Users\SCHERNENKO\Desktop\ТЫ -не одинок!\uslugi-psihologicheskoy-pomoshc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04864"/>
            <a:ext cx="5539544" cy="369302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771800" y="638132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Луганск 2023</a:t>
            </a:r>
            <a:endParaRPr lang="ru-RU" b="1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  <p:bldP spid="206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186048"/>
            <a:ext cx="84604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ТАКИХ КОНСУЛЬТАЦИЙ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дать конкретные техники снижения стресса и тревоги и провести профилактику посттравматического стрессового расстройства.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39552" y="1775713"/>
            <a:ext cx="820891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ФОРМАТЫ ПОМОЩИ: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горячая линия помощи (позвонив на линию, абонент может получить консультацию опытного психолога, юриста, а также прояснить информационные вопросы) </a:t>
            </a:r>
          </a:p>
          <a:p>
            <a:pPr lvl="0" algn="l"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программа очных консультаций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Комнате психологической разгрузки и помощи на базе центра "ТЫ -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одинОК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!"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группа поддержки, созданная на базе центра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круглосуточные консультации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он-лайн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консультации психологов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курсы повышения квалификации для психологов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издание информационных материалов.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групповая  трудовая реабилитация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0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ПЕРЕЧЕНЬ И ОРИЕНТИРОВОЧНАЯ  СТОИМОСТЬ  РЕАЛИЗАЦИИ ПРОЕКТА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836711"/>
          <a:ext cx="8496943" cy="5886781"/>
        </p:xfrm>
        <a:graphic>
          <a:graphicData uri="http://schemas.openxmlformats.org/drawingml/2006/table">
            <a:tbl>
              <a:tblPr/>
              <a:tblGrid>
                <a:gridCol w="2898182"/>
                <a:gridCol w="1449091"/>
                <a:gridCol w="1624739"/>
                <a:gridCol w="1053884"/>
                <a:gridCol w="1471047"/>
              </a:tblGrid>
              <a:tr h="3600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цена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3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Телефонные точки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7200,00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3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Интернет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16800,00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291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Компьютер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комплекте (системный блок, монитор, клавиатура, мышь, сетевой фильтр, источник бесперебойного питания, принтер,  гарнитура)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98000,00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194000,00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489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Кресло для психологической разгрузки "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Релакс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210000,00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63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428000,00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326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Оплата труда  координатора проекта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чел - 40000,00*12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=480000,00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рос.руб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326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оплата труда специалиста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чел- 25000,00*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12=300000,00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рос.руб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63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780 000,00 </a:t>
                      </a:r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рос.руб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50825" y="620688"/>
            <a:ext cx="4897239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pPr lvl="0" algn="l">
              <a:buFont typeface="Wingdings" pitchFamily="2" charset="2"/>
              <a:buChar char="ü"/>
            </a:pPr>
            <a:r>
              <a:rPr lang="ru-RU" dirty="0" smtClean="0"/>
              <a:t>Открытие на территории города Луганска Комнаты психологической разгрузки и помощи на базе центра "ТЫ - не </a:t>
            </a:r>
            <a:r>
              <a:rPr lang="ru-RU" dirty="0" err="1" smtClean="0"/>
              <a:t>одинОК</a:t>
            </a:r>
            <a:r>
              <a:rPr lang="ru-RU" dirty="0" smtClean="0"/>
              <a:t>!" на базе центра. 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dirty="0" smtClean="0"/>
              <a:t>Открытие бесплатной телефонной психологической консультации</a:t>
            </a:r>
            <a:r>
              <a:rPr lang="ru-RU" dirty="0" smtClean="0"/>
              <a:t>.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dirty="0" smtClean="0"/>
              <a:t>Открытие бесплатной психологической </a:t>
            </a:r>
            <a:r>
              <a:rPr lang="ru-RU" dirty="0" err="1" smtClean="0"/>
              <a:t>он-лайн</a:t>
            </a:r>
            <a:r>
              <a:rPr lang="ru-RU" dirty="0" smtClean="0"/>
              <a:t> консультации.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dirty="0" smtClean="0"/>
              <a:t>Создание групп трудовой реабилитации и получение возможности переобучения и трудоустройства.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dirty="0" smtClean="0"/>
              <a:t>Возможность вовлечения, </a:t>
            </a:r>
            <a:r>
              <a:rPr lang="ru-RU" dirty="0" smtClean="0"/>
              <a:t>нуждающегося в психологической помощи, в групповые занятия и тренинги.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dirty="0" smtClean="0"/>
              <a:t>Формирование психологической установки у лиц, требующих психологической помощи, об их </a:t>
            </a:r>
            <a:r>
              <a:rPr lang="ru-RU" dirty="0" err="1" smtClean="0"/>
              <a:t>востребованности</a:t>
            </a:r>
            <a:r>
              <a:rPr lang="ru-RU" dirty="0" smtClean="0"/>
              <a:t>, вовлечение их в активную общественную жизнь. 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dirty="0" smtClean="0"/>
              <a:t>Преодоление </a:t>
            </a:r>
            <a:r>
              <a:rPr lang="ru-RU" dirty="0" smtClean="0"/>
              <a:t>социальной изоляции.</a:t>
            </a:r>
          </a:p>
          <a:p>
            <a:pPr lvl="0" algn="l"/>
            <a:endParaRPr lang="ru-RU" sz="1400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10188624" cy="6858000"/>
            <a:chOff x="0" y="0"/>
            <a:chExt cx="5760" cy="4320"/>
          </a:xfrm>
        </p:grpSpPr>
        <p:sp>
          <p:nvSpPr>
            <p:cNvPr id="2053" name="Rectangle 7"/>
            <p:cNvSpPr>
              <a:spLocks noChangeArrowheads="1"/>
            </p:cNvSpPr>
            <p:nvPr/>
          </p:nvSpPr>
          <p:spPr bwMode="auto">
            <a:xfrm>
              <a:off x="5647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" name="Rectangle 9"/>
            <p:cNvSpPr>
              <a:spLocks noChangeArrowheads="1"/>
            </p:cNvSpPr>
            <p:nvPr/>
          </p:nvSpPr>
          <p:spPr bwMode="auto">
            <a:xfrm>
              <a:off x="113" y="0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" name="Rectangle 10"/>
            <p:cNvSpPr>
              <a:spLocks noChangeArrowheads="1"/>
            </p:cNvSpPr>
            <p:nvPr/>
          </p:nvSpPr>
          <p:spPr bwMode="auto">
            <a:xfrm>
              <a:off x="113" y="4201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899592" y="332656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РЕЗУЛЬТАТЫ РЕАЛИЗАЦИИ ПРОЕКТА:</a:t>
            </a:r>
          </a:p>
        </p:txBody>
      </p:sp>
      <p:pic>
        <p:nvPicPr>
          <p:cNvPr id="8194" name="Picture 2" descr="C:\Users\SCHERNENKO\Desktop\ТЫ -не одинок!\cklxZljCCV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556791"/>
            <a:ext cx="3923928" cy="5051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283968" y="0"/>
            <a:ext cx="4572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rgbClr val="FF0000"/>
              </a:solidFill>
            </a:endParaRPr>
          </a:p>
          <a:p>
            <a:pPr lvl="0" algn="l">
              <a:buFont typeface="Wingdings" pitchFamily="2" charset="2"/>
              <a:buChar char="ü"/>
            </a:pPr>
            <a:r>
              <a:rPr lang="ru-RU" sz="2000" dirty="0" smtClean="0"/>
              <a:t>Профилактика одиночества.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sz="2000" dirty="0" smtClean="0"/>
              <a:t>Повышение качества  </a:t>
            </a:r>
            <a:r>
              <a:rPr lang="ru-RU" sz="2000" dirty="0" smtClean="0"/>
              <a:t>жизни.</a:t>
            </a:r>
            <a:endParaRPr lang="ru-RU" sz="2000" dirty="0" smtClean="0"/>
          </a:p>
          <a:p>
            <a:pPr lvl="0" algn="l">
              <a:buFont typeface="Wingdings" pitchFamily="2" charset="2"/>
              <a:buChar char="ü"/>
            </a:pPr>
            <a:r>
              <a:rPr lang="ru-RU" sz="2000" dirty="0" smtClean="0"/>
              <a:t>Создание </a:t>
            </a:r>
            <a:r>
              <a:rPr lang="ru-RU" sz="2000" dirty="0" smtClean="0"/>
              <a:t>благоприятных условий для успешного вовлечения в активную  общественную </a:t>
            </a:r>
            <a:r>
              <a:rPr lang="ru-RU" sz="2000" dirty="0" smtClean="0"/>
              <a:t>жизнь</a:t>
            </a:r>
            <a:endParaRPr lang="ru-RU" sz="2000" dirty="0" smtClean="0"/>
          </a:p>
          <a:p>
            <a:pPr lvl="0" algn="l">
              <a:buFont typeface="Wingdings" pitchFamily="2" charset="2"/>
              <a:buChar char="ü"/>
            </a:pPr>
            <a:r>
              <a:rPr lang="ru-RU" sz="2000" dirty="0" smtClean="0"/>
              <a:t>Укрепление психического и ментального </a:t>
            </a:r>
            <a:r>
              <a:rPr lang="ru-RU" sz="2000" dirty="0" smtClean="0"/>
              <a:t>здоровья</a:t>
            </a:r>
            <a:endParaRPr lang="ru-RU" sz="2000" dirty="0" smtClean="0"/>
          </a:p>
          <a:p>
            <a:pPr lvl="0" algn="l">
              <a:buFont typeface="Wingdings" pitchFamily="2" charset="2"/>
              <a:buChar char="ü"/>
            </a:pPr>
            <a:r>
              <a:rPr lang="ru-RU" sz="2000" dirty="0" smtClean="0"/>
              <a:t>Организация консультационной и психологической </a:t>
            </a:r>
            <a:r>
              <a:rPr lang="ru-RU" sz="2000" dirty="0" smtClean="0"/>
              <a:t>работы, </a:t>
            </a:r>
            <a:r>
              <a:rPr lang="ru-RU" sz="2000" dirty="0" smtClean="0"/>
              <a:t>направленной на удовлетворение широкого спектра потребностей ментального здоровья.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sz="2000" dirty="0" smtClean="0"/>
              <a:t>Популяризация оказания возможности бесплатной психологической </a:t>
            </a:r>
            <a:r>
              <a:rPr lang="ru-RU" sz="2000" dirty="0" smtClean="0"/>
              <a:t>помощи.</a:t>
            </a:r>
            <a:endParaRPr lang="ru-RU" sz="2000" dirty="0" smtClean="0"/>
          </a:p>
          <a:p>
            <a:pPr lvl="0" algn="l">
              <a:buFont typeface="Wingdings" pitchFamily="2" charset="2"/>
              <a:buChar char="ü"/>
            </a:pPr>
            <a:r>
              <a:rPr lang="ru-RU" sz="2000" dirty="0" smtClean="0"/>
              <a:t>Сохранение позитивного отношения к </a:t>
            </a:r>
            <a:r>
              <a:rPr lang="ru-RU" sz="2000" dirty="0" smtClean="0"/>
              <a:t>жизни, </a:t>
            </a:r>
            <a:r>
              <a:rPr lang="ru-RU" sz="2000" dirty="0" smtClean="0"/>
              <a:t>повышение ее качества, преодоление социальной изоляции, интеграция в общество, возможность общения.</a:t>
            </a:r>
            <a:endParaRPr lang="ru-RU" sz="2000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53" name="Rectangle 7"/>
            <p:cNvSpPr>
              <a:spLocks noChangeArrowheads="1"/>
            </p:cNvSpPr>
            <p:nvPr/>
          </p:nvSpPr>
          <p:spPr bwMode="auto">
            <a:xfrm>
              <a:off x="5647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" name="Rectangle 9"/>
            <p:cNvSpPr>
              <a:spLocks noChangeArrowheads="1"/>
            </p:cNvSpPr>
            <p:nvPr/>
          </p:nvSpPr>
          <p:spPr bwMode="auto">
            <a:xfrm>
              <a:off x="113" y="0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" name="Rectangle 10"/>
            <p:cNvSpPr>
              <a:spLocks noChangeArrowheads="1"/>
            </p:cNvSpPr>
            <p:nvPr/>
          </p:nvSpPr>
          <p:spPr bwMode="auto">
            <a:xfrm>
              <a:off x="113" y="4201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9218" name="Picture 2" descr="C:\Users\SCHERNENKO\Desktop\ТЫ -не одинок!\IMG-2042-scale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3672611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53" name="Rectangle 7"/>
            <p:cNvSpPr>
              <a:spLocks noChangeArrowheads="1"/>
            </p:cNvSpPr>
            <p:nvPr/>
          </p:nvSpPr>
          <p:spPr bwMode="auto">
            <a:xfrm>
              <a:off x="5647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" name="Rectangle 9"/>
            <p:cNvSpPr>
              <a:spLocks noChangeArrowheads="1"/>
            </p:cNvSpPr>
            <p:nvPr/>
          </p:nvSpPr>
          <p:spPr bwMode="auto">
            <a:xfrm>
              <a:off x="113" y="0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" name="Rectangle 10"/>
            <p:cNvSpPr>
              <a:spLocks noChangeArrowheads="1"/>
            </p:cNvSpPr>
            <p:nvPr/>
          </p:nvSpPr>
          <p:spPr bwMode="auto">
            <a:xfrm>
              <a:off x="113" y="4201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899592" y="555645"/>
            <a:ext cx="756084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  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4823" y="3918535"/>
            <a:ext cx="2757057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ПОГОВОРИ  С ЭКСПЕРТОМ, ЕСЛИ ПОПАЛ В БЕЗВЫХОДНУЮ СИТУАЦИЮ ИЛИ ЧУВСТВУЕШЬ СЕБЯ ПОДАВЛЕННЫМ!</a:t>
            </a:r>
            <a:endParaRPr lang="ru-RU" sz="2000" b="1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43" name="Picture 3" descr="C:\Users\SCHERNENKO\Desktop\ТЫ -не одинок!\5rlpHbp0X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356992"/>
            <a:ext cx="4719391" cy="3271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51520" y="188640"/>
            <a:ext cx="525658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b="1" dirty="0" smtClean="0"/>
              <a:t>Цель проекта: </a:t>
            </a:r>
            <a:r>
              <a:rPr lang="ru-RU" dirty="0" smtClean="0"/>
              <a:t>качественное, а главное – БЕСПЛАТНОЕ, предоставление услуг по обеспечению доступной, профессиональной, своевременной, психологической помощи и поддержки лицам оказавшимся в трудной жизненной ситуации.</a:t>
            </a:r>
          </a:p>
          <a:p>
            <a:pPr algn="l"/>
            <a:r>
              <a:rPr lang="ru-RU" b="1" dirty="0" smtClean="0"/>
              <a:t>Целевая </a:t>
            </a:r>
            <a:r>
              <a:rPr lang="ru-RU" b="1" dirty="0"/>
              <a:t>аудитория </a:t>
            </a:r>
            <a:r>
              <a:rPr lang="ru-RU" dirty="0" smtClean="0"/>
              <a:t>–</a:t>
            </a:r>
            <a:r>
              <a:rPr lang="ru-RU" dirty="0" smtClean="0"/>
              <a:t>Участники специальных военных операций, других локальных войн и вооружённых конфликтов. Военнослужащие, ополченцы, гражданские лица, члены их семей. Члены семей погибших защитников Отечества, проживающие на территории города Луганска и нуждающиеся в оказании психологической и консультационной помощи.</a:t>
            </a:r>
            <a:endParaRPr lang="ru-RU" dirty="0" smtClean="0"/>
          </a:p>
          <a:p>
            <a:pPr algn="l"/>
            <a:r>
              <a:rPr lang="ru-RU" b="1" dirty="0" smtClean="0"/>
              <a:t>Главная </a:t>
            </a:r>
            <a:r>
              <a:rPr lang="ru-RU" b="1" dirty="0"/>
              <a:t>особенность </a:t>
            </a:r>
            <a:r>
              <a:rPr lang="ru-RU" b="1" dirty="0" smtClean="0"/>
              <a:t>- </a:t>
            </a:r>
            <a:r>
              <a:rPr lang="ru-RU" dirty="0" smtClean="0"/>
              <a:t>предоставит возможность  </a:t>
            </a:r>
            <a:r>
              <a:rPr lang="ru-RU" dirty="0" smtClean="0"/>
              <a:t>лицам, оказавшимся в сложной жизненной ситуации, адаптироваться </a:t>
            </a:r>
            <a:r>
              <a:rPr lang="ru-RU" dirty="0" smtClean="0"/>
              <a:t>к жизни в современных условиях, обрести уверенность в своих силах, реализовать себя, преодолеть одиночество, социальную изоляцию, выйти из стресса и депрессии. </a:t>
            </a:r>
          </a:p>
          <a:p>
            <a:pPr algn="l"/>
            <a:r>
              <a:rPr lang="ru-RU" b="1" dirty="0" smtClean="0"/>
              <a:t>Длительность </a:t>
            </a:r>
            <a:r>
              <a:rPr lang="ru-RU" b="1" dirty="0" smtClean="0"/>
              <a:t>проекта </a:t>
            </a:r>
            <a:r>
              <a:rPr lang="ru-RU" dirty="0"/>
              <a:t>– </a:t>
            </a:r>
            <a:r>
              <a:rPr lang="ru-RU" dirty="0" smtClean="0"/>
              <a:t>долгосрочный.</a:t>
            </a:r>
            <a:endParaRPr lang="ru-RU" dirty="0"/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77" name="Rectangle 7"/>
            <p:cNvSpPr>
              <a:spLocks noChangeArrowheads="1"/>
            </p:cNvSpPr>
            <p:nvPr/>
          </p:nvSpPr>
          <p:spPr bwMode="auto">
            <a:xfrm>
              <a:off x="5647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8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9" name="Rectangle 9"/>
            <p:cNvSpPr>
              <a:spLocks noChangeArrowheads="1"/>
            </p:cNvSpPr>
            <p:nvPr/>
          </p:nvSpPr>
          <p:spPr bwMode="auto">
            <a:xfrm>
              <a:off x="113" y="0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0" name="Rectangle 10"/>
            <p:cNvSpPr>
              <a:spLocks noChangeArrowheads="1"/>
            </p:cNvSpPr>
            <p:nvPr/>
          </p:nvSpPr>
          <p:spPr bwMode="auto">
            <a:xfrm>
              <a:off x="113" y="4201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051" name="Picture 3" descr="C:\Users\SCHERNENKO\Desktop\ТЫ -не одинок!\l6wXmKzlm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2950" y="404664"/>
            <a:ext cx="3407521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79388" y="78294"/>
            <a:ext cx="8610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ru-RU" b="1" dirty="0" smtClean="0">
              <a:solidFill>
                <a:srgbClr val="00B050"/>
              </a:solidFill>
            </a:endParaRPr>
          </a:p>
          <a:p>
            <a:r>
              <a:rPr lang="ru-RU" b="1" dirty="0" smtClean="0">
                <a:solidFill>
                  <a:srgbClr val="00B050"/>
                </a:solidFill>
              </a:rPr>
              <a:t>РЕАЛИЗАЦИЯ  МЕРОПРИЯТИЙ В РАМКАХ ПРОЕКТА:</a:t>
            </a:r>
          </a:p>
          <a:p>
            <a:pPr algn="l">
              <a:buFont typeface="Wingdings" pitchFamily="2" charset="2"/>
              <a:buChar char="v"/>
            </a:pPr>
            <a:endParaRPr lang="ru-RU" dirty="0" smtClean="0"/>
          </a:p>
          <a:p>
            <a:pPr algn="l">
              <a:buFont typeface="Wingdings" pitchFamily="2" charset="2"/>
              <a:buChar char="v"/>
            </a:pPr>
            <a:r>
              <a:rPr lang="ru-RU" dirty="0" smtClean="0"/>
              <a:t>Создадут новые установки </a:t>
            </a:r>
            <a:r>
              <a:rPr lang="ru-RU" dirty="0" smtClean="0"/>
              <a:t>в обществе на </a:t>
            </a:r>
            <a:r>
              <a:rPr lang="ru-RU" dirty="0" smtClean="0"/>
              <a:t>формирование и сбережение своего ментального здоровья.</a:t>
            </a:r>
          </a:p>
          <a:p>
            <a:pPr algn="l">
              <a:buFont typeface="Wingdings" pitchFamily="2" charset="2"/>
              <a:buChar char="v"/>
            </a:pPr>
            <a:r>
              <a:rPr lang="ru-RU" dirty="0" smtClean="0"/>
              <a:t>Обеспечит комплексное сопровождение профессионалами людей </a:t>
            </a:r>
            <a:r>
              <a:rPr lang="ru-RU" dirty="0" smtClean="0"/>
              <a:t>с </a:t>
            </a:r>
            <a:r>
              <a:rPr lang="ru-RU" dirty="0" smtClean="0"/>
              <a:t>различными психологическими проблемами</a:t>
            </a:r>
          </a:p>
          <a:p>
            <a:pPr algn="l">
              <a:buFont typeface="Wingdings" pitchFamily="2" charset="2"/>
              <a:buChar char="v"/>
            </a:pPr>
            <a:r>
              <a:rPr lang="ru-RU" dirty="0" smtClean="0"/>
              <a:t>Сформирует реестр лиц, нуждающихся , кроме оказания социальных услуг, в психологической помощи</a:t>
            </a:r>
          </a:p>
          <a:p>
            <a:pPr lvl="0" algn="l">
              <a:buFont typeface="Wingdings" pitchFamily="2" charset="2"/>
              <a:buChar char="v"/>
            </a:pPr>
            <a:r>
              <a:rPr lang="ru-RU" dirty="0" smtClean="0"/>
              <a:t>Даст возможность персональной разработки независимых рекомендаций </a:t>
            </a:r>
            <a:r>
              <a:rPr lang="ru-RU" dirty="0" smtClean="0"/>
              <a:t>специалистов.</a:t>
            </a:r>
            <a:endParaRPr lang="ru-RU" dirty="0" smtClean="0"/>
          </a:p>
          <a:p>
            <a:pPr algn="l"/>
            <a:endParaRPr lang="ru-RU" dirty="0" smtClean="0"/>
          </a:p>
        </p:txBody>
      </p:sp>
      <p:grpSp>
        <p:nvGrpSpPr>
          <p:cNvPr id="11269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270" name="Rectangle 10"/>
            <p:cNvSpPr>
              <a:spLocks noChangeArrowheads="1"/>
            </p:cNvSpPr>
            <p:nvPr/>
          </p:nvSpPr>
          <p:spPr bwMode="auto">
            <a:xfrm>
              <a:off x="5647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1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1272" name="Rectangle 12"/>
            <p:cNvSpPr>
              <a:spLocks noChangeArrowheads="1"/>
            </p:cNvSpPr>
            <p:nvPr/>
          </p:nvSpPr>
          <p:spPr bwMode="auto">
            <a:xfrm>
              <a:off x="113" y="0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3" name="Rectangle 13"/>
            <p:cNvSpPr>
              <a:spLocks noChangeArrowheads="1"/>
            </p:cNvSpPr>
            <p:nvPr/>
          </p:nvSpPr>
          <p:spPr bwMode="auto">
            <a:xfrm>
              <a:off x="113" y="4201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074" name="Picture 2" descr="C:\Users\SCHERNENKO\Desktop\ТЫ -не одинок!\ugv8nl8w7lggr5kcx03nyh344190mu0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140968"/>
            <a:ext cx="6120680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79388" y="162063"/>
            <a:ext cx="8610600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ru-RU" b="1" dirty="0" smtClean="0">
              <a:solidFill>
                <a:srgbClr val="00B050"/>
              </a:solidFill>
            </a:endParaRPr>
          </a:p>
          <a:p>
            <a:r>
              <a:rPr lang="ru-RU" sz="1900" b="1" dirty="0" smtClean="0">
                <a:solidFill>
                  <a:srgbClr val="00B050"/>
                </a:solidFill>
              </a:rPr>
              <a:t>В РАМКАХ ПРОЕКТА ЗАПЛАНИРОВАНО:</a:t>
            </a:r>
          </a:p>
          <a:p>
            <a:endParaRPr lang="ru-RU" sz="1900" b="1" dirty="0" smtClean="0">
              <a:solidFill>
                <a:srgbClr val="00B050"/>
              </a:solidFill>
            </a:endParaRPr>
          </a:p>
          <a:p>
            <a:pPr lvl="0" algn="l">
              <a:buFont typeface="Wingdings" pitchFamily="2" charset="2"/>
              <a:buChar char="ü"/>
            </a:pPr>
            <a:r>
              <a:rPr lang="ru-RU" sz="1900" dirty="0" smtClean="0"/>
              <a:t>Создание, организация, поддержка и обслуживание службы телефона-доверия для оказания бесплатной психологической помощи по телефону </a:t>
            </a:r>
            <a:r>
              <a:rPr lang="ru-RU" sz="1900" dirty="0" smtClean="0"/>
              <a:t>лицам, </a:t>
            </a:r>
            <a:r>
              <a:rPr lang="ru-RU" sz="1900" dirty="0" smtClean="0"/>
              <a:t>оказавшимся в трудной жизненной ситуации;</a:t>
            </a:r>
          </a:p>
          <a:p>
            <a:pPr lvl="0" algn="l"/>
            <a:endParaRPr lang="ru-RU" sz="1900" dirty="0" smtClean="0"/>
          </a:p>
          <a:p>
            <a:pPr lvl="0" algn="l">
              <a:buFont typeface="Wingdings" pitchFamily="2" charset="2"/>
              <a:buChar char="ü"/>
            </a:pPr>
            <a:r>
              <a:rPr lang="ru-RU" sz="1900" dirty="0" smtClean="0"/>
              <a:t>Оказание профессиональной, квалифицированной психологической помощи </a:t>
            </a:r>
            <a:r>
              <a:rPr lang="ru-RU" sz="1900" dirty="0" smtClean="0"/>
              <a:t>лицам, </a:t>
            </a:r>
            <a:r>
              <a:rPr lang="ru-RU" sz="1900" dirty="0" smtClean="0"/>
              <a:t>оказавшимся в трудной жизненной ситуации, </a:t>
            </a:r>
          </a:p>
          <a:p>
            <a:pPr lvl="0" algn="l"/>
            <a:endParaRPr lang="ru-RU" sz="1900" dirty="0" smtClean="0"/>
          </a:p>
          <a:p>
            <a:pPr lvl="0" algn="l">
              <a:buFont typeface="Wingdings" pitchFamily="2" charset="2"/>
              <a:buChar char="ü"/>
            </a:pPr>
            <a:r>
              <a:rPr lang="ru-RU" sz="1900" dirty="0" smtClean="0"/>
              <a:t>Организация индивидуальных и групповых психологических консультаций по телефону, </a:t>
            </a:r>
            <a:r>
              <a:rPr lang="ru-RU" sz="1900" dirty="0" err="1" smtClean="0"/>
              <a:t>онлайн</a:t>
            </a:r>
            <a:r>
              <a:rPr lang="ru-RU" sz="1900" dirty="0" smtClean="0"/>
              <a:t>, и </a:t>
            </a:r>
            <a:r>
              <a:rPr lang="ru-RU" sz="1900" dirty="0" err="1" smtClean="0"/>
              <a:t>очно</a:t>
            </a:r>
            <a:r>
              <a:rPr lang="ru-RU" sz="1900" dirty="0" smtClean="0"/>
              <a:t>;</a:t>
            </a:r>
          </a:p>
          <a:p>
            <a:pPr lvl="0" algn="l"/>
            <a:endParaRPr lang="ru-RU" sz="1900" dirty="0" smtClean="0"/>
          </a:p>
          <a:p>
            <a:pPr lvl="0" algn="l">
              <a:buFont typeface="Wingdings" pitchFamily="2" charset="2"/>
              <a:buChar char="ü"/>
            </a:pPr>
            <a:r>
              <a:rPr lang="ru-RU" sz="1900" dirty="0" smtClean="0"/>
              <a:t>Создание, организация и поддержка волонтерской службы;</a:t>
            </a:r>
          </a:p>
          <a:p>
            <a:pPr lvl="0" algn="l"/>
            <a:endParaRPr lang="ru-RU" sz="1900" dirty="0" smtClean="0"/>
          </a:p>
          <a:p>
            <a:pPr lvl="0" algn="l">
              <a:buFont typeface="Wingdings" pitchFamily="2" charset="2"/>
              <a:buChar char="ü"/>
            </a:pPr>
            <a:r>
              <a:rPr lang="ru-RU" sz="1900" dirty="0" smtClean="0"/>
              <a:t>Реализация программ и проектов, направленных на привитие культуры обращения за профессиональной, психологической помощью и поддержкой лицам оказавшимся в трудной жизненной ситуации;</a:t>
            </a:r>
          </a:p>
          <a:p>
            <a:pPr lvl="0" algn="l"/>
            <a:endParaRPr lang="ru-RU" sz="1900" dirty="0" smtClean="0"/>
          </a:p>
          <a:p>
            <a:pPr lvl="0" algn="l">
              <a:buFont typeface="Wingdings" pitchFamily="2" charset="2"/>
              <a:buChar char="ü"/>
            </a:pPr>
            <a:r>
              <a:rPr lang="ru-RU" sz="1900" dirty="0" smtClean="0"/>
              <a:t>Создание, продвижение и организация работы </a:t>
            </a:r>
            <a:r>
              <a:rPr lang="ru-RU" sz="1900" dirty="0" err="1" smtClean="0"/>
              <a:t>интернет-ресурсов</a:t>
            </a:r>
            <a:r>
              <a:rPr lang="ru-RU" sz="1900" dirty="0" smtClean="0"/>
              <a:t> (сайты, порталы, социальные сети).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270" name="Rectangle 10"/>
            <p:cNvSpPr>
              <a:spLocks noChangeArrowheads="1"/>
            </p:cNvSpPr>
            <p:nvPr/>
          </p:nvSpPr>
          <p:spPr bwMode="auto">
            <a:xfrm>
              <a:off x="5647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1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1272" name="Rectangle 12"/>
            <p:cNvSpPr>
              <a:spLocks noChangeArrowheads="1"/>
            </p:cNvSpPr>
            <p:nvPr/>
          </p:nvSpPr>
          <p:spPr bwMode="auto">
            <a:xfrm>
              <a:off x="113" y="0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3" name="Rectangle 13"/>
            <p:cNvSpPr>
              <a:spLocks noChangeArrowheads="1"/>
            </p:cNvSpPr>
            <p:nvPr/>
          </p:nvSpPr>
          <p:spPr bwMode="auto">
            <a:xfrm>
              <a:off x="113" y="4201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040" y="332656"/>
            <a:ext cx="88204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ОКАЗАНИЕ ПСИХОЛОГИЧЕСКОЙ ПОМОЩИ В РАМКАХ РЕАЛИЗАЦИИ ПРОЕКТА ПЕРВООЧЕРЕДНО БУДЕТ ОСУЩЕСТВЛЯТЬСЯ: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/>
              <a:t> Семьям участников специальной </a:t>
            </a:r>
            <a:r>
              <a:rPr lang="ru-RU" sz="2400" dirty="0" smtClean="0"/>
              <a:t>военной операции (далее - </a:t>
            </a:r>
            <a:r>
              <a:rPr lang="ru-RU" sz="2400" dirty="0" err="1" smtClean="0"/>
              <a:t>СВО</a:t>
            </a:r>
            <a:r>
              <a:rPr lang="ru-RU" sz="2400" dirty="0" smtClean="0"/>
              <a:t>), </a:t>
            </a:r>
            <a:endParaRPr lang="ru-RU" sz="2400" dirty="0" smtClean="0"/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/>
              <a:t>Семьям </a:t>
            </a:r>
            <a:r>
              <a:rPr lang="ru-RU" sz="2400" dirty="0" smtClean="0"/>
              <a:t>участников </a:t>
            </a:r>
            <a:r>
              <a:rPr lang="ru-RU" sz="2400" dirty="0" err="1" smtClean="0"/>
              <a:t>СВО</a:t>
            </a:r>
            <a:r>
              <a:rPr lang="ru-RU" sz="2400" dirty="0" smtClean="0"/>
              <a:t>, которые </a:t>
            </a:r>
            <a:r>
              <a:rPr lang="ru-RU" sz="2400" dirty="0" smtClean="0"/>
              <a:t>пережили потерю близкого человека, </a:t>
            </a:r>
            <a:endParaRPr lang="ru-RU" sz="2400" dirty="0" smtClean="0"/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/>
              <a:t>Семьям участников </a:t>
            </a:r>
            <a:r>
              <a:rPr lang="ru-RU" sz="2400" dirty="0" err="1" smtClean="0"/>
              <a:t>СВО</a:t>
            </a:r>
            <a:r>
              <a:rPr lang="ru-RU" sz="2400" dirty="0" smtClean="0"/>
              <a:t>, переживших  распад </a:t>
            </a:r>
            <a:r>
              <a:rPr lang="ru-RU" sz="2400" dirty="0" smtClean="0"/>
              <a:t>семьи из-за длительного отсутствия участника в </a:t>
            </a:r>
            <a:r>
              <a:rPr lang="ru-RU" sz="2400" dirty="0" err="1" smtClean="0"/>
              <a:t>СВО</a:t>
            </a:r>
            <a:r>
              <a:rPr lang="ru-RU" sz="2400" dirty="0" smtClean="0"/>
              <a:t>, </a:t>
            </a:r>
            <a:endParaRPr lang="ru-RU" sz="2400" dirty="0" smtClean="0"/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/>
              <a:t>Людям, испытывающих </a:t>
            </a:r>
            <a:r>
              <a:rPr lang="ru-RU" sz="2400" dirty="0" smtClean="0"/>
              <a:t>чувство страха перед активизацией боевых действий, </a:t>
            </a:r>
            <a:endParaRPr lang="ru-RU" sz="2400" dirty="0" smtClean="0"/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/>
              <a:t>Лицам, которые получили </a:t>
            </a:r>
            <a:r>
              <a:rPr lang="ru-RU" sz="2400" dirty="0" smtClean="0"/>
              <a:t>увечье либо инвалидность и не знают, как с этим жить дальше, </a:t>
            </a:r>
            <a:endParaRPr lang="ru-RU" sz="2400" dirty="0" smtClean="0"/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/>
              <a:t>Одиноким гражданам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/>
              <a:t>Лицам, имеющим суицидальные </a:t>
            </a:r>
            <a:r>
              <a:rPr lang="ru-RU" sz="2400" dirty="0" smtClean="0"/>
              <a:t>наклонности</a:t>
            </a:r>
            <a:r>
              <a:rPr lang="ru-RU" sz="2400" dirty="0" smtClean="0"/>
              <a:t>,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/>
              <a:t>Лицам, страдающих </a:t>
            </a:r>
            <a:r>
              <a:rPr lang="ru-RU" sz="2400" dirty="0" smtClean="0"/>
              <a:t>от посттравматического синдрома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50825" y="548680"/>
            <a:ext cx="4105151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</a:rPr>
              <a:t>Комнаты психологической разгрузки и помощи на базе центра </a:t>
            </a:r>
            <a:r>
              <a:rPr lang="ru-RU" sz="2000" b="1" i="1" dirty="0" smtClean="0">
                <a:solidFill>
                  <a:srgbClr val="FF0000"/>
                </a:solidFill>
              </a:rPr>
              <a:t>"ТЫ - не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одинОК</a:t>
            </a:r>
            <a:r>
              <a:rPr lang="ru-RU" sz="2000" b="1" i="1" dirty="0" smtClean="0">
                <a:solidFill>
                  <a:srgbClr val="FF0000"/>
                </a:solidFill>
              </a:rPr>
              <a:t>!"</a:t>
            </a:r>
            <a:r>
              <a:rPr lang="ru-RU" sz="2000" b="1" i="1" dirty="0" smtClean="0">
                <a:solidFill>
                  <a:srgbClr val="0070C0"/>
                </a:solidFill>
              </a:rPr>
              <a:t>  </a:t>
            </a:r>
            <a:r>
              <a:rPr lang="ru-RU" dirty="0" smtClean="0"/>
              <a:t>- один из видов значимых социальных услуг, предоставляемых лицам </a:t>
            </a:r>
            <a:r>
              <a:rPr lang="ru-RU" dirty="0" smtClean="0"/>
              <a:t>, оказавшихся в сложной жизненной ситуации. </a:t>
            </a:r>
            <a:endParaRPr lang="ru-RU" dirty="0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53" name="Rectangle 7"/>
            <p:cNvSpPr>
              <a:spLocks noChangeArrowheads="1"/>
            </p:cNvSpPr>
            <p:nvPr/>
          </p:nvSpPr>
          <p:spPr bwMode="auto">
            <a:xfrm>
              <a:off x="5647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" name="Rectangle 9"/>
            <p:cNvSpPr>
              <a:spLocks noChangeArrowheads="1"/>
            </p:cNvSpPr>
            <p:nvPr/>
          </p:nvSpPr>
          <p:spPr bwMode="auto">
            <a:xfrm>
              <a:off x="113" y="0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" name="Rectangle 10"/>
            <p:cNvSpPr>
              <a:spLocks noChangeArrowheads="1"/>
            </p:cNvSpPr>
            <p:nvPr/>
          </p:nvSpPr>
          <p:spPr bwMode="auto">
            <a:xfrm>
              <a:off x="113" y="4201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72000" y="3573016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Это возможность анонимной психологической консультации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БЕСПЛАТНО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С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 ПРОФЕССИОНАЛОМ! </a:t>
            </a:r>
          </a:p>
          <a:p>
            <a:r>
              <a:rPr lang="ru-RU" b="1" i="1" dirty="0" smtClean="0"/>
              <a:t>Квалифицированная борьба  с психологическими жизненными трудностями!</a:t>
            </a:r>
            <a:endParaRPr lang="ru-RU" b="1" i="1" dirty="0"/>
          </a:p>
        </p:txBody>
      </p:sp>
      <p:pic>
        <p:nvPicPr>
          <p:cNvPr id="4098" name="Picture 2" descr="C:\Users\SCHERNENKO\Desktop\ТЫ -не одинок!\1644985210_36-fikiwiki-com-p-kartinki-psikhoterapiya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76672"/>
            <a:ext cx="4207209" cy="2808312"/>
          </a:xfrm>
          <a:prstGeom prst="rect">
            <a:avLst/>
          </a:prstGeom>
          <a:noFill/>
        </p:spPr>
      </p:pic>
      <p:pic>
        <p:nvPicPr>
          <p:cNvPr id="4099" name="Picture 3" descr="C:\Users\SCHERNENKO\Desktop\ТЫ -не одинок!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44196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4211961" y="332657"/>
            <a:ext cx="4752652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ТЕЛЕФОННАЯ ПСИХОЛОГИЧЕСКАЯ КОНСУЛЬТАЦИЯ— </a:t>
            </a:r>
          </a:p>
          <a:p>
            <a:r>
              <a:rPr lang="ru-RU" sz="2000" dirty="0" smtClean="0"/>
              <a:t>один из видов социально значимых услуг. Предоставляет возможность анонимной телефонной беседы с квалифицированным консультантом.</a:t>
            </a:r>
            <a:br>
              <a:rPr lang="ru-RU" sz="2000" dirty="0" smtClean="0"/>
            </a:br>
            <a:r>
              <a:rPr lang="ru-RU" sz="2000" dirty="0" smtClean="0"/>
              <a:t>В ходе разговора абоненту может предоставляться информация и психологическая поддержка, а также абонент может передавать сведения консультанту. Телефон доверия часто используется для консультирования по сложным, противоречивым темам, обсуждение которых в личной беседе могло бы быть затруднительным: межличностные </a:t>
            </a:r>
          </a:p>
          <a:p>
            <a:r>
              <a:rPr lang="ru-RU" sz="2000" dirty="0" smtClean="0"/>
              <a:t>отношения, стигматизированные болезни, одиночество, депрессия, страх, злоупотребление алкоголем и т.д..</a:t>
            </a:r>
            <a:endParaRPr lang="ru-RU" sz="2000" dirty="0"/>
          </a:p>
        </p:txBody>
      </p:sp>
      <p:grpSp>
        <p:nvGrpSpPr>
          <p:cNvPr id="1029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0" name="Rectangle 20"/>
            <p:cNvSpPr>
              <a:spLocks noChangeArrowheads="1"/>
            </p:cNvSpPr>
            <p:nvPr/>
          </p:nvSpPr>
          <p:spPr bwMode="auto">
            <a:xfrm>
              <a:off x="5647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1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" name="Rectangle 22"/>
            <p:cNvSpPr>
              <a:spLocks noChangeArrowheads="1"/>
            </p:cNvSpPr>
            <p:nvPr/>
          </p:nvSpPr>
          <p:spPr bwMode="auto">
            <a:xfrm>
              <a:off x="113" y="0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23"/>
            <p:cNvSpPr>
              <a:spLocks noChangeArrowheads="1"/>
            </p:cNvSpPr>
            <p:nvPr/>
          </p:nvSpPr>
          <p:spPr bwMode="auto">
            <a:xfrm>
              <a:off x="113" y="4201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5122" name="Picture 2" descr="C:\Users\SCHERNENKO\Desktop\ТЫ -не одинок!\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3901413" cy="5852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16024" y="188640"/>
            <a:ext cx="3923928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ПСИХОЛОГИЧЕСКОЕ КОНСУЛЬТИРОВАНИЕ </a:t>
            </a:r>
            <a:r>
              <a:rPr lang="ru-RU" sz="2000" dirty="0" smtClean="0"/>
              <a:t>— психологическая помощь, оказываемая психологом клиенту при различных жизненных трудностях, психологических кризисах. Метод предназначен для психически здоровых людей, которые в состоянии взять ответственность за свое решение и выбор.</a:t>
            </a:r>
          </a:p>
          <a:p>
            <a:endParaRPr lang="ru-RU" sz="2000" dirty="0" smtClean="0"/>
          </a:p>
          <a:p>
            <a:r>
              <a:rPr lang="ru-RU" sz="2000" b="1" dirty="0" smtClean="0">
                <a:solidFill>
                  <a:srgbClr val="FF0000"/>
                </a:solidFill>
              </a:rPr>
              <a:t>ПСИХОЛОГИЧЕСКАЯ КОНСУЛЬТАЦИЯ </a:t>
            </a:r>
            <a:r>
              <a:rPr lang="ru-RU" sz="2000" dirty="0" smtClean="0"/>
              <a:t>— это не врачебная помощь. Психолог не имеет медицинского образования. Он специалист по работе с мышлением и поведением человека.</a:t>
            </a:r>
          </a:p>
          <a:p>
            <a:endParaRPr lang="ru-RU" dirty="0"/>
          </a:p>
        </p:txBody>
      </p:sp>
      <p:grpSp>
        <p:nvGrpSpPr>
          <p:cNvPr id="4100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101" name="Rectangle 8"/>
            <p:cNvSpPr>
              <a:spLocks noChangeArrowheads="1"/>
            </p:cNvSpPr>
            <p:nvPr/>
          </p:nvSpPr>
          <p:spPr bwMode="auto">
            <a:xfrm>
              <a:off x="5647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2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3" name="Rectangle 10"/>
            <p:cNvSpPr>
              <a:spLocks noChangeArrowheads="1"/>
            </p:cNvSpPr>
            <p:nvPr/>
          </p:nvSpPr>
          <p:spPr bwMode="auto">
            <a:xfrm>
              <a:off x="113" y="0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4" name="Rectangle 11"/>
            <p:cNvSpPr>
              <a:spLocks noChangeArrowheads="1"/>
            </p:cNvSpPr>
            <p:nvPr/>
          </p:nvSpPr>
          <p:spPr bwMode="auto">
            <a:xfrm>
              <a:off x="113" y="4201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6146" name="Picture 2" descr="C:\Users\SCHERNENKO\Desktop\ТЫ -не одинок!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76672"/>
            <a:ext cx="3960440" cy="6071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101" name="Rectangle 8"/>
            <p:cNvSpPr>
              <a:spLocks noChangeArrowheads="1"/>
            </p:cNvSpPr>
            <p:nvPr/>
          </p:nvSpPr>
          <p:spPr bwMode="auto">
            <a:xfrm>
              <a:off x="5647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2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3" name="Rectangle 10"/>
            <p:cNvSpPr>
              <a:spLocks noChangeArrowheads="1"/>
            </p:cNvSpPr>
            <p:nvPr/>
          </p:nvSpPr>
          <p:spPr bwMode="auto">
            <a:xfrm>
              <a:off x="113" y="0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4" name="Rectangle 11"/>
            <p:cNvSpPr>
              <a:spLocks noChangeArrowheads="1"/>
            </p:cNvSpPr>
            <p:nvPr/>
          </p:nvSpPr>
          <p:spPr bwMode="auto">
            <a:xfrm>
              <a:off x="113" y="4201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39552" y="332656"/>
            <a:ext cx="8604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Главный принцип –</a:t>
            </a:r>
          </a:p>
          <a:p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НЕ НАВРЕДИ!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171" name="Picture 3" descr="C:\Users\SCHERNENKO\Desktop\ТЫ -не одинок!\de92bbf31beaf68b419efa153b6a70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8424936" cy="4150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684</TotalTime>
  <Words>867</Words>
  <Application>Microsoft Office PowerPoint</Application>
  <PresentationFormat>Экран (4:3)</PresentationFormat>
  <Paragraphs>120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Черненко Світлана Миколаївна</cp:lastModifiedBy>
  <cp:revision>56</cp:revision>
  <dcterms:created xsi:type="dcterms:W3CDTF">2012-06-17T07:02:22Z</dcterms:created>
  <dcterms:modified xsi:type="dcterms:W3CDTF">2023-04-28T12:35:09Z</dcterms:modified>
</cp:coreProperties>
</file>