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3" r:id="rId6"/>
    <p:sldId id="262" r:id="rId7"/>
    <p:sldId id="274" r:id="rId8"/>
    <p:sldId id="270" r:id="rId9"/>
    <p:sldId id="272" r:id="rId10"/>
    <p:sldId id="273" r:id="rId11"/>
    <p:sldId id="275" r:id="rId12"/>
    <p:sldId id="265" r:id="rId13"/>
    <p:sldId id="271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EF25135-B207-8143-9F2D-4984C901BC2A}">
          <p14:sldIdLst>
            <p14:sldId id="256"/>
            <p14:sldId id="257"/>
            <p14:sldId id="258"/>
            <p14:sldId id="259"/>
            <p14:sldId id="263"/>
            <p14:sldId id="262"/>
            <p14:sldId id="274"/>
            <p14:sldId id="270"/>
            <p14:sldId id="272"/>
            <p14:sldId id="273"/>
            <p14:sldId id="275"/>
            <p14:sldId id="265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iiNd3a/9TzlEiXKFjJPveWqKfN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807D"/>
    <a:srgbClr val="2CA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1361"/>
  </p:normalViewPr>
  <p:slideViewPr>
    <p:cSldViewPr snapToGrid="0">
      <p:cViewPr varScale="1">
        <p:scale>
          <a:sx n="112" d="100"/>
          <a:sy n="112" d="100"/>
        </p:scale>
        <p:origin x="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>
          <a:extLst>
            <a:ext uri="{FF2B5EF4-FFF2-40B4-BE49-F238E27FC236}">
              <a16:creationId xmlns:a16="http://schemas.microsoft.com/office/drawing/2014/main" id="{0135C314-D97F-9BB8-43C2-8FEA536AA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410b550f4b_12_12:notes">
            <a:extLst>
              <a:ext uri="{FF2B5EF4-FFF2-40B4-BE49-F238E27FC236}">
                <a16:creationId xmlns:a16="http://schemas.microsoft.com/office/drawing/2014/main" id="{67552654-3694-64F4-0A7F-AE2D521B5D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g3410b550f4b_12_12:notes">
            <a:extLst>
              <a:ext uri="{FF2B5EF4-FFF2-40B4-BE49-F238E27FC236}">
                <a16:creationId xmlns:a16="http://schemas.microsoft.com/office/drawing/2014/main" id="{22172B16-E80C-A397-6C1C-B91C769B23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g3410b550f4b_12_12:notes">
            <a:extLst>
              <a:ext uri="{FF2B5EF4-FFF2-40B4-BE49-F238E27FC236}">
                <a16:creationId xmlns:a16="http://schemas.microsoft.com/office/drawing/2014/main" id="{9E97F42E-0494-3643-3DD6-58FBF3335E9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3539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>
          <a:extLst>
            <a:ext uri="{FF2B5EF4-FFF2-40B4-BE49-F238E27FC236}">
              <a16:creationId xmlns:a16="http://schemas.microsoft.com/office/drawing/2014/main" id="{1AA21FE3-7E49-78B8-EFD1-D74F59E99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410b550f4b_12_12:notes">
            <a:extLst>
              <a:ext uri="{FF2B5EF4-FFF2-40B4-BE49-F238E27FC236}">
                <a16:creationId xmlns:a16="http://schemas.microsoft.com/office/drawing/2014/main" id="{FA67632C-7139-4C25-543F-A29EEE645D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g3410b550f4b_12_12:notes">
            <a:extLst>
              <a:ext uri="{FF2B5EF4-FFF2-40B4-BE49-F238E27FC236}">
                <a16:creationId xmlns:a16="http://schemas.microsoft.com/office/drawing/2014/main" id="{030542C1-0A11-25EB-732E-DE5BACE480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g3410b550f4b_12_12:notes">
            <a:extLst>
              <a:ext uri="{FF2B5EF4-FFF2-40B4-BE49-F238E27FC236}">
                <a16:creationId xmlns:a16="http://schemas.microsoft.com/office/drawing/2014/main" id="{F211AE23-E2A8-9B31-37C5-FAE88665019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6811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3eaed26416_4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33eaed26416_4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g33eaed26416_4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1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p1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1" name="Google Shape;171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>
          <a:extLst>
            <a:ext uri="{FF2B5EF4-FFF2-40B4-BE49-F238E27FC236}">
              <a16:creationId xmlns:a16="http://schemas.microsoft.com/office/drawing/2014/main" id="{D711BDC4-0F58-098E-6A5E-A28731CC8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410b550f4b_12_12:notes">
            <a:extLst>
              <a:ext uri="{FF2B5EF4-FFF2-40B4-BE49-F238E27FC236}">
                <a16:creationId xmlns:a16="http://schemas.microsoft.com/office/drawing/2014/main" id="{91A84F90-F12A-FC6C-E3A2-697C493761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g3410b550f4b_12_12:notes">
            <a:extLst>
              <a:ext uri="{FF2B5EF4-FFF2-40B4-BE49-F238E27FC236}">
                <a16:creationId xmlns:a16="http://schemas.microsoft.com/office/drawing/2014/main" id="{D7091DDE-DDA4-D0E0-8FF9-ED6CA74ED1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g3410b550f4b_12_12:notes">
            <a:extLst>
              <a:ext uri="{FF2B5EF4-FFF2-40B4-BE49-F238E27FC236}">
                <a16:creationId xmlns:a16="http://schemas.microsoft.com/office/drawing/2014/main" id="{3438F66A-6DC6-AD78-EA44-CFCCF68FDF9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435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410b550f4b_1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g3410b550f4b_12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g3410b550f4b_12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>
          <a:extLst>
            <a:ext uri="{FF2B5EF4-FFF2-40B4-BE49-F238E27FC236}">
              <a16:creationId xmlns:a16="http://schemas.microsoft.com/office/drawing/2014/main" id="{D1C11400-5B6A-4A38-B23B-E4E3E1375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410b550f4b_12_12:notes">
            <a:extLst>
              <a:ext uri="{FF2B5EF4-FFF2-40B4-BE49-F238E27FC236}">
                <a16:creationId xmlns:a16="http://schemas.microsoft.com/office/drawing/2014/main" id="{874ECF4C-DC34-BC82-AD83-A74CF7D5E4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g3410b550f4b_12_12:notes">
            <a:extLst>
              <a:ext uri="{FF2B5EF4-FFF2-40B4-BE49-F238E27FC236}">
                <a16:creationId xmlns:a16="http://schemas.microsoft.com/office/drawing/2014/main" id="{C37431AB-3FCA-FF32-CB43-1B610DBFF9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g3410b550f4b_12_12:notes">
            <a:extLst>
              <a:ext uri="{FF2B5EF4-FFF2-40B4-BE49-F238E27FC236}">
                <a16:creationId xmlns:a16="http://schemas.microsoft.com/office/drawing/2014/main" id="{2BFCA90B-74E9-08E8-FBCE-DDF01AB386D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984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11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Relationship Id="rId9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1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10" Type="http://schemas.openxmlformats.org/officeDocument/2006/relationships/image" Target="../media/image36.jpeg"/><Relationship Id="rId4" Type="http://schemas.openxmlformats.org/officeDocument/2006/relationships/image" Target="../media/image30.jpg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11.png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title"/>
          </p:nvPr>
        </p:nvSpPr>
        <p:spPr>
          <a:xfrm>
            <a:off x="713600" y="254375"/>
            <a:ext cx="4874400" cy="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alibri"/>
              <a:buNone/>
            </a:pPr>
            <a:endParaRPr/>
          </a:p>
        </p:txBody>
      </p:sp>
      <p:sp>
        <p:nvSpPr>
          <p:cNvPr id="90" name="Google Shape;90;p1"/>
          <p:cNvSpPr txBox="1">
            <a:spLocks noGrp="1"/>
          </p:cNvSpPr>
          <p:nvPr>
            <p:ph type="body" idx="1"/>
          </p:nvPr>
        </p:nvSpPr>
        <p:spPr>
          <a:xfrm>
            <a:off x="1851453" y="400197"/>
            <a:ext cx="58749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br>
              <a:rPr lang="ru-RU">
                <a:solidFill>
                  <a:srgbClr val="1F3864"/>
                </a:solidFill>
              </a:rPr>
            </a:br>
            <a:br>
              <a:rPr lang="ru-RU" b="1">
                <a:solidFill>
                  <a:srgbClr val="1F3864"/>
                </a:solidFill>
              </a:rPr>
            </a:br>
            <a:endParaRPr b="1">
              <a:solidFill>
                <a:srgbClr val="1F3864"/>
              </a:solidFill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7450" y="0"/>
            <a:ext cx="12192000" cy="6858000"/>
          </a:xfrm>
          <a:prstGeom prst="rect">
            <a:avLst/>
          </a:prstGeom>
          <a:solidFill>
            <a:srgbClr val="E69138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5524" y="953700"/>
            <a:ext cx="995850" cy="1005724"/>
          </a:xfrm>
          <a:prstGeom prst="rect">
            <a:avLst/>
          </a:prstGeom>
          <a:solidFill>
            <a:srgbClr val="E69138"/>
          </a:solidFill>
          <a:ln>
            <a:noFill/>
          </a:ln>
        </p:spPr>
      </p:pic>
      <p:sp>
        <p:nvSpPr>
          <p:cNvPr id="93" name="Google Shape;93;p1"/>
          <p:cNvSpPr txBox="1">
            <a:spLocks noGrp="1"/>
          </p:cNvSpPr>
          <p:nvPr>
            <p:ph type="body" idx="1"/>
          </p:nvPr>
        </p:nvSpPr>
        <p:spPr>
          <a:xfrm>
            <a:off x="1338943" y="400200"/>
            <a:ext cx="9786257" cy="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5882"/>
              <a:buNone/>
            </a:pPr>
            <a:r>
              <a:rPr lang="ru-RU" sz="4250" b="1" dirty="0">
                <a:solidFill>
                  <a:srgbClr val="274E13"/>
                </a:solidFill>
              </a:rPr>
              <a:t>Школа семейного здоровья Марии Коноваловой</a:t>
            </a:r>
            <a:r>
              <a:rPr lang="ru-RU" b="1" dirty="0">
                <a:solidFill>
                  <a:srgbClr val="1F3864"/>
                </a:solidFill>
              </a:rPr>
              <a:t> </a:t>
            </a:r>
            <a:endParaRPr b="1" dirty="0">
              <a:solidFill>
                <a:srgbClr val="0C343D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 dirty="0">
              <a:solidFill>
                <a:srgbClr val="0C343D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 dirty="0">
              <a:solidFill>
                <a:srgbClr val="0C343D"/>
              </a:solidFill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713599" y="2227200"/>
            <a:ext cx="10694629" cy="3677100"/>
          </a:xfrm>
          <a:prstGeom prst="ellipse">
            <a:avLst/>
          </a:prstGeom>
          <a:solidFill>
            <a:srgbClr val="E99F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3400" b="1" dirty="0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Учебно-оздоровительный проект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3400" b="1" i="0" u="none" strike="noStrike" cap="none" dirty="0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«Метод активации жизненной силы»</a:t>
            </a:r>
            <a:br>
              <a:rPr lang="ru-RU" sz="3400" b="1" i="0" u="none" strike="noStrike" cap="none" dirty="0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-RU" sz="3400" b="1" i="0" u="none" strike="noStrike" cap="none" dirty="0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 b="1" i="1" u="none" strike="noStrike" cap="none" dirty="0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Презентация</a:t>
            </a:r>
            <a:endParaRPr sz="2400" b="1" i="1" u="none" strike="noStrike" cap="none" dirty="0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>
          <a:extLst>
            <a:ext uri="{FF2B5EF4-FFF2-40B4-BE49-F238E27FC236}">
              <a16:creationId xmlns:a16="http://schemas.microsoft.com/office/drawing/2014/main" id="{7B4D4BA6-0821-44F1-F7DD-FFAB4462E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410b550f4b_12_12">
            <a:extLst>
              <a:ext uri="{FF2B5EF4-FFF2-40B4-BE49-F238E27FC236}">
                <a16:creationId xmlns:a16="http://schemas.microsoft.com/office/drawing/2014/main" id="{0944F673-0063-DCCC-C5E8-8E24097991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00" y="21958"/>
            <a:ext cx="10531200" cy="12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alibri"/>
              <a:buNone/>
            </a:pPr>
            <a:r>
              <a:rPr lang="ru-RU" sz="2800" b="1" dirty="0">
                <a:solidFill>
                  <a:srgbClr val="1F3864"/>
                </a:solidFill>
              </a:rPr>
              <a:t>Обучение специалистов</a:t>
            </a:r>
            <a:endParaRPr sz="2800" dirty="0"/>
          </a:p>
        </p:txBody>
      </p:sp>
      <p:sp>
        <p:nvSpPr>
          <p:cNvPr id="267" name="Google Shape;267;g3410b550f4b_12_12">
            <a:extLst>
              <a:ext uri="{FF2B5EF4-FFF2-40B4-BE49-F238E27FC236}">
                <a16:creationId xmlns:a16="http://schemas.microsoft.com/office/drawing/2014/main" id="{A3C585CD-1AE5-A4B8-1B43-7692811EE1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950" y="1315800"/>
            <a:ext cx="10849800" cy="53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br>
              <a:rPr lang="ru-RU" sz="2400" b="1" dirty="0">
                <a:solidFill>
                  <a:srgbClr val="1F3864"/>
                </a:solidFill>
              </a:rPr>
            </a:br>
            <a:br>
              <a:rPr lang="ru-RU" sz="2400" b="1" dirty="0">
                <a:solidFill>
                  <a:srgbClr val="1F3864"/>
                </a:solidFill>
              </a:rPr>
            </a:br>
            <a:endParaRPr sz="2400" b="1" dirty="0">
              <a:solidFill>
                <a:srgbClr val="1F3864"/>
              </a:solidFill>
            </a:endParaRPr>
          </a:p>
        </p:txBody>
      </p:sp>
      <p:pic>
        <p:nvPicPr>
          <p:cNvPr id="268" name="Google Shape;268;g3410b550f4b_12_12">
            <a:extLst>
              <a:ext uri="{FF2B5EF4-FFF2-40B4-BE49-F238E27FC236}">
                <a16:creationId xmlns:a16="http://schemas.microsoft.com/office/drawing/2014/main" id="{F6B88AE7-AC82-C223-49A6-407F2FD1CB7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3700" y="103025"/>
            <a:ext cx="938324" cy="9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6ED11EA-63BE-B8EB-9022-B1CE18A9CF69}"/>
              </a:ext>
            </a:extLst>
          </p:cNvPr>
          <p:cNvSpPr/>
          <p:nvPr/>
        </p:nvSpPr>
        <p:spPr>
          <a:xfrm>
            <a:off x="406400" y="5558971"/>
            <a:ext cx="4709886" cy="8999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Обучение на очных семинарах  специалистов по прикладной кинезиологии, остеопатов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B9ABB06-2B5A-1177-6241-0ADE65137827}"/>
              </a:ext>
            </a:extLst>
          </p:cNvPr>
          <p:cNvSpPr/>
          <p:nvPr/>
        </p:nvSpPr>
        <p:spPr>
          <a:xfrm>
            <a:off x="5741736" y="5542200"/>
            <a:ext cx="6043864" cy="8999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Обучение специалистов восстановительной медицины, акушеров - гинекологов Методу активации жизненной силы в академии интегративной медицины «БАЗИС»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7E671D-D633-1BCA-10A7-45C5CCE41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896" y="4248977"/>
            <a:ext cx="1237604" cy="12376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EA2536-9C10-B831-9BF2-0E22BC06EF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" t="5710" r="-1326" b="8796"/>
          <a:stretch/>
        </p:blipFill>
        <p:spPr>
          <a:xfrm>
            <a:off x="7046231" y="1175340"/>
            <a:ext cx="2288980" cy="43668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45BF8E-A660-7015-D712-4011F845EB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06" y="1315800"/>
            <a:ext cx="2463165" cy="16421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37B839-CF9A-E980-67D2-C85518893B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06" y="3359743"/>
            <a:ext cx="2345055" cy="13411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3DC233-BE66-DA4A-5A30-B5502A5A47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253" y="1887855"/>
            <a:ext cx="2463165" cy="16421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0B7F23-7D18-35DD-A748-B4EB32BFBDA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701" y="3916861"/>
            <a:ext cx="2354580" cy="156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48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>
          <a:extLst>
            <a:ext uri="{FF2B5EF4-FFF2-40B4-BE49-F238E27FC236}">
              <a16:creationId xmlns:a16="http://schemas.microsoft.com/office/drawing/2014/main" id="{AA19420A-42E3-DB72-940A-BCB163E08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410b550f4b_12_12">
            <a:extLst>
              <a:ext uri="{FF2B5EF4-FFF2-40B4-BE49-F238E27FC236}">
                <a16:creationId xmlns:a16="http://schemas.microsoft.com/office/drawing/2014/main" id="{5E62D835-60E5-B547-A261-CF546534ED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00" y="27273"/>
            <a:ext cx="10531200" cy="12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alibri"/>
              <a:buNone/>
            </a:pPr>
            <a:r>
              <a:rPr lang="ru-RU" sz="2800" b="1" dirty="0">
                <a:solidFill>
                  <a:srgbClr val="1F3864"/>
                </a:solidFill>
              </a:rPr>
              <a:t>Результаты оздоровления по Методу активации жизненной силы</a:t>
            </a:r>
            <a:endParaRPr sz="2800" dirty="0"/>
          </a:p>
        </p:txBody>
      </p:sp>
      <p:sp>
        <p:nvSpPr>
          <p:cNvPr id="267" name="Google Shape;267;g3410b550f4b_12_12">
            <a:extLst>
              <a:ext uri="{FF2B5EF4-FFF2-40B4-BE49-F238E27FC236}">
                <a16:creationId xmlns:a16="http://schemas.microsoft.com/office/drawing/2014/main" id="{03D8DC49-70FB-0D0C-05D4-CF05DEE7DB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71750" y="1762200"/>
            <a:ext cx="8606490" cy="53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8001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FontTx/>
              <a:buChar char="-"/>
            </a:pPr>
            <a:r>
              <a:rPr lang="ru-RU" sz="2400" dirty="0">
                <a:solidFill>
                  <a:srgbClr val="1F3864"/>
                </a:solidFill>
              </a:rPr>
              <a:t>Уверенность в своем здоровье, в здоровье детей и близких</a:t>
            </a:r>
          </a:p>
          <a:p>
            <a:pPr marL="8001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FontTx/>
              <a:buChar char="-"/>
            </a:pPr>
            <a:r>
              <a:rPr lang="ru-RU" sz="2400" dirty="0">
                <a:solidFill>
                  <a:srgbClr val="1F3864"/>
                </a:solidFill>
              </a:rPr>
              <a:t>Увеличение работоспособности</a:t>
            </a:r>
          </a:p>
          <a:p>
            <a:pPr marL="8001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FontTx/>
              <a:buChar char="-"/>
            </a:pPr>
            <a:r>
              <a:rPr lang="ru-RU" sz="2400" dirty="0">
                <a:solidFill>
                  <a:srgbClr val="1F3864"/>
                </a:solidFill>
              </a:rPr>
              <a:t>Улучшение качества сна</a:t>
            </a:r>
          </a:p>
          <a:p>
            <a:pPr marL="8001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FontTx/>
              <a:buChar char="-"/>
            </a:pPr>
            <a:r>
              <a:rPr lang="ru-RU" sz="2400" dirty="0">
                <a:solidFill>
                  <a:srgbClr val="1F3864"/>
                </a:solidFill>
              </a:rPr>
              <a:t>Устранение дефицитов питательных веществ</a:t>
            </a:r>
          </a:p>
          <a:p>
            <a:pPr marL="8001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FontTx/>
              <a:buChar char="-"/>
            </a:pPr>
            <a:r>
              <a:rPr lang="ru-RU" sz="2400" dirty="0">
                <a:solidFill>
                  <a:srgbClr val="1F3864"/>
                </a:solidFill>
              </a:rPr>
              <a:t>Нормализация гемоглобина и ферритина в ситуации неэффективности медикаментозной терапии</a:t>
            </a:r>
          </a:p>
          <a:p>
            <a:pPr marL="8001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FontTx/>
              <a:buChar char="-"/>
            </a:pPr>
            <a:r>
              <a:rPr lang="ru-RU" sz="2400" dirty="0">
                <a:solidFill>
                  <a:srgbClr val="1F3864"/>
                </a:solidFill>
              </a:rPr>
              <a:t>Уменьшение/устранение хронических болевых синдромов, отказ от НПВС</a:t>
            </a:r>
          </a:p>
          <a:p>
            <a:pPr marL="8001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FontTx/>
              <a:buChar char="-"/>
            </a:pPr>
            <a:r>
              <a:rPr lang="ru-RU" sz="2400" dirty="0">
                <a:solidFill>
                  <a:srgbClr val="1F3864"/>
                </a:solidFill>
              </a:rPr>
              <a:t>Нормализация менструального цикла без медикаментозной поддержки</a:t>
            </a:r>
          </a:p>
          <a:p>
            <a:pPr marL="8001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FontTx/>
              <a:buChar char="-"/>
            </a:pPr>
            <a:r>
              <a:rPr lang="ru-RU" sz="2400" dirty="0">
                <a:solidFill>
                  <a:srgbClr val="1F3864"/>
                </a:solidFill>
              </a:rPr>
              <a:t>Естественное зачатие в случаях неуспешных ЭКО</a:t>
            </a:r>
          </a:p>
          <a:p>
            <a:pPr marL="8001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FontTx/>
              <a:buChar char="-"/>
            </a:pPr>
            <a:r>
              <a:rPr lang="ru-RU" sz="2400" dirty="0">
                <a:solidFill>
                  <a:srgbClr val="1F3864"/>
                </a:solidFill>
              </a:rPr>
              <a:t>Рассасывание полипов, кист яичника, миом матки, очагов эндометриоза без оперативного вмешательства</a:t>
            </a:r>
          </a:p>
          <a:p>
            <a:pPr marL="8001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FontTx/>
              <a:buChar char="-"/>
            </a:pPr>
            <a:r>
              <a:rPr lang="ru-RU" sz="2400" dirty="0">
                <a:solidFill>
                  <a:srgbClr val="1F3864"/>
                </a:solidFill>
              </a:rPr>
              <a:t>Улучшение детско-родительских отношений</a:t>
            </a:r>
          </a:p>
          <a:p>
            <a:pPr marL="8001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FontTx/>
              <a:buChar char="-"/>
            </a:pPr>
            <a:r>
              <a:rPr lang="ru-RU" sz="2400" dirty="0">
                <a:solidFill>
                  <a:srgbClr val="1F3864"/>
                </a:solidFill>
              </a:rPr>
              <a:t>Улучшение успеваемости у школьников</a:t>
            </a:r>
          </a:p>
          <a:p>
            <a:pPr marL="8001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FontTx/>
              <a:buChar char="-"/>
            </a:pPr>
            <a:r>
              <a:rPr lang="ru-RU" sz="2400" dirty="0">
                <a:solidFill>
                  <a:srgbClr val="1F3864"/>
                </a:solidFill>
              </a:rPr>
              <a:t>Улучшение физического и эмоционального интеллекта у детей</a:t>
            </a:r>
          </a:p>
          <a:p>
            <a:pPr marL="8001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FontTx/>
              <a:buChar char="-"/>
            </a:pPr>
            <a:r>
              <a:rPr lang="ru-RU" sz="2400" dirty="0">
                <a:solidFill>
                  <a:srgbClr val="1F3864"/>
                </a:solidFill>
              </a:rPr>
              <a:t>Восстановление половой функции у мужчин</a:t>
            </a:r>
          </a:p>
          <a:p>
            <a:pPr marL="8001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FontTx/>
              <a:buChar char="-"/>
            </a:pPr>
            <a:r>
              <a:rPr lang="ru-RU" sz="2400" dirty="0">
                <a:solidFill>
                  <a:srgbClr val="1F3864"/>
                </a:solidFill>
              </a:rPr>
              <a:t>Улучшение качества сексуальной жизни в семьях</a:t>
            </a:r>
          </a:p>
          <a:p>
            <a:pPr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br>
              <a:rPr lang="ru-RU" sz="2400" b="1" dirty="0">
                <a:solidFill>
                  <a:srgbClr val="1F3864"/>
                </a:solidFill>
              </a:rPr>
            </a:br>
            <a:br>
              <a:rPr lang="ru-RU" sz="2400" b="1" dirty="0">
                <a:solidFill>
                  <a:srgbClr val="1F3864"/>
                </a:solidFill>
              </a:rPr>
            </a:br>
            <a:endParaRPr sz="2400" b="1" dirty="0">
              <a:solidFill>
                <a:srgbClr val="1F3864"/>
              </a:solidFill>
            </a:endParaRPr>
          </a:p>
        </p:txBody>
      </p:sp>
      <p:pic>
        <p:nvPicPr>
          <p:cNvPr id="268" name="Google Shape;268;g3410b550f4b_12_12">
            <a:extLst>
              <a:ext uri="{FF2B5EF4-FFF2-40B4-BE49-F238E27FC236}">
                <a16:creationId xmlns:a16="http://schemas.microsoft.com/office/drawing/2014/main" id="{535C6733-211E-AE43-2781-56CDE154D5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3700" y="103025"/>
            <a:ext cx="938324" cy="9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FF5430-2537-8CB4-4238-8638B87D1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9904" y="2479048"/>
            <a:ext cx="2643146" cy="2692749"/>
          </a:xfrm>
          <a:prstGeom prst="rect">
            <a:avLst/>
          </a:prstGeom>
        </p:spPr>
      </p:pic>
      <p:sp>
        <p:nvSpPr>
          <p:cNvPr id="3" name="Google Shape;282;p123">
            <a:extLst>
              <a:ext uri="{FF2B5EF4-FFF2-40B4-BE49-F238E27FC236}">
                <a16:creationId xmlns:a16="http://schemas.microsoft.com/office/drawing/2014/main" id="{3CA1D465-32E3-E191-4254-2D95A96B9317}"/>
              </a:ext>
            </a:extLst>
          </p:cNvPr>
          <p:cNvSpPr/>
          <p:nvPr/>
        </p:nvSpPr>
        <p:spPr>
          <a:xfrm>
            <a:off x="8919904" y="5542200"/>
            <a:ext cx="2989890" cy="48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200" dirty="0">
                <a:latin typeface="Calibri"/>
                <a:ea typeface="Calibri"/>
                <a:cs typeface="Calibri"/>
                <a:sym typeface="Calibri"/>
              </a:rPr>
              <a:t>ОТЗЫВЫ И РЕЗУЛЬТАТЫ УЧЕНИЦ</a:t>
            </a:r>
            <a:endParaRPr sz="2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4562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3eaed26416_4_36"/>
          <p:cNvSpPr txBox="1">
            <a:spLocks noGrp="1"/>
          </p:cNvSpPr>
          <p:nvPr>
            <p:ph type="title"/>
          </p:nvPr>
        </p:nvSpPr>
        <p:spPr>
          <a:xfrm>
            <a:off x="765809" y="0"/>
            <a:ext cx="4920473" cy="12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lang="ru-RU" sz="2800" b="1" dirty="0">
                <a:solidFill>
                  <a:srgbClr val="002060"/>
                </a:solidFill>
              </a:rPr>
              <a:t>Форматы обучения</a:t>
            </a:r>
            <a:endParaRPr sz="2800" dirty="0"/>
          </a:p>
        </p:txBody>
      </p:sp>
      <p:pic>
        <p:nvPicPr>
          <p:cNvPr id="197" name="Google Shape;197;g33eaed26416_4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4641" y="113378"/>
            <a:ext cx="938324" cy="9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33eaed26416_4_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348" y="1218542"/>
            <a:ext cx="2708910" cy="367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33eaed26416_4_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8655" y="1218542"/>
            <a:ext cx="2862029" cy="214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33eaed26416_4_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3002" y="4093807"/>
            <a:ext cx="3683824" cy="245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A21DD30D-F058-2A3E-21A6-F1D55AB2C514}"/>
              </a:ext>
            </a:extLst>
          </p:cNvPr>
          <p:cNvSpPr/>
          <p:nvPr/>
        </p:nvSpPr>
        <p:spPr>
          <a:xfrm>
            <a:off x="9340254" y="1304237"/>
            <a:ext cx="2731770" cy="107886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ОЧНЫЕ СЕМИНАРЫ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6FF72328-1950-8B6F-B3C5-483BCB416741}"/>
              </a:ext>
            </a:extLst>
          </p:cNvPr>
          <p:cNvSpPr/>
          <p:nvPr/>
        </p:nvSpPr>
        <p:spPr>
          <a:xfrm>
            <a:off x="9340254" y="2638611"/>
            <a:ext cx="2731770" cy="107886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КОНФЕРЕНЦИИ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DE677F32-5977-BC0C-E278-CEA28F4776FA}"/>
              </a:ext>
            </a:extLst>
          </p:cNvPr>
          <p:cNvSpPr/>
          <p:nvPr/>
        </p:nvSpPr>
        <p:spPr>
          <a:xfrm>
            <a:off x="9340254" y="3994092"/>
            <a:ext cx="2731770" cy="107886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ЖИВЫЕ ВСТРЕЧИ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B6F7987C-3AF2-0444-FEF6-D315AA7387C4}"/>
              </a:ext>
            </a:extLst>
          </p:cNvPr>
          <p:cNvSpPr/>
          <p:nvPr/>
        </p:nvSpPr>
        <p:spPr>
          <a:xfrm>
            <a:off x="9340254" y="5349574"/>
            <a:ext cx="2731770" cy="107886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ОНЛАЙН КУРСЫ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28685F-B61F-5F7A-4743-7F95DECB33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84" y="1218542"/>
            <a:ext cx="3509932" cy="23388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1AAD3B-8335-7172-3793-9B6EB7A097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60" y="2816949"/>
            <a:ext cx="2303780" cy="30720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C1F88C-5F01-0C51-6615-7632C3B079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50" y="3429000"/>
            <a:ext cx="2303780" cy="172783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4750A8-7DA5-3231-936B-FDD2EE3EFC3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910" y="4765992"/>
            <a:ext cx="2378710" cy="17837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9830" y="1924794"/>
            <a:ext cx="3248375" cy="329194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23"/>
          <p:cNvSpPr txBox="1"/>
          <p:nvPr/>
        </p:nvSpPr>
        <p:spPr>
          <a:xfrm>
            <a:off x="1284450" y="841800"/>
            <a:ext cx="9623100" cy="12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ДОБРО ПОЖАЛОВАТЬ!</a:t>
            </a:r>
            <a:endParaRPr sz="3200" b="1" i="0" u="none" strike="noStrike" cap="none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B45F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400" b="0" i="0" u="none" strike="noStrike" cap="none" dirty="0">
              <a:solidFill>
                <a:srgbClr val="B45F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1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69887" y="1924794"/>
            <a:ext cx="2733525" cy="277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23"/>
          <p:cNvSpPr/>
          <p:nvPr/>
        </p:nvSpPr>
        <p:spPr>
          <a:xfrm>
            <a:off x="5067280" y="5377672"/>
            <a:ext cx="2733600" cy="48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</a:t>
            </a:r>
            <a:r>
              <a:rPr lang="ru-RU" sz="2200">
                <a:latin typeface="Calibri"/>
                <a:ea typeface="Calibri"/>
                <a:cs typeface="Calibri"/>
                <a:sym typeface="Calibri"/>
              </a:rPr>
              <a:t>ЕЛЕГРАМ КАНАЛ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23"/>
          <p:cNvSpPr/>
          <p:nvPr/>
        </p:nvSpPr>
        <p:spPr>
          <a:xfrm>
            <a:off x="9158512" y="5298162"/>
            <a:ext cx="2244900" cy="48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ВКонтакте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1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33700" y="103025"/>
            <a:ext cx="938324" cy="9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23"/>
          <p:cNvSpPr/>
          <p:nvPr/>
        </p:nvSpPr>
        <p:spPr>
          <a:xfrm>
            <a:off x="1023095" y="5484561"/>
            <a:ext cx="2989890" cy="48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200" dirty="0">
                <a:latin typeface="Calibri"/>
                <a:ea typeface="Calibri"/>
                <a:cs typeface="Calibri"/>
                <a:sym typeface="Calibri"/>
              </a:rPr>
              <a:t>ОТЗЫВЫ И РЕЗУЛЬТАТЫ УЧЕНИЦ</a:t>
            </a:r>
            <a:endParaRPr sz="2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4241EF-4018-3557-5F65-6839092D6E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865" y="1823362"/>
            <a:ext cx="3152120" cy="32112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1439435" y="148300"/>
            <a:ext cx="5897536" cy="12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Calibri"/>
              <a:buNone/>
            </a:pPr>
            <a:r>
              <a:rPr lang="ru-RU" sz="32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Школа семейного здоровья</a:t>
            </a:r>
            <a:endParaRPr dirty="0"/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5407479" y="5127171"/>
            <a:ext cx="1929492" cy="1389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 dirty="0">
              <a:solidFill>
                <a:srgbClr val="1F3864"/>
              </a:solidFill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1078946" y="1499850"/>
            <a:ext cx="6420050" cy="4426750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Основана в 2019 году для просвещения населения о целостном и бережном оздоровлении семьи в подходе авторского метода Марии Коноваловой,  для обучения телесным практикам оздоровления и составлению персонализированных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натуропатических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протоколов.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бесплатных учебных программах прошло обучение более 300 000 человек.</a:t>
            </a:r>
          </a:p>
          <a:p>
            <a:pPr algn="just"/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методу прошло более 4000 женщин и специалистов.</a:t>
            </a:r>
          </a:p>
          <a:p>
            <a:pPr algn="just"/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effectLst/>
              </a:rPr>
              <a:t> </a:t>
            </a:r>
            <a:endParaRPr sz="2400" b="0" i="0" u="none" strike="noStrike" cap="none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68E2C4-BE20-903F-D6C3-80624CCE5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603" y="484647"/>
            <a:ext cx="3664655" cy="367325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3C8B874-8063-D5AD-7D38-4A23D5CBFD52}"/>
              </a:ext>
            </a:extLst>
          </p:cNvPr>
          <p:cNvSpPr/>
          <p:nvPr/>
        </p:nvSpPr>
        <p:spPr>
          <a:xfrm>
            <a:off x="7903030" y="4536724"/>
            <a:ext cx="3788228" cy="13898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Мария Коновалова,</a:t>
            </a:r>
          </a:p>
          <a:p>
            <a:pPr algn="ctr"/>
            <a:r>
              <a:rPr lang="ru-RU" dirty="0"/>
              <a:t>основательница школы, </a:t>
            </a:r>
          </a:p>
          <a:p>
            <a:pPr algn="ctr"/>
            <a:r>
              <a:rPr lang="ru-RU" dirty="0"/>
              <a:t>кандидат медицинских наук, </a:t>
            </a:r>
          </a:p>
          <a:p>
            <a:pPr algn="ctr"/>
            <a:r>
              <a:rPr lang="ru-RU" dirty="0"/>
              <a:t>врач акушер – гинеколог, врач остеопат, врач рефлексотерапевт,</a:t>
            </a:r>
          </a:p>
          <a:p>
            <a:pPr algn="ctr"/>
            <a:r>
              <a:rPr lang="ru-RU" dirty="0"/>
              <a:t> клинический психолог, мама 4 детей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>
            <a:spLocks noGrp="1"/>
          </p:cNvSpPr>
          <p:nvPr>
            <p:ph type="title"/>
          </p:nvPr>
        </p:nvSpPr>
        <p:spPr>
          <a:xfrm>
            <a:off x="4555228" y="217512"/>
            <a:ext cx="6347150" cy="186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обучаем технологиям саморегуляции человеческого организма, основанным на знаниях  фундаментальной физиологии, соединительнотканной теории профессора Алексеева А.А, остеопатической,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натуропатической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медицины, восточной и психосоматической медицины  </a:t>
            </a:r>
            <a:endParaRPr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0" name="Google Shape;11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6805" y="3085318"/>
            <a:ext cx="2497349" cy="1736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86940" y="3685664"/>
            <a:ext cx="2265442" cy="1599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31457" y="4956886"/>
            <a:ext cx="2250603" cy="161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69950" y="4451463"/>
            <a:ext cx="2935722" cy="2201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88824" y="3336898"/>
            <a:ext cx="3202820" cy="2312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31457" y="2538460"/>
            <a:ext cx="2235764" cy="1676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10735" y="2472712"/>
            <a:ext cx="3557939" cy="12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6"/>
          <p:cNvSpPr txBox="1">
            <a:spLocks noGrp="1"/>
          </p:cNvSpPr>
          <p:nvPr>
            <p:ph type="body" idx="1"/>
          </p:nvPr>
        </p:nvSpPr>
        <p:spPr>
          <a:xfrm flipH="1">
            <a:off x="1713053" y="5390516"/>
            <a:ext cx="1260196" cy="9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18" name="Google Shape;118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33817" y="4769544"/>
            <a:ext cx="2647011" cy="1985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928075" y="181250"/>
            <a:ext cx="938324" cy="9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45809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13">
            <a:alphaModFix/>
          </a:blip>
          <a:srcRect/>
          <a:stretch/>
        </p:blipFill>
        <p:spPr>
          <a:xfrm>
            <a:off x="3326525" y="3027011"/>
            <a:ext cx="3202800" cy="230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9;p6">
            <a:extLst>
              <a:ext uri="{FF2B5EF4-FFF2-40B4-BE49-F238E27FC236}">
                <a16:creationId xmlns:a16="http://schemas.microsoft.com/office/drawing/2014/main" id="{6F155352-6751-B701-E0A8-A85F71E05574}"/>
              </a:ext>
            </a:extLst>
          </p:cNvPr>
          <p:cNvSpPr txBox="1">
            <a:spLocks/>
          </p:cNvSpPr>
          <p:nvPr/>
        </p:nvSpPr>
        <p:spPr>
          <a:xfrm>
            <a:off x="43817" y="5328911"/>
            <a:ext cx="4493290" cy="12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2060"/>
              </a:buClr>
              <a:buSzPts val="3200"/>
            </a:pPr>
            <a:r>
              <a:rPr lang="ru-RU" sz="3200" b="1">
                <a:solidFill>
                  <a:srgbClr val="002060"/>
                </a:solidFill>
              </a:rPr>
              <a:t>«ВРАЧ - КОНСИЛИУМ»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 txBox="1">
            <a:spLocks noGrp="1"/>
          </p:cNvSpPr>
          <p:nvPr>
            <p:ph type="title"/>
          </p:nvPr>
        </p:nvSpPr>
        <p:spPr>
          <a:xfrm>
            <a:off x="810401" y="72587"/>
            <a:ext cx="9019399" cy="1484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lang="ru-RU" sz="2800" b="1" dirty="0">
                <a:solidFill>
                  <a:srgbClr val="002060"/>
                </a:solidFill>
              </a:rPr>
              <a:t>Мы встали на защиту от преждевременного старения</a:t>
            </a:r>
            <a:endParaRPr sz="2800" dirty="0"/>
          </a:p>
        </p:txBody>
      </p:sp>
      <p:sp>
        <p:nvSpPr>
          <p:cNvPr id="128" name="Google Shape;128;p9"/>
          <p:cNvSpPr txBox="1">
            <a:spLocks noGrp="1"/>
          </p:cNvSpPr>
          <p:nvPr>
            <p:ph type="body" idx="1"/>
          </p:nvPr>
        </p:nvSpPr>
        <p:spPr>
          <a:xfrm>
            <a:off x="1874750" y="1670375"/>
            <a:ext cx="9603900" cy="40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ru-RU">
                <a:solidFill>
                  <a:srgbClr val="002060"/>
                </a:solidFill>
              </a:rPr>
              <a:t>Инсульты и инфаркты в 30 лет</a:t>
            </a:r>
            <a:endParaRPr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ru-RU">
                <a:solidFill>
                  <a:srgbClr val="002060"/>
                </a:solidFill>
              </a:rPr>
              <a:t>Эпидемия невынашивания</a:t>
            </a:r>
            <a:br>
              <a:rPr lang="ru-RU">
                <a:solidFill>
                  <a:srgbClr val="002060"/>
                </a:solidFill>
              </a:rPr>
            </a:br>
            <a:br>
              <a:rPr lang="ru-RU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>Эпидемия синдрома истощения яичников</a:t>
            </a:r>
            <a:br>
              <a:rPr lang="ru-RU">
                <a:solidFill>
                  <a:srgbClr val="002060"/>
                </a:solidFill>
              </a:rPr>
            </a:br>
            <a:br>
              <a:rPr lang="ru-RU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>Ранний возраст опухолевых процессов</a:t>
            </a:r>
            <a:br>
              <a:rPr lang="ru-RU">
                <a:solidFill>
                  <a:srgbClr val="002060"/>
                </a:solidFill>
              </a:rPr>
            </a:br>
            <a:br>
              <a:rPr lang="ru-RU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>Новорожденные дети с признаками преждевременного старения и отставанием физического интеллекта</a:t>
            </a:r>
            <a:endParaRPr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ru-RU">
                <a:solidFill>
                  <a:srgbClr val="002060"/>
                </a:solidFill>
              </a:rPr>
              <a:t>Рост психических нарушений</a:t>
            </a:r>
            <a:endParaRPr>
              <a:solidFill>
                <a:srgbClr val="002060"/>
              </a:solidFill>
            </a:endParaRPr>
          </a:p>
        </p:txBody>
      </p:sp>
      <p:pic>
        <p:nvPicPr>
          <p:cNvPr id="129" name="Google Shape;12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8075" y="181250"/>
            <a:ext cx="938324" cy="9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9790" y="72575"/>
            <a:ext cx="2236610" cy="235058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9"/>
          <p:cNvSpPr/>
          <p:nvPr/>
        </p:nvSpPr>
        <p:spPr>
          <a:xfrm>
            <a:off x="810400" y="1802200"/>
            <a:ext cx="938400" cy="338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9"/>
          <p:cNvSpPr/>
          <p:nvPr/>
        </p:nvSpPr>
        <p:spPr>
          <a:xfrm>
            <a:off x="810400" y="2545650"/>
            <a:ext cx="938400" cy="338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9"/>
          <p:cNvSpPr/>
          <p:nvPr/>
        </p:nvSpPr>
        <p:spPr>
          <a:xfrm>
            <a:off x="810400" y="3289100"/>
            <a:ext cx="938400" cy="338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9"/>
          <p:cNvSpPr/>
          <p:nvPr/>
        </p:nvSpPr>
        <p:spPr>
          <a:xfrm>
            <a:off x="810400" y="4032550"/>
            <a:ext cx="938400" cy="338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9"/>
          <p:cNvSpPr/>
          <p:nvPr/>
        </p:nvSpPr>
        <p:spPr>
          <a:xfrm>
            <a:off x="810400" y="4871975"/>
            <a:ext cx="938400" cy="338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E751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9"/>
          <p:cNvSpPr/>
          <p:nvPr/>
        </p:nvSpPr>
        <p:spPr>
          <a:xfrm>
            <a:off x="810400" y="6019400"/>
            <a:ext cx="938400" cy="338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45F0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>
            <a:spLocks noGrp="1"/>
          </p:cNvSpPr>
          <p:nvPr>
            <p:ph type="body" idx="1"/>
          </p:nvPr>
        </p:nvSpPr>
        <p:spPr>
          <a:xfrm>
            <a:off x="5346924" y="5623560"/>
            <a:ext cx="5671596" cy="1530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solidFill>
                <a:srgbClr val="1F3864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</a:pPr>
            <a:br>
              <a:rPr lang="ru-RU" sz="2000" dirty="0">
                <a:solidFill>
                  <a:srgbClr val="1F3864"/>
                </a:solidFill>
              </a:rPr>
            </a:br>
            <a:br>
              <a:rPr lang="ru-RU" sz="2000" dirty="0"/>
            </a:br>
            <a:endParaRPr sz="2000" dirty="0"/>
          </a:p>
        </p:txBody>
      </p:sp>
      <p:pic>
        <p:nvPicPr>
          <p:cNvPr id="174" name="Google Shape;17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1902" y="462399"/>
            <a:ext cx="2439287" cy="3418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33700" y="103025"/>
            <a:ext cx="938324" cy="9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028AE896-D110-9703-A67B-24D675D204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35B098D-DE51-B844-E177-9E5AFA8E39C4}"/>
              </a:ext>
            </a:extLst>
          </p:cNvPr>
          <p:cNvSpPr/>
          <p:nvPr/>
        </p:nvSpPr>
        <p:spPr>
          <a:xfrm>
            <a:off x="7360920" y="4351059"/>
            <a:ext cx="4519500" cy="13373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800"/>
              <a:buNone/>
            </a:pPr>
            <a:r>
              <a:rPr lang="ru-RU" sz="2000" dirty="0">
                <a:solidFill>
                  <a:srgbClr val="1F3864"/>
                </a:solidFill>
              </a:rPr>
              <a:t>«Мы стары настолько, насколько стара наша соединительная ткань»</a:t>
            </a:r>
            <a:endParaRPr lang="ru-RU"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800"/>
              <a:buNone/>
            </a:pPr>
            <a:r>
              <a:rPr lang="ru-RU" sz="1600" dirty="0">
                <a:solidFill>
                  <a:srgbClr val="1F3864"/>
                </a:solidFill>
              </a:rPr>
              <a:t>                                     </a:t>
            </a:r>
            <a:r>
              <a:rPr lang="ru-RU" sz="1600" i="1" dirty="0">
                <a:solidFill>
                  <a:srgbClr val="1F3864"/>
                </a:solidFill>
              </a:rPr>
              <a:t>Илья Ильич Мечников</a:t>
            </a:r>
            <a:br>
              <a:rPr lang="ru-RU" sz="1600" dirty="0">
                <a:solidFill>
                  <a:srgbClr val="1F3864"/>
                </a:solidFill>
              </a:rPr>
            </a:br>
            <a:endParaRPr lang="ru-RU" sz="1600" dirty="0">
              <a:solidFill>
                <a:srgbClr val="1F3864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8B20F9D-6778-4304-A44C-CABA6D7D973F}"/>
              </a:ext>
            </a:extLst>
          </p:cNvPr>
          <p:cNvSpPr/>
          <p:nvPr/>
        </p:nvSpPr>
        <p:spPr>
          <a:xfrm>
            <a:off x="0" y="0"/>
            <a:ext cx="7022670" cy="6858000"/>
          </a:xfrm>
          <a:prstGeom prst="rect">
            <a:avLst/>
          </a:prstGeom>
          <a:solidFill>
            <a:srgbClr val="3180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800"/>
              <a:buNone/>
            </a:pP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442F95-E32C-E898-B010-8A4CB1016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871" y="2992384"/>
            <a:ext cx="5289529" cy="341165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98B1133-B84F-5180-9956-45DC9FE747A5}"/>
              </a:ext>
            </a:extLst>
          </p:cNvPr>
          <p:cNvSpPr/>
          <p:nvPr/>
        </p:nvSpPr>
        <p:spPr>
          <a:xfrm>
            <a:off x="626120" y="624565"/>
            <a:ext cx="5955030" cy="1673285"/>
          </a:xfrm>
          <a:prstGeom prst="rect">
            <a:avLst/>
          </a:prstGeom>
          <a:solidFill>
            <a:srgbClr val="3180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Мы разработали технологию восстановления соединительной ткани на 5 уровнях здоровья: энергетическом, эмоциональном, биохимическом, биомеханическом, соединительнотканном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1143000" y="69175"/>
            <a:ext cx="9326879" cy="12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Calibri"/>
              <a:buNone/>
            </a:pPr>
            <a:r>
              <a:rPr lang="ru-RU" sz="28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Мы оздоравливаем все виды соединительной ткани</a:t>
            </a:r>
            <a:endParaRPr sz="2800" dirty="0"/>
          </a:p>
        </p:txBody>
      </p:sp>
      <p:sp>
        <p:nvSpPr>
          <p:cNvPr id="164" name="Google Shape;164;p28"/>
          <p:cNvSpPr txBox="1">
            <a:spLocks noGrp="1"/>
          </p:cNvSpPr>
          <p:nvPr>
            <p:ph type="body" idx="1"/>
          </p:nvPr>
        </p:nvSpPr>
        <p:spPr>
          <a:xfrm>
            <a:off x="5359078" y="1956122"/>
            <a:ext cx="5874979" cy="390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br>
              <a:rPr lang="ru-RU"/>
            </a:br>
            <a:br>
              <a:rPr lang="ru-RU"/>
            </a:br>
            <a:br>
              <a:rPr lang="ru-RU"/>
            </a:br>
            <a:endParaRPr/>
          </a:p>
        </p:txBody>
      </p:sp>
      <p:pic>
        <p:nvPicPr>
          <p:cNvPr id="165" name="Google Shape;165;p28" descr="Pictur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5049" y="3074670"/>
            <a:ext cx="5182372" cy="3280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8075" y="181250"/>
            <a:ext cx="938324" cy="9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55;g33eaed26416_4_17">
            <a:extLst>
              <a:ext uri="{FF2B5EF4-FFF2-40B4-BE49-F238E27FC236}">
                <a16:creationId xmlns:a16="http://schemas.microsoft.com/office/drawing/2014/main" id="{26F0B5A4-AF71-9DF4-1600-C89529EE84D7}"/>
              </a:ext>
            </a:extLst>
          </p:cNvPr>
          <p:cNvSpPr/>
          <p:nvPr/>
        </p:nvSpPr>
        <p:spPr>
          <a:xfrm>
            <a:off x="8296567" y="4025325"/>
            <a:ext cx="3377191" cy="2208115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Низкий ферритин</a:t>
            </a:r>
            <a:b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Гипервозбудимость</a:t>
            </a:r>
            <a:b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Апатия</a:t>
            </a:r>
            <a:endParaRPr sz="20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Опухоли</a:t>
            </a:r>
            <a:b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Клиническая депрессия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Остеопороз</a:t>
            </a:r>
            <a:endParaRPr sz="20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57;g33eaed26416_4_17">
            <a:extLst>
              <a:ext uri="{FF2B5EF4-FFF2-40B4-BE49-F238E27FC236}">
                <a16:creationId xmlns:a16="http://schemas.microsoft.com/office/drawing/2014/main" id="{BC89692D-ACC9-BE6C-EF1C-D5D6AA95BA04}"/>
              </a:ext>
            </a:extLst>
          </p:cNvPr>
          <p:cNvSpPr/>
          <p:nvPr/>
        </p:nvSpPr>
        <p:spPr>
          <a:xfrm>
            <a:off x="8296567" y="1509097"/>
            <a:ext cx="3324538" cy="2292506"/>
          </a:xfrm>
          <a:prstGeom prst="roundRect">
            <a:avLst>
              <a:gd name="adj" fmla="val 16667"/>
            </a:avLst>
          </a:prstGeom>
          <a:solidFill>
            <a:srgbClr val="D0ECC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Сколиоз, плоскостопие</a:t>
            </a:r>
            <a:endParaRPr sz="20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Потеря упругости кожи</a:t>
            </a:r>
            <a:endParaRPr sz="20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Разболтанность в суставах</a:t>
            </a:r>
            <a:endParaRPr sz="20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сниженный тонус мышц</a:t>
            </a:r>
            <a:br>
              <a:rPr lang="ru-RU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Грыжи</a:t>
            </a:r>
            <a:b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Артрозы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Миопия</a:t>
            </a:r>
            <a:endParaRPr sz="20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EC9A7D-8B69-0E30-32CB-34FD64A3F13E}"/>
              </a:ext>
            </a:extLst>
          </p:cNvPr>
          <p:cNvSpPr/>
          <p:nvPr/>
        </p:nvSpPr>
        <p:spPr>
          <a:xfrm>
            <a:off x="560070" y="1285375"/>
            <a:ext cx="7212330" cy="17892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Кровь, лимфа, ликвор, иммунная система, жировая ткань, </a:t>
            </a:r>
            <a:r>
              <a:rPr lang="ru-RU" sz="2000" dirty="0" err="1"/>
              <a:t>микроглия</a:t>
            </a:r>
            <a:r>
              <a:rPr lang="ru-RU" sz="2000" dirty="0"/>
              <a:t>, межклеточное пространство, оболочки мозга, нервов, связки, кости, хрящи, фасции мышц, капсулы органов, соединительнотканный каркас мышц и органов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>
          <a:extLst>
            <a:ext uri="{FF2B5EF4-FFF2-40B4-BE49-F238E27FC236}">
              <a16:creationId xmlns:a16="http://schemas.microsoft.com/office/drawing/2014/main" id="{B816FBF7-0671-E2BA-EB6B-76A9D7BAA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410b550f4b_12_12">
            <a:extLst>
              <a:ext uri="{FF2B5EF4-FFF2-40B4-BE49-F238E27FC236}">
                <a16:creationId xmlns:a16="http://schemas.microsoft.com/office/drawing/2014/main" id="{F6378EE5-D9CF-8065-C121-D811AF64C7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43235" y="99600"/>
            <a:ext cx="6194760" cy="12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alibri"/>
              <a:buNone/>
            </a:pPr>
            <a:r>
              <a:rPr lang="ru-RU" sz="4000" dirty="0">
                <a:solidFill>
                  <a:srgbClr val="002060"/>
                </a:solidFill>
              </a:rPr>
              <a:t>Пробуждаем силу изнутри</a:t>
            </a:r>
            <a:endParaRPr sz="4000" dirty="0">
              <a:solidFill>
                <a:srgbClr val="002060"/>
              </a:solidFill>
            </a:endParaRPr>
          </a:p>
        </p:txBody>
      </p:sp>
      <p:sp>
        <p:nvSpPr>
          <p:cNvPr id="267" name="Google Shape;267;g3410b550f4b_12_12">
            <a:extLst>
              <a:ext uri="{FF2B5EF4-FFF2-40B4-BE49-F238E27FC236}">
                <a16:creationId xmlns:a16="http://schemas.microsoft.com/office/drawing/2014/main" id="{6120C65B-F9A3-6F35-93DC-2B11391430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950" y="1315800"/>
            <a:ext cx="10849800" cy="53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br>
              <a:rPr lang="ru-RU" sz="2400" b="1" dirty="0">
                <a:solidFill>
                  <a:srgbClr val="1F3864"/>
                </a:solidFill>
              </a:rPr>
            </a:br>
            <a:br>
              <a:rPr lang="ru-RU" sz="2400" b="1" dirty="0">
                <a:solidFill>
                  <a:srgbClr val="1F3864"/>
                </a:solidFill>
              </a:rPr>
            </a:br>
            <a:endParaRPr sz="2400" b="1" dirty="0">
              <a:solidFill>
                <a:srgbClr val="1F3864"/>
              </a:solidFill>
            </a:endParaRPr>
          </a:p>
        </p:txBody>
      </p:sp>
      <p:pic>
        <p:nvPicPr>
          <p:cNvPr id="268" name="Google Shape;268;g3410b550f4b_12_12">
            <a:extLst>
              <a:ext uri="{FF2B5EF4-FFF2-40B4-BE49-F238E27FC236}">
                <a16:creationId xmlns:a16="http://schemas.microsoft.com/office/drawing/2014/main" id="{842664AD-60E4-6F4A-3603-E53E2F8F88A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3700" y="103025"/>
            <a:ext cx="938324" cy="9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D4743F-E163-7A99-F7B7-046D7D6A4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9316"/>
            <a:ext cx="12192000" cy="48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72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410b550f4b_12_12"/>
          <p:cNvSpPr txBox="1">
            <a:spLocks noGrp="1"/>
          </p:cNvSpPr>
          <p:nvPr>
            <p:ph type="title"/>
          </p:nvPr>
        </p:nvSpPr>
        <p:spPr>
          <a:xfrm>
            <a:off x="628950" y="99600"/>
            <a:ext cx="10531200" cy="12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alibri"/>
              <a:buNone/>
            </a:pPr>
            <a:r>
              <a:rPr lang="ru-RU" sz="2800" b="1" dirty="0">
                <a:solidFill>
                  <a:srgbClr val="1F3864"/>
                </a:solidFill>
              </a:rPr>
              <a:t>Что будет если не научиться решать проблему преждевременного старения соединительной ткани?</a:t>
            </a:r>
            <a:endParaRPr sz="2800" dirty="0"/>
          </a:p>
        </p:txBody>
      </p:sp>
      <p:sp>
        <p:nvSpPr>
          <p:cNvPr id="267" name="Google Shape;267;g3410b550f4b_12_12"/>
          <p:cNvSpPr txBox="1">
            <a:spLocks noGrp="1"/>
          </p:cNvSpPr>
          <p:nvPr>
            <p:ph type="body" idx="1"/>
          </p:nvPr>
        </p:nvSpPr>
        <p:spPr>
          <a:xfrm>
            <a:off x="628950" y="1315800"/>
            <a:ext cx="10849800" cy="53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277"/>
              <a:buFont typeface="Calibri"/>
              <a:buNone/>
            </a:pPr>
            <a:r>
              <a:rPr lang="ru-RU" sz="3590" b="1" dirty="0">
                <a:solidFill>
                  <a:srgbClr val="B45F06"/>
                </a:solidFill>
              </a:rPr>
              <a:t>Сначала ухудшается: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277"/>
              <a:buFont typeface="Calibri"/>
              <a:buNone/>
            </a:pPr>
            <a:br>
              <a:rPr lang="ru-RU" sz="3590" b="1" dirty="0">
                <a:solidFill>
                  <a:srgbClr val="1F3864"/>
                </a:solidFill>
              </a:rPr>
            </a:br>
            <a:r>
              <a:rPr lang="ru-RU" sz="3590" dirty="0">
                <a:solidFill>
                  <a:srgbClr val="1F3864"/>
                </a:solidFill>
              </a:rPr>
              <a:t>- микроциркуляция во всех органах</a:t>
            </a:r>
            <a:br>
              <a:rPr lang="ru-RU" sz="3590" dirty="0">
                <a:solidFill>
                  <a:srgbClr val="1F3864"/>
                </a:solidFill>
              </a:rPr>
            </a:br>
            <a:r>
              <a:rPr lang="ru-RU" sz="3590" dirty="0">
                <a:solidFill>
                  <a:srgbClr val="1F3864"/>
                </a:solidFill>
              </a:rPr>
              <a:t>- антистрессовая устойчивость нервной системы</a:t>
            </a:r>
            <a:br>
              <a:rPr lang="ru-RU" sz="3590" dirty="0">
                <a:solidFill>
                  <a:srgbClr val="1F3864"/>
                </a:solidFill>
              </a:rPr>
            </a:br>
            <a:r>
              <a:rPr lang="ru-RU" sz="3590" dirty="0">
                <a:solidFill>
                  <a:srgbClr val="1F3864"/>
                </a:solidFill>
              </a:rPr>
              <a:t>-  поступление питательных веществ в клетку</a:t>
            </a:r>
            <a:br>
              <a:rPr lang="ru-RU" sz="3590" dirty="0">
                <a:solidFill>
                  <a:srgbClr val="1F3864"/>
                </a:solidFill>
              </a:rPr>
            </a:br>
            <a:br>
              <a:rPr lang="ru-RU" sz="3590" dirty="0">
                <a:solidFill>
                  <a:srgbClr val="1F3864"/>
                </a:solidFill>
              </a:rPr>
            </a:br>
            <a:r>
              <a:rPr lang="ru-RU" sz="3590" dirty="0">
                <a:solidFill>
                  <a:srgbClr val="1F3864"/>
                </a:solidFill>
              </a:rPr>
              <a:t>           </a:t>
            </a:r>
            <a:r>
              <a:rPr lang="ru-RU" sz="3590" dirty="0">
                <a:solidFill>
                  <a:srgbClr val="B45F06"/>
                </a:solidFill>
              </a:rPr>
              <a:t>     </a:t>
            </a:r>
            <a:r>
              <a:rPr lang="ru-RU" sz="3590" b="1" dirty="0">
                <a:solidFill>
                  <a:srgbClr val="B45F06"/>
                </a:solidFill>
              </a:rPr>
              <a:t>Затем ломается механизм: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277"/>
              <a:buFont typeface="Calibri"/>
              <a:buNone/>
            </a:pPr>
            <a:endParaRPr lang="ru-RU" sz="3590" b="1" dirty="0">
              <a:solidFill>
                <a:srgbClr val="1F3864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90" dirty="0">
                <a:solidFill>
                  <a:srgbClr val="1F3864"/>
                </a:solidFill>
              </a:rPr>
              <a:t>         -  обновления клеток</a:t>
            </a: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90" dirty="0">
                <a:solidFill>
                  <a:srgbClr val="1F3864"/>
                </a:solidFill>
              </a:rPr>
              <a:t>         -  обновления коллагенового каркаса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90" dirty="0">
                <a:solidFill>
                  <a:srgbClr val="1F3864"/>
                </a:solidFill>
              </a:rPr>
              <a:t>                -  иммунного контроля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4204"/>
              <a:buNone/>
            </a:pPr>
            <a:endParaRPr lang="ru-RU" sz="3590" b="1" dirty="0">
              <a:solidFill>
                <a:srgbClr val="1F3864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4204"/>
              <a:buNone/>
            </a:pPr>
            <a:r>
              <a:rPr lang="ru-RU" sz="3590" b="1" dirty="0">
                <a:solidFill>
                  <a:srgbClr val="1F3864"/>
                </a:solidFill>
              </a:rPr>
              <a:t>                                 </a:t>
            </a:r>
            <a:r>
              <a:rPr lang="ru-RU" sz="3590" b="1" dirty="0">
                <a:solidFill>
                  <a:srgbClr val="B45F06"/>
                </a:solidFill>
              </a:rPr>
              <a:t>  И в конце:</a:t>
            </a:r>
            <a:br>
              <a:rPr lang="ru-RU" sz="3590" b="1" dirty="0">
                <a:solidFill>
                  <a:srgbClr val="1F3864"/>
                </a:solidFill>
              </a:rPr>
            </a:br>
            <a:br>
              <a:rPr lang="ru-RU" sz="3590" dirty="0">
                <a:solidFill>
                  <a:srgbClr val="1F3864"/>
                </a:solidFill>
              </a:rPr>
            </a:br>
            <a:r>
              <a:rPr lang="ru-RU" sz="3590" dirty="0">
                <a:solidFill>
                  <a:srgbClr val="1F3864"/>
                </a:solidFill>
              </a:rPr>
              <a:t>                                   - здоровье рассыпается</a:t>
            </a:r>
            <a:br>
              <a:rPr lang="ru-RU" sz="3590" dirty="0">
                <a:solidFill>
                  <a:srgbClr val="1F3864"/>
                </a:solidFill>
              </a:rPr>
            </a:br>
            <a:r>
              <a:rPr lang="ru-RU" sz="3590" dirty="0">
                <a:solidFill>
                  <a:srgbClr val="1F3864"/>
                </a:solidFill>
              </a:rPr>
              <a:t>                                   - теряется смысл и желание жить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4204"/>
              <a:buNone/>
            </a:pPr>
            <a:r>
              <a:rPr lang="ru-RU" sz="3590" dirty="0">
                <a:solidFill>
                  <a:srgbClr val="1F3864"/>
                </a:solidFill>
              </a:rPr>
              <a:t>                                   - удаляются органы</a:t>
            </a: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br>
              <a:rPr lang="ru-RU" sz="2400" b="1" dirty="0">
                <a:solidFill>
                  <a:srgbClr val="1F3864"/>
                </a:solidFill>
              </a:rPr>
            </a:br>
            <a:br>
              <a:rPr lang="ru-RU" sz="2400" b="1" dirty="0">
                <a:solidFill>
                  <a:srgbClr val="1F3864"/>
                </a:solidFill>
              </a:rPr>
            </a:br>
            <a:endParaRPr sz="2400" b="1" dirty="0">
              <a:solidFill>
                <a:srgbClr val="1F3864"/>
              </a:solidFill>
            </a:endParaRPr>
          </a:p>
        </p:txBody>
      </p:sp>
      <p:pic>
        <p:nvPicPr>
          <p:cNvPr id="268" name="Google Shape;268;g3410b550f4b_12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3700" y="103025"/>
            <a:ext cx="938324" cy="9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3410b550f4b_12_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7900" y="3495525"/>
            <a:ext cx="2963350" cy="296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>
          <a:extLst>
            <a:ext uri="{FF2B5EF4-FFF2-40B4-BE49-F238E27FC236}">
              <a16:creationId xmlns:a16="http://schemas.microsoft.com/office/drawing/2014/main" id="{6605B68E-74A7-0FF3-37B8-F1BE6FF98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410b550f4b_12_12">
            <a:extLst>
              <a:ext uri="{FF2B5EF4-FFF2-40B4-BE49-F238E27FC236}">
                <a16:creationId xmlns:a16="http://schemas.microsoft.com/office/drawing/2014/main" id="{EBDD4080-EA1A-1186-EC95-D10D2B111A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950" y="99600"/>
            <a:ext cx="10531200" cy="12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alibri"/>
              <a:buNone/>
            </a:pPr>
            <a:r>
              <a:rPr lang="ru-RU" sz="2800" b="1" dirty="0">
                <a:solidFill>
                  <a:srgbClr val="1F3864"/>
                </a:solidFill>
              </a:rPr>
              <a:t>Признание в профессиональном медицинском сообществе</a:t>
            </a:r>
            <a:endParaRPr sz="2800" dirty="0"/>
          </a:p>
        </p:txBody>
      </p:sp>
      <p:sp>
        <p:nvSpPr>
          <p:cNvPr id="267" name="Google Shape;267;g3410b550f4b_12_12">
            <a:extLst>
              <a:ext uri="{FF2B5EF4-FFF2-40B4-BE49-F238E27FC236}">
                <a16:creationId xmlns:a16="http://schemas.microsoft.com/office/drawing/2014/main" id="{84ED6F01-1CC1-E626-19A9-495566A90C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950" y="1315800"/>
            <a:ext cx="10849800" cy="53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br>
              <a:rPr lang="ru-RU" sz="2400" b="1" dirty="0">
                <a:solidFill>
                  <a:srgbClr val="1F3864"/>
                </a:solidFill>
              </a:rPr>
            </a:br>
            <a:br>
              <a:rPr lang="ru-RU" sz="2400" b="1" dirty="0">
                <a:solidFill>
                  <a:srgbClr val="1F3864"/>
                </a:solidFill>
              </a:rPr>
            </a:br>
            <a:endParaRPr sz="2400" b="1" dirty="0">
              <a:solidFill>
                <a:srgbClr val="1F3864"/>
              </a:solidFill>
            </a:endParaRPr>
          </a:p>
        </p:txBody>
      </p:sp>
      <p:pic>
        <p:nvPicPr>
          <p:cNvPr id="268" name="Google Shape;268;g3410b550f4b_12_12">
            <a:extLst>
              <a:ext uri="{FF2B5EF4-FFF2-40B4-BE49-F238E27FC236}">
                <a16:creationId xmlns:a16="http://schemas.microsoft.com/office/drawing/2014/main" id="{BB1D5FF1-2AFC-2C32-AE6C-96BE67DA9F9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3700" y="103025"/>
            <a:ext cx="938324" cy="9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8D781D-6103-FA9D-F175-CA0FE7F21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840" y="1714500"/>
            <a:ext cx="2986981" cy="3429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9365D46-FDED-4E9D-8E96-DA19E222707F}"/>
              </a:ext>
            </a:extLst>
          </p:cNvPr>
          <p:cNvSpPr/>
          <p:nvPr/>
        </p:nvSpPr>
        <p:spPr>
          <a:xfrm>
            <a:off x="570073" y="5558971"/>
            <a:ext cx="3570514" cy="8999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Доклад на международном конгрессе по традиционной медицине стран БРИКС, 2025 г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280DF4-C434-638E-5A4F-A9C6D3AD3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1546" y="1666464"/>
            <a:ext cx="2071096" cy="38757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A40658-F3D9-547B-2471-E3BB564B54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7184" y="1666464"/>
            <a:ext cx="1992371" cy="387573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39F4091-CF8E-E29C-6C90-3B05F1A65295}"/>
              </a:ext>
            </a:extLst>
          </p:cNvPr>
          <p:cNvSpPr/>
          <p:nvPr/>
        </p:nvSpPr>
        <p:spPr>
          <a:xfrm>
            <a:off x="5116286" y="5558971"/>
            <a:ext cx="6043864" cy="8999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Руководитель национального центра компетенций по женскому здоровью в комитете по реализации приказа Минздрава о превентивной медицине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A29856F-DFBA-AA1F-D5CA-420F86469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681" y="4338568"/>
            <a:ext cx="1220403" cy="122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475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582</Words>
  <Application>Microsoft Macintosh PowerPoint</Application>
  <PresentationFormat>Широкоэкранный</PresentationFormat>
  <Paragraphs>109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Школа семейного здоровья</vt:lpstr>
      <vt:lpstr>Мы обучаем технологиям саморегуляции человеческого организма, основанным на знаниях  фундаментальной физиологии, соединительнотканной теории профессора Алексеева А.А, остеопатической, натуропатической медицины, восточной и психосоматической медицины  </vt:lpstr>
      <vt:lpstr>Мы встали на защиту от преждевременного старения</vt:lpstr>
      <vt:lpstr>Презентация PowerPoint</vt:lpstr>
      <vt:lpstr>Мы оздоравливаем все виды соединительной ткани</vt:lpstr>
      <vt:lpstr>Пробуждаем силу изнутри</vt:lpstr>
      <vt:lpstr>Что будет если не научиться решать проблему преждевременного старения соединительной ткани?</vt:lpstr>
      <vt:lpstr>Признание в профессиональном медицинском сообществе</vt:lpstr>
      <vt:lpstr>Обучение специалистов</vt:lpstr>
      <vt:lpstr>Результаты оздоровления по Методу активации жизненной силы</vt:lpstr>
      <vt:lpstr>Форматы обучения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Marija Tregubova</dc:creator>
  <cp:lastModifiedBy>Marija Tregubova</cp:lastModifiedBy>
  <cp:revision>7</cp:revision>
  <dcterms:created xsi:type="dcterms:W3CDTF">2025-02-10T15:55:36Z</dcterms:created>
  <dcterms:modified xsi:type="dcterms:W3CDTF">2025-04-23T19:37:13Z</dcterms:modified>
</cp:coreProperties>
</file>