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Дети и взрослые </c:v>
                </c:pt>
                <c:pt idx="1">
                  <c:v>дети до 18 лет</c:v>
                </c:pt>
                <c:pt idx="2">
                  <c:v>рождаеться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</c:v>
                </c:pt>
                <c:pt idx="1">
                  <c:v>85</c:v>
                </c:pt>
                <c:pt idx="2">
                  <c:v>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/>
          <a:lstStyle/>
          <a:p>
            <a:r>
              <a:rPr lang="en-US" dirty="0" smtClean="0"/>
              <a:t>Strive for HAPPINESS</a:t>
            </a:r>
            <a:br>
              <a:rPr lang="en-US" dirty="0" smtClean="0"/>
            </a:br>
            <a:r>
              <a:rPr lang="ru-RU" sz="1400" dirty="0" smtClean="0"/>
              <a:t>стремись к счастью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«Братский дом интернат для престарелых и инвалидов»</a:t>
            </a:r>
          </a:p>
          <a:p>
            <a:r>
              <a:rPr lang="ru-RU" sz="1600" dirty="0" smtClean="0"/>
              <a:t>Г.Братск </a:t>
            </a:r>
          </a:p>
          <a:p>
            <a:r>
              <a:rPr lang="ru-RU" sz="1600" dirty="0" smtClean="0"/>
              <a:t>2025г</a:t>
            </a:r>
            <a:endParaRPr lang="ru-RU" sz="1600" dirty="0"/>
          </a:p>
        </p:txBody>
      </p:sp>
      <p:pic>
        <p:nvPicPr>
          <p:cNvPr id="5" name="Рисунок 4" descr="IMG_4150 (1) (2)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071934" y="3643314"/>
            <a:ext cx="1142976" cy="1113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Получатель социальных услуг с нарушением ОДА </a:t>
            </a:r>
            <a:br>
              <a:rPr lang="ru-RU" sz="2200" dirty="0" smtClean="0"/>
            </a:br>
            <a:r>
              <a:rPr lang="ru-RU" sz="2200" dirty="0" smtClean="0"/>
              <a:t>(ДЦП, нижний </a:t>
            </a:r>
            <a:r>
              <a:rPr lang="ru-RU" sz="2200" dirty="0" err="1" smtClean="0"/>
              <a:t>тетрапарез</a:t>
            </a:r>
            <a:r>
              <a:rPr lang="ru-RU" sz="2200" dirty="0" smtClean="0"/>
              <a:t>) </a:t>
            </a:r>
            <a:endParaRPr lang="ru-RU" sz="2200" dirty="0"/>
          </a:p>
        </p:txBody>
      </p:sp>
      <p:pic>
        <p:nvPicPr>
          <p:cNvPr id="8" name="Рисунок 7" descr="IMG_20170623_105000.jpg"/>
          <p:cNvPicPr>
            <a:picLocks noChangeAspect="1"/>
          </p:cNvPicPr>
          <p:nvPr/>
        </p:nvPicPr>
        <p:blipFill>
          <a:blip r:embed="rId3" cstate="print"/>
          <a:srcRect l="10015" t="31870" r="6523" b="23138"/>
          <a:stretch>
            <a:fillRect/>
          </a:stretch>
        </p:blipFill>
        <p:spPr>
          <a:xfrm>
            <a:off x="2214546" y="2571744"/>
            <a:ext cx="416721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    В октябре 2021г занятия проходят в АФК зале на матах</a:t>
            </a:r>
            <a:endParaRPr lang="ru-RU" dirty="0"/>
          </a:p>
        </p:txBody>
      </p:sp>
      <p:pic>
        <p:nvPicPr>
          <p:cNvPr id="7" name="Рисунок 6" descr="20240912_111802.jpg"/>
          <p:cNvPicPr>
            <a:picLocks noChangeAspect="1"/>
          </p:cNvPicPr>
          <p:nvPr/>
        </p:nvPicPr>
        <p:blipFill>
          <a:blip r:embed="rId3" cstate="print"/>
          <a:srcRect l="39844" t="53467" r="17187" b="1463"/>
          <a:stretch>
            <a:fillRect/>
          </a:stretch>
        </p:blipFill>
        <p:spPr>
          <a:xfrm>
            <a:off x="642910" y="2500306"/>
            <a:ext cx="377797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41126_110810.jpg"/>
          <p:cNvPicPr>
            <a:picLocks noChangeAspect="1"/>
          </p:cNvPicPr>
          <p:nvPr/>
        </p:nvPicPr>
        <p:blipFill>
          <a:blip r:embed="rId4" cstate="print"/>
          <a:srcRect l="57031" r="17969" b="44800"/>
          <a:stretch>
            <a:fillRect/>
          </a:stretch>
        </p:blipFill>
        <p:spPr>
          <a:xfrm>
            <a:off x="5643570" y="2714620"/>
            <a:ext cx="265614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40912_112705.jpg"/>
          <p:cNvPicPr>
            <a:picLocks noChangeAspect="1"/>
          </p:cNvPicPr>
          <p:nvPr/>
        </p:nvPicPr>
        <p:blipFill>
          <a:blip r:embed="rId5" cstate="print"/>
          <a:srcRect r="2463" b="115"/>
          <a:stretch>
            <a:fillRect/>
          </a:stretch>
        </p:blipFill>
        <p:spPr>
          <a:xfrm>
            <a:off x="785786" y="4643446"/>
            <a:ext cx="371477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3574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С  марта 2021 мы вели беседу что бы начать ходить с опорой на ходунках. Сначала категорически отказывалась от ходьбы, но мы продолжали упорно настаивать на ходьбе,  подключив психолога, говоря ей о том, что это здорово. В апреле 2020 начали ходить опираясь на ходунки</a:t>
            </a:r>
            <a:endParaRPr lang="ru-RU" dirty="0"/>
          </a:p>
        </p:txBody>
      </p:sp>
      <p:pic>
        <p:nvPicPr>
          <p:cNvPr id="6" name="Рисунок 5" descr="20241128_114902.jpg"/>
          <p:cNvPicPr>
            <a:picLocks noChangeAspect="1"/>
          </p:cNvPicPr>
          <p:nvPr/>
        </p:nvPicPr>
        <p:blipFill>
          <a:blip r:embed="rId3" cstate="print"/>
          <a:srcRect l="16984" r="36311" b="-490"/>
          <a:stretch>
            <a:fillRect/>
          </a:stretch>
        </p:blipFill>
        <p:spPr>
          <a:xfrm>
            <a:off x="642910" y="3214686"/>
            <a:ext cx="316782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41128_114917.jpg"/>
          <p:cNvPicPr>
            <a:picLocks noChangeAspect="1"/>
          </p:cNvPicPr>
          <p:nvPr/>
        </p:nvPicPr>
        <p:blipFill>
          <a:blip r:embed="rId4" cstate="print"/>
          <a:srcRect l="35156" r="27344" b="-2003"/>
          <a:stretch>
            <a:fillRect/>
          </a:stretch>
        </p:blipFill>
        <p:spPr>
          <a:xfrm>
            <a:off x="4857752" y="3143248"/>
            <a:ext cx="2786082" cy="321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26146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800" dirty="0" smtClean="0"/>
              <a:t>Май 2021г  учимся ходить по кафелю в коридорах, по спускам и лестницам. Июнь 2020г стали выходить на улицу, от дома проходили в одну и другую сторону метров на 50</a:t>
            </a:r>
            <a:endParaRPr lang="ru-RU" sz="2800" dirty="0"/>
          </a:p>
        </p:txBody>
      </p:sp>
      <p:pic>
        <p:nvPicPr>
          <p:cNvPr id="5" name="Рисунок 4" descr="20241128_114534.jpg"/>
          <p:cNvPicPr>
            <a:picLocks noChangeAspect="1"/>
          </p:cNvPicPr>
          <p:nvPr/>
        </p:nvPicPr>
        <p:blipFill>
          <a:blip r:embed="rId3" cstate="print"/>
          <a:srcRect l="34133" r="35391"/>
          <a:stretch>
            <a:fillRect/>
          </a:stretch>
        </p:blipFill>
        <p:spPr>
          <a:xfrm>
            <a:off x="1214414" y="2714620"/>
            <a:ext cx="2214578" cy="327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334.JPG"/>
          <p:cNvPicPr>
            <a:picLocks noChangeAspect="1"/>
          </p:cNvPicPr>
          <p:nvPr/>
        </p:nvPicPr>
        <p:blipFill>
          <a:blip r:embed="rId4" cstate="print"/>
          <a:srcRect l="14062" t="11300" r="22656" b="11858"/>
          <a:stretch>
            <a:fillRect/>
          </a:stretch>
        </p:blipFill>
        <p:spPr>
          <a:xfrm rot="16200000">
            <a:off x="4786315" y="2928933"/>
            <a:ext cx="3000396" cy="242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Январь 2022начали осваивать ходьбу с опорой на трость. Сначала пробовали стоять, держась одной рукой за поручень, второй упираясь на трость, затем начинаем стоять опираясь только на трость. </a:t>
            </a:r>
            <a:endParaRPr lang="ru-RU" sz="2400" dirty="0"/>
          </a:p>
        </p:txBody>
      </p:sp>
      <p:pic>
        <p:nvPicPr>
          <p:cNvPr id="5" name="Рисунок 4" descr="IMG_20170623_104948.jpg"/>
          <p:cNvPicPr>
            <a:picLocks noChangeAspect="1"/>
          </p:cNvPicPr>
          <p:nvPr/>
        </p:nvPicPr>
        <p:blipFill>
          <a:blip r:embed="rId3" cstate="print"/>
          <a:srcRect r="-1505" b="11765"/>
          <a:stretch>
            <a:fillRect/>
          </a:stretch>
        </p:blipFill>
        <p:spPr>
          <a:xfrm>
            <a:off x="571472" y="2357430"/>
            <a:ext cx="207666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1017_141301.jpg"/>
          <p:cNvPicPr>
            <a:picLocks noChangeAspect="1"/>
          </p:cNvPicPr>
          <p:nvPr/>
        </p:nvPicPr>
        <p:blipFill>
          <a:blip r:embed="rId4" cstate="print"/>
          <a:srcRect l="66797" t="29687" r="1562" b="3124"/>
          <a:stretch>
            <a:fillRect/>
          </a:stretch>
        </p:blipFill>
        <p:spPr>
          <a:xfrm>
            <a:off x="3428992" y="2500306"/>
            <a:ext cx="192882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50318_111839.jpg"/>
          <p:cNvPicPr>
            <a:picLocks noChangeAspect="1"/>
          </p:cNvPicPr>
          <p:nvPr/>
        </p:nvPicPr>
        <p:blipFill>
          <a:blip r:embed="rId5" cstate="print"/>
          <a:srcRect l="24219" r="28125"/>
          <a:stretch>
            <a:fillRect/>
          </a:stretch>
        </p:blipFill>
        <p:spPr>
          <a:xfrm>
            <a:off x="5929322" y="2428868"/>
            <a:ext cx="1944455" cy="306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 2022г по 2025г  продолжает занятия в АФК зале, активно участвует в жизни дома. Играет в спортивную групповую игру «</a:t>
            </a:r>
            <a:r>
              <a:rPr lang="ru-RU" sz="2000" dirty="0" err="1" smtClean="0"/>
              <a:t>Бочча</a:t>
            </a:r>
            <a:r>
              <a:rPr lang="ru-RU" sz="2000" dirty="0" smtClean="0"/>
              <a:t>», участвует в соревнованиях, играх, эстафетах и т.д.</a:t>
            </a:r>
            <a:br>
              <a:rPr lang="ru-RU" sz="2000" dirty="0" smtClean="0"/>
            </a:br>
            <a:r>
              <a:rPr lang="ru-RU" sz="2000" dirty="0" smtClean="0"/>
              <a:t>Стала жизнерадостная, раскрепощенная, веселая, коммуникабельная.</a:t>
            </a:r>
            <a:endParaRPr lang="ru-RU" sz="2000" dirty="0"/>
          </a:p>
        </p:txBody>
      </p:sp>
      <p:pic>
        <p:nvPicPr>
          <p:cNvPr id="6" name="Рисунок 5" descr="IMG_0396.JPG"/>
          <p:cNvPicPr>
            <a:picLocks noChangeAspect="1"/>
          </p:cNvPicPr>
          <p:nvPr/>
        </p:nvPicPr>
        <p:blipFill>
          <a:blip r:embed="rId3" cstate="print"/>
          <a:srcRect t="43359" r="24218" b="390"/>
          <a:stretch>
            <a:fillRect/>
          </a:stretch>
        </p:blipFill>
        <p:spPr>
          <a:xfrm>
            <a:off x="214282" y="1357298"/>
            <a:ext cx="40421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7032.JPG"/>
          <p:cNvPicPr>
            <a:picLocks noChangeAspect="1"/>
          </p:cNvPicPr>
          <p:nvPr/>
        </p:nvPicPr>
        <p:blipFill>
          <a:blip r:embed="rId4" cstate="print"/>
          <a:srcRect l="38281" t="12500" r="20313" b="-1563"/>
          <a:stretch>
            <a:fillRect/>
          </a:stretch>
        </p:blipFill>
        <p:spPr>
          <a:xfrm>
            <a:off x="5857884" y="1285860"/>
            <a:ext cx="239129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7865.JPG"/>
          <p:cNvPicPr>
            <a:picLocks noChangeAspect="1"/>
          </p:cNvPicPr>
          <p:nvPr/>
        </p:nvPicPr>
        <p:blipFill>
          <a:blip r:embed="rId5" cstate="print"/>
          <a:srcRect t="14843" b="781"/>
          <a:stretch>
            <a:fillRect/>
          </a:stretch>
        </p:blipFill>
        <p:spPr>
          <a:xfrm>
            <a:off x="4857752" y="4857760"/>
            <a:ext cx="304800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11207_135838.jpg"/>
          <p:cNvPicPr>
            <a:picLocks noChangeAspect="1"/>
          </p:cNvPicPr>
          <p:nvPr/>
        </p:nvPicPr>
        <p:blipFill>
          <a:blip r:embed="rId6" cstate="print"/>
          <a:srcRect l="42969" t="12500" r="1562" b="-2084"/>
          <a:stretch>
            <a:fillRect/>
          </a:stretch>
        </p:blipFill>
        <p:spPr>
          <a:xfrm>
            <a:off x="1071539" y="3357562"/>
            <a:ext cx="271298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Проект адаптивного спорта для граждан с нарушением ментального здоровья является важным инструментом для улучшения качества жизни этой категории населения. Благодаря грамотно организованной программе участники смогли не только укрепить свое здоровье, но и обрести уверенность в своих силах и стать полноценными членами общества.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/>
              <a:t>Спасибо за внимание !</a:t>
            </a:r>
          </a:p>
          <a:p>
            <a:endParaRPr lang="ru-RU" dirty="0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14686"/>
            <a:ext cx="3364150" cy="253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«Адаптивный спорт для граждан с нарушением ментального здоровья»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-758" t="31035" r="7154" b="22345"/>
          <a:stretch>
            <a:fillRect/>
          </a:stretch>
        </p:blipFill>
        <p:spPr bwMode="auto">
          <a:xfrm>
            <a:off x="2786050" y="3500438"/>
            <a:ext cx="3071834" cy="319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4287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 всему миру насчитывается около 17 миллионов детей и взрослых с ДЦП. По данным мировой статистики, предоставляемой ВОЗ, количество рожденных детей с диагнозом ДЦП составляет 2-3 случая на 1000. В России насчитывается примерно 85 тыс. детей до 17 лет с ДЦП, ежегодно в нашей стране рождается в пределах 7 тыс. детей с таким диагнозом.</a:t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000100" y="2643182"/>
          <a:ext cx="7143800" cy="348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команда </a:t>
            </a:r>
            <a:br>
              <a:rPr lang="ru-RU" dirty="0" smtClean="0"/>
            </a:br>
            <a:r>
              <a:rPr lang="ru-RU" sz="2700" dirty="0" smtClean="0"/>
              <a:t>инструктора АФК</a:t>
            </a:r>
            <a:endParaRPr lang="ru-RU" sz="2700" dirty="0"/>
          </a:p>
        </p:txBody>
      </p:sp>
      <p:pic>
        <p:nvPicPr>
          <p:cNvPr id="6" name="Содержимое 5" descr="IMG-20250402-WA0007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903" r="17445" b="19003"/>
          <a:stretch>
            <a:fillRect/>
          </a:stretch>
        </p:blipFill>
        <p:spPr>
          <a:xfrm>
            <a:off x="2357422" y="1928802"/>
            <a:ext cx="4286280" cy="363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14546" y="1500174"/>
            <a:ext cx="473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Шавыкина</a:t>
            </a:r>
            <a:r>
              <a:rPr lang="ru-RU" b="1" dirty="0" smtClean="0"/>
              <a:t> Е.А   </a:t>
            </a:r>
            <a:r>
              <a:rPr lang="ru-RU" b="1" dirty="0" err="1" smtClean="0"/>
              <a:t>Болюбаш</a:t>
            </a:r>
            <a:r>
              <a:rPr lang="ru-RU" b="1" dirty="0" smtClean="0"/>
              <a:t> С.А   </a:t>
            </a:r>
            <a:r>
              <a:rPr lang="ru-RU" b="1" dirty="0" err="1" smtClean="0"/>
              <a:t>Лисичкина</a:t>
            </a:r>
            <a:r>
              <a:rPr lang="ru-RU" b="1" dirty="0" smtClean="0"/>
              <a:t> Е.В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5857893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Либо вместе, либо не получиться!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772400" cy="257176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  <a:t>Адаптивный спорт — это специализированная форма физической активности, разработанная для людей с ограниченными возможностями, включая нарушения ментального здоровья. </a:t>
            </a:r>
            <a:b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  <a:t>Цель адаптивного спорта заключается в создании условий, позволяющих людям с различными ограничениями вести активный образ жизни, улучшать физическое состояние и социальную интеграцию. </a:t>
            </a:r>
            <a:b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1600" dirty="0" smtClean="0">
                <a:latin typeface="Arial Black" pitchFamily="34" charset="0"/>
              </a:rPr>
              <a:t>Ментальное здоровье – это состояние психического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благополучия, которые позволяет человеку осознать свои возможности, справляться с обычными жизненными стрессами, продуктивно работать и вносить вклад в жизнь своего сообщества. </a:t>
            </a:r>
            <a: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Arial Black" pitchFamily="34" charset="0"/>
                <a:ea typeface="Times New Roman"/>
                <a:cs typeface="Times New Roman"/>
              </a:rPr>
            </a:b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цели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Социальная интеграция</a:t>
            </a:r>
          </a:p>
          <a:p>
            <a:pPr algn="ctr"/>
            <a:r>
              <a:rPr lang="ru-RU" sz="2800" dirty="0" smtClean="0"/>
              <a:t>Физическое развитие</a:t>
            </a:r>
          </a:p>
          <a:p>
            <a:pPr algn="ctr"/>
            <a:r>
              <a:rPr lang="ru-RU" sz="2800" dirty="0" smtClean="0"/>
              <a:t>Эмоциональная поддержка</a:t>
            </a:r>
          </a:p>
          <a:p>
            <a:pPr algn="ctr"/>
            <a:r>
              <a:rPr lang="ru-RU" sz="2800" dirty="0" smtClean="0"/>
              <a:t>Развитие когнитивных функций</a:t>
            </a:r>
          </a:p>
          <a:p>
            <a:endParaRPr lang="ru-RU" dirty="0"/>
          </a:p>
        </p:txBody>
      </p:sp>
      <p:pic>
        <p:nvPicPr>
          <p:cNvPr id="8" name="Рисунок 7" descr="20240912_110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714752"/>
            <a:ext cx="6072230" cy="273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25963"/>
          </a:xfrm>
        </p:spPr>
        <p:txBody>
          <a:bodyPr/>
          <a:lstStyle/>
          <a:p>
            <a:r>
              <a:rPr lang="ru-RU" sz="2800" dirty="0" smtClean="0"/>
              <a:t>Оценка потребностей</a:t>
            </a:r>
          </a:p>
          <a:p>
            <a:r>
              <a:rPr lang="ru-RU" sz="2800" dirty="0" smtClean="0"/>
              <a:t>Разработка программы</a:t>
            </a:r>
          </a:p>
          <a:p>
            <a:r>
              <a:rPr lang="ru-RU" sz="2800" dirty="0" smtClean="0"/>
              <a:t>Реализация программы</a:t>
            </a:r>
          </a:p>
          <a:p>
            <a:r>
              <a:rPr lang="ru-RU" sz="2800" dirty="0" smtClean="0"/>
              <a:t>Поддержка и мотивация</a:t>
            </a:r>
          </a:p>
          <a:p>
            <a:r>
              <a:rPr lang="ru-RU" sz="2800" dirty="0" smtClean="0"/>
              <a:t>Оценка результатов</a:t>
            </a:r>
            <a:endParaRPr lang="ru-RU" sz="2800" dirty="0"/>
          </a:p>
        </p:txBody>
      </p:sp>
      <p:pic>
        <p:nvPicPr>
          <p:cNvPr id="6" name="Рисунок 5" descr="IMG_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71612"/>
            <a:ext cx="295273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41126_110900.jpg"/>
          <p:cNvPicPr>
            <a:picLocks noChangeAspect="1"/>
          </p:cNvPicPr>
          <p:nvPr/>
        </p:nvPicPr>
        <p:blipFill>
          <a:blip r:embed="rId4" cstate="print"/>
          <a:srcRect l="7813" b="2926"/>
          <a:stretch>
            <a:fillRect/>
          </a:stretch>
        </p:blipFill>
        <p:spPr>
          <a:xfrm>
            <a:off x="2428860" y="4214818"/>
            <a:ext cx="421481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работы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2043114"/>
          </a:xfrm>
        </p:spPr>
        <p:txBody>
          <a:bodyPr/>
          <a:lstStyle/>
          <a:p>
            <a:r>
              <a:rPr lang="ru-RU" sz="2800" dirty="0" smtClean="0"/>
              <a:t>Индивидуальные тренировки</a:t>
            </a:r>
          </a:p>
          <a:p>
            <a:r>
              <a:rPr lang="ru-RU" sz="2800" dirty="0" smtClean="0"/>
              <a:t>Групповые занятия</a:t>
            </a:r>
          </a:p>
          <a:p>
            <a:r>
              <a:rPr lang="ru-RU" sz="2800" dirty="0" smtClean="0"/>
              <a:t>Игровые формы</a:t>
            </a:r>
          </a:p>
          <a:p>
            <a:endParaRPr lang="ru-RU" dirty="0"/>
          </a:p>
        </p:txBody>
      </p:sp>
      <p:pic>
        <p:nvPicPr>
          <p:cNvPr id="6" name="Рисунок 5" descr="IMG_0406.JPG"/>
          <p:cNvPicPr>
            <a:picLocks noChangeAspect="1"/>
          </p:cNvPicPr>
          <p:nvPr/>
        </p:nvPicPr>
        <p:blipFill>
          <a:blip r:embed="rId3" cstate="print"/>
          <a:srcRect t="20192" r="-1" b="7692"/>
          <a:stretch>
            <a:fillRect/>
          </a:stretch>
        </p:blipFill>
        <p:spPr>
          <a:xfrm>
            <a:off x="428596" y="4286256"/>
            <a:ext cx="371477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7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MG_0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589861" y="3411141"/>
            <a:ext cx="375049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белые перья падают в возду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результаты: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6900882" cy="257176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Улучшение физического состояния участников</a:t>
            </a:r>
          </a:p>
          <a:p>
            <a:r>
              <a:rPr lang="ru-RU" sz="2800" dirty="0" smtClean="0"/>
              <a:t>Повышение уровня социальной адаптации и уверенности в себе</a:t>
            </a:r>
          </a:p>
          <a:p>
            <a:r>
              <a:rPr lang="ru-RU" sz="2800" dirty="0" smtClean="0"/>
              <a:t>Снижение уровня тревожности и депрессии</a:t>
            </a:r>
          </a:p>
          <a:p>
            <a:r>
              <a:rPr lang="ru-RU" sz="2800" dirty="0" smtClean="0"/>
              <a:t> Укрепление межличностных связей и создание поддерживающей среды</a:t>
            </a:r>
          </a:p>
          <a:p>
            <a:endParaRPr lang="ru-RU" dirty="0"/>
          </a:p>
        </p:txBody>
      </p:sp>
      <p:pic>
        <p:nvPicPr>
          <p:cNvPr id="8" name="Рисунок 7" descr="IMG_0319.JPG"/>
          <p:cNvPicPr>
            <a:picLocks noChangeAspect="1"/>
          </p:cNvPicPr>
          <p:nvPr/>
        </p:nvPicPr>
        <p:blipFill>
          <a:blip r:embed="rId3" cstate="print"/>
          <a:srcRect t="19791" r="10937" b="15625"/>
          <a:stretch>
            <a:fillRect/>
          </a:stretch>
        </p:blipFill>
        <p:spPr>
          <a:xfrm>
            <a:off x="1214414" y="3643314"/>
            <a:ext cx="2786082" cy="303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7028.JPG"/>
          <p:cNvPicPr>
            <a:picLocks noChangeAspect="1"/>
          </p:cNvPicPr>
          <p:nvPr/>
        </p:nvPicPr>
        <p:blipFill>
          <a:blip r:embed="rId4" cstate="print"/>
          <a:srcRect l="29687" r="19531" b="23047"/>
          <a:stretch>
            <a:fillRect/>
          </a:stretch>
        </p:blipFill>
        <p:spPr>
          <a:xfrm>
            <a:off x="5214942" y="3643314"/>
            <a:ext cx="2970674" cy="300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399</Words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Strive for HAPPINESS стремись к счастью</vt:lpstr>
      <vt:lpstr>Проект «Адаптивный спорт для граждан с нарушением ментального здоровья» </vt:lpstr>
      <vt:lpstr>По всему миру насчитывается около 17 миллионов детей и взрослых с ДЦП. По данным мировой статистики, предоставляемой ВОЗ, количество рожденных детей с диагнозом ДЦП составляет 2-3 случая на 1000. В России насчитывается примерно 85 тыс. детей до 17 лет с ДЦП, ежегодно в нашей стране рождается в пределах 7 тыс. детей с таким диагнозом. </vt:lpstr>
      <vt:lpstr>Мы команда  инструктора АФК</vt:lpstr>
      <vt:lpstr>Адаптивный спорт — это специализированная форма физической активности, разработанная для людей с ограниченными возможностями, включая нарушения ментального здоровья.   Цель адаптивного спорта заключается в создании условий, позволяющих людям с различными ограничениями вести активный образ жизни, улучшать физическое состояние и социальную интеграцию.   Ментальное здоровье – это состояние психического  благополучия, которые позволяет человеку осознать свои возможности, справляться с обычными жизненными стрессами, продуктивно работать и вносить вклад в жизнь своего сообщества.  </vt:lpstr>
      <vt:lpstr>Основные цели проекта: </vt:lpstr>
      <vt:lpstr>Этапы реализации: </vt:lpstr>
      <vt:lpstr>Методы работы </vt:lpstr>
      <vt:lpstr>Ожидаемые результаты:  </vt:lpstr>
      <vt:lpstr>Реализация проекта  Получатель социальных услуг с нарушением ОДА  (ДЦП, нижний тетрапарез) </vt:lpstr>
      <vt:lpstr>Слайд 11</vt:lpstr>
      <vt:lpstr>Слайд 12</vt:lpstr>
      <vt:lpstr>Слайд 13</vt:lpstr>
      <vt:lpstr>Слайд 14</vt:lpstr>
      <vt:lpstr>С 2022г по 2025г  продолжает занятия в АФК зале, активно участвует в жизни дома. Играет в спортивную групповую игру «Бочча», участвует в соревнованиях, играх, эстафетах и т.д. Стала жизнерадостная, раскрепощенная, веселая, коммуникабельная.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Strive for HAPPINESS стремись к счастью</dc:title>
  <dc:creator>user</dc:creator>
  <cp:lastModifiedBy>user</cp:lastModifiedBy>
  <cp:revision>29</cp:revision>
  <dcterms:created xsi:type="dcterms:W3CDTF">2025-03-28T01:30:44Z</dcterms:created>
  <dcterms:modified xsi:type="dcterms:W3CDTF">2025-04-03T01:55:51Z</dcterms:modified>
</cp:coreProperties>
</file>