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3" r:id="rId3"/>
    <p:sldId id="262" r:id="rId4"/>
    <p:sldId id="264" r:id="rId5"/>
    <p:sldId id="269" r:id="rId6"/>
    <p:sldId id="261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35"/>
    <p:restoredTop sz="95878"/>
  </p:normalViewPr>
  <p:slideViewPr>
    <p:cSldViewPr snapToGrid="0" showGuides="1">
      <p:cViewPr varScale="1">
        <p:scale>
          <a:sx n="107" d="100"/>
          <a:sy n="107" d="100"/>
        </p:scale>
        <p:origin x="32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53B10-F3BE-D7C3-45D3-D31F80062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91160B-1E65-C733-690A-EBA1C5D9F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AA6A1-1F84-1096-A319-8F945604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AE365-3486-8E33-D1F8-CBD9943C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BF39D-2F5F-8937-82D7-5C514BE1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7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D0F96-A70D-CB26-6E1C-93F2235C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105F69-050A-F69B-DCC8-00637996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2A21A-11BF-47E3-75C3-EA71526B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ADC76-90A1-C4D9-A69A-FC0B614C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11A50-17B9-26C2-D63F-59499D49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4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C394EC-86D5-48D6-C761-3FFB35FE0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73AF4-C3C2-8EFF-A08C-E1C25A033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054D6-8535-AA2B-C679-E46B55F6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D58C2-E583-030F-CCBA-5EA75BE9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F5FF0-9459-7296-51D4-D6B25EB5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3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3CD5D-6280-228C-FCA3-7089F69A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4071D-2EE9-E947-FE78-43F932F2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A6DFE-88A1-7C6B-8CA6-2DD6E2C8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F6BE3-BA63-E0F8-8B7D-E8080019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0B169-B3C3-09B8-17EF-7B2D4EC8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C864F-1B00-6E44-AF4C-8D1EC5F3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B7603A-C4C0-F208-39B7-ABE3B9C7F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4927F-0574-1611-8F53-B052F0B7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9AA6F-EEBB-A468-9C30-40B9C7B0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E1FDC-E7C3-D425-57C7-FFE417AD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77A72-3BE3-331A-900C-5C2E11C6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49E59-4545-578B-4765-8FF0A00B9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E83176-3E3F-C666-13A8-28A0CB5B3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7F08F8-1069-5964-BD6E-3A570DA2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A36A3-08A7-9CC1-393F-D2B10622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BDDF44-8469-404C-1B2C-18A9D35E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0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9CE8-99F1-7F3C-71D4-9311494A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7B9E0-A00A-0DC7-ED7C-F57749A5F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D85D2D-1A28-C4FD-8554-82A6714CC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C18C29-76E4-EEAF-704C-1F7DAE708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5FF2CA-8F92-D486-0AA7-9F3FE8BA8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BF1BF9-B2C8-0B99-3565-18CB8161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C311D9-0A7C-BAD3-FFAA-38F730D5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7DFB85-419A-756A-AF75-DF3BA0FF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4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7E314-2117-8007-4C04-F64B02B8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3F54CE-FADA-62AE-A60E-7FA6A26D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D73135-F3E6-CC04-A3C9-9817FCE4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F02E7E-5F3C-EC89-4963-1AA11A3C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6D8F6-58AC-BC49-D3B4-81FEACF7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5E5B9A-DF09-EAA1-4551-2991E853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C7AD2-F631-681D-FE74-07BE4398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6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1FB3-D3FD-4D02-B3C2-108EC1E1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C1C80-3CCC-A947-469B-C81E2785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8D6D0-2DDF-2CB3-F066-99C27A332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5D538-C9A9-95C4-0C4F-7F2D34A0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2F0D1B-E231-B763-F804-9CDB29A8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B335E-035D-9ECC-6A0B-AC1AF68F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5555-4BFE-2F96-040B-A72D8C7A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7E27C1-28B6-81E3-8568-A43E67F33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353EF9-5265-BBFB-2246-1F08B4F96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7B3E8D-F5FC-5DB5-33AE-583E2156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7F1C94-8FF0-CBA9-F17D-0FBB4791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38D16-9218-5A62-36ED-971F1AC1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9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98006-E4E7-6260-ED32-E0082F20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D52B57-61AF-8F18-3C32-913E315D1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77CCC1-679B-D83C-1898-865A83574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B908-FCFA-0948-8EAD-8EDFB7F7D27D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7E478-428B-F44D-F489-1173ABC5A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5860C-7486-54E7-2791-132AB818F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A076-C176-3E46-8C25-77A56ED6F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6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feed?section=search&amp;q=%23%D0%BE%D1%82%D0%BA%D1%80%D1%8B%D1%82%D0%B0%D1%8F_%D0%B6%D0%B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C3344-07D3-2A5D-9B04-A3F3B32A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293" y="1634592"/>
            <a:ext cx="9777413" cy="290004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помогаем пациенткам знакомиться </a:t>
            </a: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с женскими консультациями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E0FD26-01B8-E042-23F4-88257F22CF90}"/>
              </a:ext>
            </a:extLst>
          </p:cNvPr>
          <p:cNvSpPr txBox="1">
            <a:spLocks/>
          </p:cNvSpPr>
          <p:nvPr/>
        </p:nvSpPr>
        <p:spPr>
          <a:xfrm>
            <a:off x="1207290" y="1041400"/>
            <a:ext cx="977741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chemeClr val="bg1"/>
                </a:solidFill>
                <a:latin typeface="Poiret One" pitchFamily="2" charset="0"/>
                <a:ea typeface="STHupo" panose="02010800040101010101" pitchFamily="2" charset="-122"/>
              </a:rPr>
              <a:t>#</a:t>
            </a:r>
            <a:r>
              <a:rPr lang="ru-RU" sz="10000" dirty="0" err="1">
                <a:solidFill>
                  <a:schemeClr val="bg1"/>
                </a:solidFill>
                <a:latin typeface="Poiret One" pitchFamily="2" charset="0"/>
                <a:ea typeface="STHupo" panose="02010800040101010101" pitchFamily="2" charset="-122"/>
              </a:rPr>
              <a:t>открытая_жк</a:t>
            </a:r>
            <a:endParaRPr lang="ru-RU" sz="10000" dirty="0">
              <a:solidFill>
                <a:schemeClr val="bg1"/>
              </a:solidFill>
              <a:latin typeface="Poiret One" pitchFamily="2" charset="0"/>
              <a:ea typeface="STHupo" panose="02010800040101010101" pitchFamily="2" charset="-122"/>
            </a:endParaRPr>
          </a:p>
        </p:txBody>
      </p:sp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794966C2-E3E7-C147-1BEF-9F774DC45007}"/>
              </a:ext>
            </a:extLst>
          </p:cNvPr>
          <p:cNvSpPr/>
          <p:nvPr/>
        </p:nvSpPr>
        <p:spPr>
          <a:xfrm>
            <a:off x="7396236" y="916758"/>
            <a:ext cx="4970882" cy="6346711"/>
          </a:xfrm>
          <a:custGeom>
            <a:avLst/>
            <a:gdLst>
              <a:gd name="connsiteX0" fmla="*/ 4886075 w 4974213"/>
              <a:gd name="connsiteY0" fmla="*/ 86197 h 6232067"/>
              <a:gd name="connsiteX1" fmla="*/ 3960386 w 4974213"/>
              <a:gd name="connsiteY1" fmla="*/ 63619 h 6232067"/>
              <a:gd name="connsiteX2" fmla="*/ 4965097 w 4974213"/>
              <a:gd name="connsiteY2" fmla="*/ 797397 h 6232067"/>
              <a:gd name="connsiteX3" fmla="*/ 3237897 w 4974213"/>
              <a:gd name="connsiteY3" fmla="*/ 2976153 h 6232067"/>
              <a:gd name="connsiteX4" fmla="*/ 3362075 w 4974213"/>
              <a:gd name="connsiteY4" fmla="*/ 4488864 h 6232067"/>
              <a:gd name="connsiteX5" fmla="*/ 1476831 w 4974213"/>
              <a:gd name="connsiteY5" fmla="*/ 4725930 h 6232067"/>
              <a:gd name="connsiteX6" fmla="*/ 88297 w 4974213"/>
              <a:gd name="connsiteY6" fmla="*/ 6103175 h 6232067"/>
              <a:gd name="connsiteX7" fmla="*/ 257631 w 4974213"/>
              <a:gd name="connsiteY7" fmla="*/ 6091886 h 6232067"/>
              <a:gd name="connsiteX0" fmla="*/ 4886075 w 4974213"/>
              <a:gd name="connsiteY0" fmla="*/ 149154 h 6295024"/>
              <a:gd name="connsiteX1" fmla="*/ 3960386 w 4974213"/>
              <a:gd name="connsiteY1" fmla="*/ 126576 h 6295024"/>
              <a:gd name="connsiteX2" fmla="*/ 4965097 w 4974213"/>
              <a:gd name="connsiteY2" fmla="*/ 1718309 h 6295024"/>
              <a:gd name="connsiteX3" fmla="*/ 3237897 w 4974213"/>
              <a:gd name="connsiteY3" fmla="*/ 3039110 h 6295024"/>
              <a:gd name="connsiteX4" fmla="*/ 3362075 w 4974213"/>
              <a:gd name="connsiteY4" fmla="*/ 4551821 h 6295024"/>
              <a:gd name="connsiteX5" fmla="*/ 1476831 w 4974213"/>
              <a:gd name="connsiteY5" fmla="*/ 4788887 h 6295024"/>
              <a:gd name="connsiteX6" fmla="*/ 88297 w 4974213"/>
              <a:gd name="connsiteY6" fmla="*/ 6166132 h 6295024"/>
              <a:gd name="connsiteX7" fmla="*/ 257631 w 4974213"/>
              <a:gd name="connsiteY7" fmla="*/ 6154843 h 6295024"/>
              <a:gd name="connsiteX0" fmla="*/ 4886075 w 4974213"/>
              <a:gd name="connsiteY0" fmla="*/ 200841 h 6346711"/>
              <a:gd name="connsiteX1" fmla="*/ 3960386 w 4974213"/>
              <a:gd name="connsiteY1" fmla="*/ 178263 h 6346711"/>
              <a:gd name="connsiteX2" fmla="*/ 4965097 w 4974213"/>
              <a:gd name="connsiteY2" fmla="*/ 2469907 h 6346711"/>
              <a:gd name="connsiteX3" fmla="*/ 3237897 w 4974213"/>
              <a:gd name="connsiteY3" fmla="*/ 3090797 h 6346711"/>
              <a:gd name="connsiteX4" fmla="*/ 3362075 w 4974213"/>
              <a:gd name="connsiteY4" fmla="*/ 4603508 h 6346711"/>
              <a:gd name="connsiteX5" fmla="*/ 1476831 w 4974213"/>
              <a:gd name="connsiteY5" fmla="*/ 4840574 h 6346711"/>
              <a:gd name="connsiteX6" fmla="*/ 88297 w 4974213"/>
              <a:gd name="connsiteY6" fmla="*/ 6217819 h 6346711"/>
              <a:gd name="connsiteX7" fmla="*/ 257631 w 4974213"/>
              <a:gd name="connsiteY7" fmla="*/ 6206530 h 6346711"/>
              <a:gd name="connsiteX0" fmla="*/ 4886075 w 4968804"/>
              <a:gd name="connsiteY0" fmla="*/ 200841 h 6346711"/>
              <a:gd name="connsiteX1" fmla="*/ 3960386 w 4968804"/>
              <a:gd name="connsiteY1" fmla="*/ 178263 h 6346711"/>
              <a:gd name="connsiteX2" fmla="*/ 4965097 w 4968804"/>
              <a:gd name="connsiteY2" fmla="*/ 2469907 h 6346711"/>
              <a:gd name="connsiteX3" fmla="*/ 4265186 w 4968804"/>
              <a:gd name="connsiteY3" fmla="*/ 3824575 h 6346711"/>
              <a:gd name="connsiteX4" fmla="*/ 3362075 w 4968804"/>
              <a:gd name="connsiteY4" fmla="*/ 4603508 h 6346711"/>
              <a:gd name="connsiteX5" fmla="*/ 1476831 w 4968804"/>
              <a:gd name="connsiteY5" fmla="*/ 4840574 h 6346711"/>
              <a:gd name="connsiteX6" fmla="*/ 88297 w 4968804"/>
              <a:gd name="connsiteY6" fmla="*/ 6217819 h 6346711"/>
              <a:gd name="connsiteX7" fmla="*/ 257631 w 4968804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476831 w 4970882"/>
              <a:gd name="connsiteY5" fmla="*/ 4840574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352653 w 4970882"/>
              <a:gd name="connsiteY5" fmla="*/ 5721107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882" h="6346711">
                <a:moveTo>
                  <a:pt x="4886075" y="200841"/>
                </a:moveTo>
                <a:cubicBezTo>
                  <a:pt x="4416645" y="130285"/>
                  <a:pt x="3947216" y="-199915"/>
                  <a:pt x="3960386" y="178263"/>
                </a:cubicBezTo>
                <a:cubicBezTo>
                  <a:pt x="3973556" y="556441"/>
                  <a:pt x="4914297" y="1862188"/>
                  <a:pt x="4965097" y="2469907"/>
                </a:cubicBezTo>
                <a:cubicBezTo>
                  <a:pt x="5015897" y="3077626"/>
                  <a:pt x="4728030" y="3527301"/>
                  <a:pt x="4265186" y="3824575"/>
                </a:cubicBezTo>
                <a:cubicBezTo>
                  <a:pt x="3802342" y="4121849"/>
                  <a:pt x="2673453" y="3937464"/>
                  <a:pt x="2188031" y="4253553"/>
                </a:cubicBezTo>
                <a:cubicBezTo>
                  <a:pt x="1702609" y="4569642"/>
                  <a:pt x="1702609" y="5393729"/>
                  <a:pt x="1352653" y="5721107"/>
                </a:cubicBezTo>
                <a:cubicBezTo>
                  <a:pt x="1002697" y="6048485"/>
                  <a:pt x="291497" y="5990160"/>
                  <a:pt x="88297" y="6217819"/>
                </a:cubicBezTo>
                <a:cubicBezTo>
                  <a:pt x="-114903" y="6445478"/>
                  <a:pt x="71364" y="6326004"/>
                  <a:pt x="257631" y="620653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20BB3F03-300A-FA5D-5965-2FD708D61364}"/>
              </a:ext>
            </a:extLst>
          </p:cNvPr>
          <p:cNvSpPr/>
          <p:nvPr/>
        </p:nvSpPr>
        <p:spPr>
          <a:xfrm rot="1284674">
            <a:off x="-932585" y="697330"/>
            <a:ext cx="6188404" cy="7674614"/>
          </a:xfrm>
          <a:custGeom>
            <a:avLst/>
            <a:gdLst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24117 w 4922250"/>
              <a:gd name="connsiteY9" fmla="*/ 35108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822517 w 4922250"/>
              <a:gd name="connsiteY9" fmla="*/ 44252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49983 w 4922250"/>
              <a:gd name="connsiteY8" fmla="*/ 3860800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1896830 w 4922252"/>
              <a:gd name="connsiteY7" fmla="*/ 2968978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75941 w 4922252"/>
              <a:gd name="connsiteY10" fmla="*/ 6197600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196919 w 4922252"/>
              <a:gd name="connsiteY10" fmla="*/ 5847644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917541 w 4922252"/>
              <a:gd name="connsiteY12" fmla="*/ 5870222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307941 w 4922252"/>
              <a:gd name="connsiteY12" fmla="*/ 5949244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625897 w 4922252"/>
              <a:gd name="connsiteY11" fmla="*/ 6016977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2054875 w 4922252"/>
              <a:gd name="connsiteY7" fmla="*/ 3002845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1623550 w 4922252"/>
              <a:gd name="connsiteY6" fmla="*/ 25193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556281 w 4922236"/>
              <a:gd name="connsiteY12" fmla="*/ 5373511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295235 w 4922236"/>
              <a:gd name="connsiteY10" fmla="*/ 5514014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2236" h="6763741">
                <a:moveTo>
                  <a:pt x="22858" y="0"/>
                </a:moveTo>
                <a:cubicBezTo>
                  <a:pt x="445251" y="115711"/>
                  <a:pt x="867644" y="231422"/>
                  <a:pt x="1095303" y="564444"/>
                </a:cubicBezTo>
                <a:cubicBezTo>
                  <a:pt x="1322962" y="897466"/>
                  <a:pt x="1571318" y="1516474"/>
                  <a:pt x="1388814" y="1998133"/>
                </a:cubicBezTo>
                <a:cubicBezTo>
                  <a:pt x="1206310" y="2479792"/>
                  <a:pt x="19095" y="3040474"/>
                  <a:pt x="280" y="3454400"/>
                </a:cubicBezTo>
                <a:cubicBezTo>
                  <a:pt x="-18535" y="3868326"/>
                  <a:pt x="917556" y="4536305"/>
                  <a:pt x="1275925" y="4481689"/>
                </a:cubicBezTo>
                <a:cubicBezTo>
                  <a:pt x="1634294" y="4427073"/>
                  <a:pt x="2092558" y="3453770"/>
                  <a:pt x="2150493" y="3126705"/>
                </a:cubicBezTo>
                <a:cubicBezTo>
                  <a:pt x="2208428" y="2799640"/>
                  <a:pt x="1783631" y="2487286"/>
                  <a:pt x="1623534" y="2519300"/>
                </a:cubicBezTo>
                <a:cubicBezTo>
                  <a:pt x="1463437" y="2551314"/>
                  <a:pt x="1165660" y="2964412"/>
                  <a:pt x="1189913" y="3318789"/>
                </a:cubicBezTo>
                <a:cubicBezTo>
                  <a:pt x="1214166" y="3673166"/>
                  <a:pt x="1489715" y="4316433"/>
                  <a:pt x="1769055" y="4645562"/>
                </a:cubicBezTo>
                <a:cubicBezTo>
                  <a:pt x="2048395" y="4974691"/>
                  <a:pt x="2944924" y="5148821"/>
                  <a:pt x="2865954" y="5293563"/>
                </a:cubicBezTo>
                <a:cubicBezTo>
                  <a:pt x="2786984" y="5438305"/>
                  <a:pt x="1588746" y="5350325"/>
                  <a:pt x="1295235" y="5514014"/>
                </a:cubicBezTo>
                <a:cubicBezTo>
                  <a:pt x="1001724" y="5677703"/>
                  <a:pt x="1914618" y="6227242"/>
                  <a:pt x="2334400" y="6343112"/>
                </a:cubicBezTo>
                <a:cubicBezTo>
                  <a:pt x="2754182" y="6458982"/>
                  <a:pt x="3427775" y="6139410"/>
                  <a:pt x="3813925" y="6209232"/>
                </a:cubicBezTo>
                <a:cubicBezTo>
                  <a:pt x="4200075" y="6279054"/>
                  <a:pt x="4498903" y="6733822"/>
                  <a:pt x="4651303" y="6762044"/>
                </a:cubicBezTo>
                <a:cubicBezTo>
                  <a:pt x="4803703" y="6790266"/>
                  <a:pt x="4913769" y="6454421"/>
                  <a:pt x="4922236" y="664915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39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E0FD26-01B8-E042-23F4-88257F22CF90}"/>
              </a:ext>
            </a:extLst>
          </p:cNvPr>
          <p:cNvSpPr txBox="1">
            <a:spLocks/>
          </p:cNvSpPr>
          <p:nvPr/>
        </p:nvSpPr>
        <p:spPr>
          <a:xfrm>
            <a:off x="2335451" y="2010624"/>
            <a:ext cx="809108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solidFill>
                  <a:schemeClr val="bg1"/>
                </a:solidFill>
                <a:latin typeface="Montserrat" pitchFamily="2" charset="0"/>
                <a:ea typeface="STHupo" panose="02010800040101010101" pitchFamily="2" charset="-122"/>
              </a:rPr>
              <a:t>В Санкт-Петербурге работает 47 женских консультаций, не все из них представлены в социальных сетях, девять не представлено, о чем свидетельствует ежегодный отчет ?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Montserrat" pitchFamily="2" charset="0"/>
              <a:ea typeface="STHupo" panose="02010800040101010101" pitchFamily="2" charset="-122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Montserrat" pitchFamily="2" charset="0"/>
                <a:ea typeface="STHupo" panose="02010800040101010101" pitchFamily="2" charset="-122"/>
              </a:rPr>
              <a:t>Однако регулярное ведение социальной сети и представление в. Ней актуальной информации. О работе учреждения соответствует закону о </a:t>
            </a:r>
            <a:r>
              <a:rPr lang="ru-RU" sz="2000" dirty="0" err="1">
                <a:solidFill>
                  <a:schemeClr val="bg1"/>
                </a:solidFill>
                <a:latin typeface="Montserrat" pitchFamily="2" charset="0"/>
                <a:ea typeface="STHupo" panose="02010800040101010101" pitchFamily="2" charset="-122"/>
              </a:rPr>
              <a:t>госпабликах</a:t>
            </a:r>
            <a:r>
              <a:rPr lang="ru-RU" sz="2000" dirty="0">
                <a:solidFill>
                  <a:schemeClr val="bg1"/>
                </a:solidFill>
                <a:latin typeface="Montserrat" pitchFamily="2" charset="0"/>
                <a:ea typeface="STHupo" panose="02010800040101010101" pitchFamily="2" charset="-122"/>
              </a:rPr>
              <a:t>, поправки в который вступили в силу 1 декабря 2022 года.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Montserrat" pitchFamily="2" charset="0"/>
              <a:ea typeface="STHupo" panose="02010800040101010101" pitchFamily="2" charset="-122"/>
            </a:endParaRPr>
          </a:p>
        </p:txBody>
      </p:sp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794966C2-E3E7-C147-1BEF-9F774DC45007}"/>
              </a:ext>
            </a:extLst>
          </p:cNvPr>
          <p:cNvSpPr/>
          <p:nvPr/>
        </p:nvSpPr>
        <p:spPr>
          <a:xfrm>
            <a:off x="7501707" y="2719968"/>
            <a:ext cx="4970882" cy="6346711"/>
          </a:xfrm>
          <a:custGeom>
            <a:avLst/>
            <a:gdLst>
              <a:gd name="connsiteX0" fmla="*/ 4886075 w 4974213"/>
              <a:gd name="connsiteY0" fmla="*/ 86197 h 6232067"/>
              <a:gd name="connsiteX1" fmla="*/ 3960386 w 4974213"/>
              <a:gd name="connsiteY1" fmla="*/ 63619 h 6232067"/>
              <a:gd name="connsiteX2" fmla="*/ 4965097 w 4974213"/>
              <a:gd name="connsiteY2" fmla="*/ 797397 h 6232067"/>
              <a:gd name="connsiteX3" fmla="*/ 3237897 w 4974213"/>
              <a:gd name="connsiteY3" fmla="*/ 2976153 h 6232067"/>
              <a:gd name="connsiteX4" fmla="*/ 3362075 w 4974213"/>
              <a:gd name="connsiteY4" fmla="*/ 4488864 h 6232067"/>
              <a:gd name="connsiteX5" fmla="*/ 1476831 w 4974213"/>
              <a:gd name="connsiteY5" fmla="*/ 4725930 h 6232067"/>
              <a:gd name="connsiteX6" fmla="*/ 88297 w 4974213"/>
              <a:gd name="connsiteY6" fmla="*/ 6103175 h 6232067"/>
              <a:gd name="connsiteX7" fmla="*/ 257631 w 4974213"/>
              <a:gd name="connsiteY7" fmla="*/ 6091886 h 6232067"/>
              <a:gd name="connsiteX0" fmla="*/ 4886075 w 4974213"/>
              <a:gd name="connsiteY0" fmla="*/ 149154 h 6295024"/>
              <a:gd name="connsiteX1" fmla="*/ 3960386 w 4974213"/>
              <a:gd name="connsiteY1" fmla="*/ 126576 h 6295024"/>
              <a:gd name="connsiteX2" fmla="*/ 4965097 w 4974213"/>
              <a:gd name="connsiteY2" fmla="*/ 1718309 h 6295024"/>
              <a:gd name="connsiteX3" fmla="*/ 3237897 w 4974213"/>
              <a:gd name="connsiteY3" fmla="*/ 3039110 h 6295024"/>
              <a:gd name="connsiteX4" fmla="*/ 3362075 w 4974213"/>
              <a:gd name="connsiteY4" fmla="*/ 4551821 h 6295024"/>
              <a:gd name="connsiteX5" fmla="*/ 1476831 w 4974213"/>
              <a:gd name="connsiteY5" fmla="*/ 4788887 h 6295024"/>
              <a:gd name="connsiteX6" fmla="*/ 88297 w 4974213"/>
              <a:gd name="connsiteY6" fmla="*/ 6166132 h 6295024"/>
              <a:gd name="connsiteX7" fmla="*/ 257631 w 4974213"/>
              <a:gd name="connsiteY7" fmla="*/ 6154843 h 6295024"/>
              <a:gd name="connsiteX0" fmla="*/ 4886075 w 4974213"/>
              <a:gd name="connsiteY0" fmla="*/ 200841 h 6346711"/>
              <a:gd name="connsiteX1" fmla="*/ 3960386 w 4974213"/>
              <a:gd name="connsiteY1" fmla="*/ 178263 h 6346711"/>
              <a:gd name="connsiteX2" fmla="*/ 4965097 w 4974213"/>
              <a:gd name="connsiteY2" fmla="*/ 2469907 h 6346711"/>
              <a:gd name="connsiteX3" fmla="*/ 3237897 w 4974213"/>
              <a:gd name="connsiteY3" fmla="*/ 3090797 h 6346711"/>
              <a:gd name="connsiteX4" fmla="*/ 3362075 w 4974213"/>
              <a:gd name="connsiteY4" fmla="*/ 4603508 h 6346711"/>
              <a:gd name="connsiteX5" fmla="*/ 1476831 w 4974213"/>
              <a:gd name="connsiteY5" fmla="*/ 4840574 h 6346711"/>
              <a:gd name="connsiteX6" fmla="*/ 88297 w 4974213"/>
              <a:gd name="connsiteY6" fmla="*/ 6217819 h 6346711"/>
              <a:gd name="connsiteX7" fmla="*/ 257631 w 4974213"/>
              <a:gd name="connsiteY7" fmla="*/ 6206530 h 6346711"/>
              <a:gd name="connsiteX0" fmla="*/ 4886075 w 4968804"/>
              <a:gd name="connsiteY0" fmla="*/ 200841 h 6346711"/>
              <a:gd name="connsiteX1" fmla="*/ 3960386 w 4968804"/>
              <a:gd name="connsiteY1" fmla="*/ 178263 h 6346711"/>
              <a:gd name="connsiteX2" fmla="*/ 4965097 w 4968804"/>
              <a:gd name="connsiteY2" fmla="*/ 2469907 h 6346711"/>
              <a:gd name="connsiteX3" fmla="*/ 4265186 w 4968804"/>
              <a:gd name="connsiteY3" fmla="*/ 3824575 h 6346711"/>
              <a:gd name="connsiteX4" fmla="*/ 3362075 w 4968804"/>
              <a:gd name="connsiteY4" fmla="*/ 4603508 h 6346711"/>
              <a:gd name="connsiteX5" fmla="*/ 1476831 w 4968804"/>
              <a:gd name="connsiteY5" fmla="*/ 4840574 h 6346711"/>
              <a:gd name="connsiteX6" fmla="*/ 88297 w 4968804"/>
              <a:gd name="connsiteY6" fmla="*/ 6217819 h 6346711"/>
              <a:gd name="connsiteX7" fmla="*/ 257631 w 4968804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476831 w 4970882"/>
              <a:gd name="connsiteY5" fmla="*/ 4840574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352653 w 4970882"/>
              <a:gd name="connsiteY5" fmla="*/ 5721107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882" h="6346711">
                <a:moveTo>
                  <a:pt x="4886075" y="200841"/>
                </a:moveTo>
                <a:cubicBezTo>
                  <a:pt x="4416645" y="130285"/>
                  <a:pt x="3947216" y="-199915"/>
                  <a:pt x="3960386" y="178263"/>
                </a:cubicBezTo>
                <a:cubicBezTo>
                  <a:pt x="3973556" y="556441"/>
                  <a:pt x="4914297" y="1862188"/>
                  <a:pt x="4965097" y="2469907"/>
                </a:cubicBezTo>
                <a:cubicBezTo>
                  <a:pt x="5015897" y="3077626"/>
                  <a:pt x="4728030" y="3527301"/>
                  <a:pt x="4265186" y="3824575"/>
                </a:cubicBezTo>
                <a:cubicBezTo>
                  <a:pt x="3802342" y="4121849"/>
                  <a:pt x="2673453" y="3937464"/>
                  <a:pt x="2188031" y="4253553"/>
                </a:cubicBezTo>
                <a:cubicBezTo>
                  <a:pt x="1702609" y="4569642"/>
                  <a:pt x="1702609" y="5393729"/>
                  <a:pt x="1352653" y="5721107"/>
                </a:cubicBezTo>
                <a:cubicBezTo>
                  <a:pt x="1002697" y="6048485"/>
                  <a:pt x="291497" y="5990160"/>
                  <a:pt x="88297" y="6217819"/>
                </a:cubicBezTo>
                <a:cubicBezTo>
                  <a:pt x="-114903" y="6445478"/>
                  <a:pt x="71364" y="6326004"/>
                  <a:pt x="257631" y="620653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20BB3F03-300A-FA5D-5965-2FD708D61364}"/>
              </a:ext>
            </a:extLst>
          </p:cNvPr>
          <p:cNvSpPr/>
          <p:nvPr/>
        </p:nvSpPr>
        <p:spPr>
          <a:xfrm rot="2353390">
            <a:off x="-1198139" y="-1021278"/>
            <a:ext cx="6188404" cy="7674614"/>
          </a:xfrm>
          <a:custGeom>
            <a:avLst/>
            <a:gdLst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24117 w 4922250"/>
              <a:gd name="connsiteY9" fmla="*/ 35108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822517 w 4922250"/>
              <a:gd name="connsiteY9" fmla="*/ 44252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49983 w 4922250"/>
              <a:gd name="connsiteY8" fmla="*/ 3860800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1896830 w 4922252"/>
              <a:gd name="connsiteY7" fmla="*/ 2968978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75941 w 4922252"/>
              <a:gd name="connsiteY10" fmla="*/ 6197600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196919 w 4922252"/>
              <a:gd name="connsiteY10" fmla="*/ 5847644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917541 w 4922252"/>
              <a:gd name="connsiteY12" fmla="*/ 5870222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307941 w 4922252"/>
              <a:gd name="connsiteY12" fmla="*/ 5949244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625897 w 4922252"/>
              <a:gd name="connsiteY11" fmla="*/ 6016977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2054875 w 4922252"/>
              <a:gd name="connsiteY7" fmla="*/ 3002845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1623550 w 4922252"/>
              <a:gd name="connsiteY6" fmla="*/ 25193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556281 w 4922236"/>
              <a:gd name="connsiteY12" fmla="*/ 5373511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295235 w 4922236"/>
              <a:gd name="connsiteY10" fmla="*/ 5514014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2236" h="6763741">
                <a:moveTo>
                  <a:pt x="22858" y="0"/>
                </a:moveTo>
                <a:cubicBezTo>
                  <a:pt x="445251" y="115711"/>
                  <a:pt x="867644" y="231422"/>
                  <a:pt x="1095303" y="564444"/>
                </a:cubicBezTo>
                <a:cubicBezTo>
                  <a:pt x="1322962" y="897466"/>
                  <a:pt x="1571318" y="1516474"/>
                  <a:pt x="1388814" y="1998133"/>
                </a:cubicBezTo>
                <a:cubicBezTo>
                  <a:pt x="1206310" y="2479792"/>
                  <a:pt x="19095" y="3040474"/>
                  <a:pt x="280" y="3454400"/>
                </a:cubicBezTo>
                <a:cubicBezTo>
                  <a:pt x="-18535" y="3868326"/>
                  <a:pt x="917556" y="4536305"/>
                  <a:pt x="1275925" y="4481689"/>
                </a:cubicBezTo>
                <a:cubicBezTo>
                  <a:pt x="1634294" y="4427073"/>
                  <a:pt x="2092558" y="3453770"/>
                  <a:pt x="2150493" y="3126705"/>
                </a:cubicBezTo>
                <a:cubicBezTo>
                  <a:pt x="2208428" y="2799640"/>
                  <a:pt x="1783631" y="2487286"/>
                  <a:pt x="1623534" y="2519300"/>
                </a:cubicBezTo>
                <a:cubicBezTo>
                  <a:pt x="1463437" y="2551314"/>
                  <a:pt x="1165660" y="2964412"/>
                  <a:pt x="1189913" y="3318789"/>
                </a:cubicBezTo>
                <a:cubicBezTo>
                  <a:pt x="1214166" y="3673166"/>
                  <a:pt x="1489715" y="4316433"/>
                  <a:pt x="1769055" y="4645562"/>
                </a:cubicBezTo>
                <a:cubicBezTo>
                  <a:pt x="2048395" y="4974691"/>
                  <a:pt x="2944924" y="5148821"/>
                  <a:pt x="2865954" y="5293563"/>
                </a:cubicBezTo>
                <a:cubicBezTo>
                  <a:pt x="2786984" y="5438305"/>
                  <a:pt x="1588746" y="5350325"/>
                  <a:pt x="1295235" y="5514014"/>
                </a:cubicBezTo>
                <a:cubicBezTo>
                  <a:pt x="1001724" y="5677703"/>
                  <a:pt x="1914618" y="6227242"/>
                  <a:pt x="2334400" y="6343112"/>
                </a:cubicBezTo>
                <a:cubicBezTo>
                  <a:pt x="2754182" y="6458982"/>
                  <a:pt x="3427775" y="6139410"/>
                  <a:pt x="3813925" y="6209232"/>
                </a:cubicBezTo>
                <a:cubicBezTo>
                  <a:pt x="4200075" y="6279054"/>
                  <a:pt x="4498903" y="6733822"/>
                  <a:pt x="4651303" y="6762044"/>
                </a:cubicBezTo>
                <a:cubicBezTo>
                  <a:pt x="4803703" y="6790266"/>
                  <a:pt x="4913769" y="6454421"/>
                  <a:pt x="4922236" y="664915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26984-1663-14CA-FA42-758106BE2835}"/>
              </a:ext>
            </a:extLst>
          </p:cNvPr>
          <p:cNvSpPr txBox="1"/>
          <p:nvPr/>
        </p:nvSpPr>
        <p:spPr>
          <a:xfrm>
            <a:off x="2335451" y="4413261"/>
            <a:ext cx="7012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</a:rPr>
              <a:t>Федеральный закон от 14.07.2022 г. № 270-ФЗ</a:t>
            </a:r>
          </a:p>
          <a:p>
            <a:pPr algn="l"/>
            <a:r>
              <a:rPr lang="ru-RU" sz="12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</a:rPr>
              <a:t>О внесении изменений в Федеральный закон «Об обеспечении доступа к информации о деятельности государственных органов и органов местного самоуправления» и статью 10 Федерального закона «Об обеспечении доступа к информации о деятельности судов в 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1715274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C3344-07D3-2A5D-9B04-A3F3B32A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667" y="2078526"/>
            <a:ext cx="7030022" cy="2900045"/>
          </a:xfrm>
        </p:spPr>
        <p:txBody>
          <a:bodyPr>
            <a:noAutofit/>
          </a:bodyPr>
          <a:lstStyle/>
          <a:p>
            <a:pPr algn="l"/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</a:rPr>
              <a:t>Проект</a:t>
            </a:r>
            <a:r>
              <a:rPr lang="ru-RU" sz="24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ru-RU" sz="2400" b="0" i="0" strike="noStrike" dirty="0">
                <a:solidFill>
                  <a:schemeClr val="bg1"/>
                </a:solidFill>
                <a:effectLst/>
                <a:latin typeface="Poiret One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#открытая_жк</a:t>
            </a:r>
            <a:r>
              <a:rPr lang="ru-RU" sz="2400" b="0" i="0" strike="noStrike" dirty="0">
                <a:solidFill>
                  <a:schemeClr val="bg1"/>
                </a:solidFill>
                <a:effectLst/>
                <a:latin typeface="Poiret One" pitchFamily="2" charset="0"/>
              </a:rPr>
              <a:t>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</a:rPr>
              <a:t>направлен на знакомство пациенток с государственными женскими консультациями Санкт-Петербурга.</a:t>
            </a: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</a:rPr>
              <a:t>В коротких роликах представлены интервью </a:t>
            </a:r>
            <a:br>
              <a:rPr lang="ru-RU" sz="20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</a:rPr>
            </a:b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</a:rPr>
              <a:t>с медицинским персоналом учреждения, а также полезная информация для пациенток.</a:t>
            </a: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Poiret One" pitchFamily="2" charset="0"/>
              </a:rPr>
              <a:t>Задача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Montserrat" pitchFamily="2" charset="0"/>
              </a:rPr>
              <a:t> — познакомить девушек с консультациями города, ответить на возможные вопросы.</a:t>
            </a:r>
            <a:endParaRPr lang="ru-RU" sz="20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E0FD26-01B8-E042-23F4-88257F22CF90}"/>
              </a:ext>
            </a:extLst>
          </p:cNvPr>
          <p:cNvSpPr txBox="1">
            <a:spLocks/>
          </p:cNvSpPr>
          <p:nvPr/>
        </p:nvSpPr>
        <p:spPr>
          <a:xfrm>
            <a:off x="-2248427" y="-105676"/>
            <a:ext cx="977741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0" dirty="0">
                <a:solidFill>
                  <a:schemeClr val="bg1"/>
                </a:solidFill>
                <a:latin typeface="Poiret One" pitchFamily="2" charset="0"/>
                <a:ea typeface="STHupo" panose="02010800040101010101" pitchFamily="2" charset="-122"/>
              </a:rPr>
              <a:t>цель</a:t>
            </a:r>
          </a:p>
        </p:txBody>
      </p:sp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794966C2-E3E7-C147-1BEF-9F774DC45007}"/>
              </a:ext>
            </a:extLst>
          </p:cNvPr>
          <p:cNvSpPr/>
          <p:nvPr/>
        </p:nvSpPr>
        <p:spPr>
          <a:xfrm>
            <a:off x="7623988" y="1460369"/>
            <a:ext cx="4970882" cy="6346711"/>
          </a:xfrm>
          <a:custGeom>
            <a:avLst/>
            <a:gdLst>
              <a:gd name="connsiteX0" fmla="*/ 4886075 w 4974213"/>
              <a:gd name="connsiteY0" fmla="*/ 86197 h 6232067"/>
              <a:gd name="connsiteX1" fmla="*/ 3960386 w 4974213"/>
              <a:gd name="connsiteY1" fmla="*/ 63619 h 6232067"/>
              <a:gd name="connsiteX2" fmla="*/ 4965097 w 4974213"/>
              <a:gd name="connsiteY2" fmla="*/ 797397 h 6232067"/>
              <a:gd name="connsiteX3" fmla="*/ 3237897 w 4974213"/>
              <a:gd name="connsiteY3" fmla="*/ 2976153 h 6232067"/>
              <a:gd name="connsiteX4" fmla="*/ 3362075 w 4974213"/>
              <a:gd name="connsiteY4" fmla="*/ 4488864 h 6232067"/>
              <a:gd name="connsiteX5" fmla="*/ 1476831 w 4974213"/>
              <a:gd name="connsiteY5" fmla="*/ 4725930 h 6232067"/>
              <a:gd name="connsiteX6" fmla="*/ 88297 w 4974213"/>
              <a:gd name="connsiteY6" fmla="*/ 6103175 h 6232067"/>
              <a:gd name="connsiteX7" fmla="*/ 257631 w 4974213"/>
              <a:gd name="connsiteY7" fmla="*/ 6091886 h 6232067"/>
              <a:gd name="connsiteX0" fmla="*/ 4886075 w 4974213"/>
              <a:gd name="connsiteY0" fmla="*/ 149154 h 6295024"/>
              <a:gd name="connsiteX1" fmla="*/ 3960386 w 4974213"/>
              <a:gd name="connsiteY1" fmla="*/ 126576 h 6295024"/>
              <a:gd name="connsiteX2" fmla="*/ 4965097 w 4974213"/>
              <a:gd name="connsiteY2" fmla="*/ 1718309 h 6295024"/>
              <a:gd name="connsiteX3" fmla="*/ 3237897 w 4974213"/>
              <a:gd name="connsiteY3" fmla="*/ 3039110 h 6295024"/>
              <a:gd name="connsiteX4" fmla="*/ 3362075 w 4974213"/>
              <a:gd name="connsiteY4" fmla="*/ 4551821 h 6295024"/>
              <a:gd name="connsiteX5" fmla="*/ 1476831 w 4974213"/>
              <a:gd name="connsiteY5" fmla="*/ 4788887 h 6295024"/>
              <a:gd name="connsiteX6" fmla="*/ 88297 w 4974213"/>
              <a:gd name="connsiteY6" fmla="*/ 6166132 h 6295024"/>
              <a:gd name="connsiteX7" fmla="*/ 257631 w 4974213"/>
              <a:gd name="connsiteY7" fmla="*/ 6154843 h 6295024"/>
              <a:gd name="connsiteX0" fmla="*/ 4886075 w 4974213"/>
              <a:gd name="connsiteY0" fmla="*/ 200841 h 6346711"/>
              <a:gd name="connsiteX1" fmla="*/ 3960386 w 4974213"/>
              <a:gd name="connsiteY1" fmla="*/ 178263 h 6346711"/>
              <a:gd name="connsiteX2" fmla="*/ 4965097 w 4974213"/>
              <a:gd name="connsiteY2" fmla="*/ 2469907 h 6346711"/>
              <a:gd name="connsiteX3" fmla="*/ 3237897 w 4974213"/>
              <a:gd name="connsiteY3" fmla="*/ 3090797 h 6346711"/>
              <a:gd name="connsiteX4" fmla="*/ 3362075 w 4974213"/>
              <a:gd name="connsiteY4" fmla="*/ 4603508 h 6346711"/>
              <a:gd name="connsiteX5" fmla="*/ 1476831 w 4974213"/>
              <a:gd name="connsiteY5" fmla="*/ 4840574 h 6346711"/>
              <a:gd name="connsiteX6" fmla="*/ 88297 w 4974213"/>
              <a:gd name="connsiteY6" fmla="*/ 6217819 h 6346711"/>
              <a:gd name="connsiteX7" fmla="*/ 257631 w 4974213"/>
              <a:gd name="connsiteY7" fmla="*/ 6206530 h 6346711"/>
              <a:gd name="connsiteX0" fmla="*/ 4886075 w 4968804"/>
              <a:gd name="connsiteY0" fmla="*/ 200841 h 6346711"/>
              <a:gd name="connsiteX1" fmla="*/ 3960386 w 4968804"/>
              <a:gd name="connsiteY1" fmla="*/ 178263 h 6346711"/>
              <a:gd name="connsiteX2" fmla="*/ 4965097 w 4968804"/>
              <a:gd name="connsiteY2" fmla="*/ 2469907 h 6346711"/>
              <a:gd name="connsiteX3" fmla="*/ 4265186 w 4968804"/>
              <a:gd name="connsiteY3" fmla="*/ 3824575 h 6346711"/>
              <a:gd name="connsiteX4" fmla="*/ 3362075 w 4968804"/>
              <a:gd name="connsiteY4" fmla="*/ 4603508 h 6346711"/>
              <a:gd name="connsiteX5" fmla="*/ 1476831 w 4968804"/>
              <a:gd name="connsiteY5" fmla="*/ 4840574 h 6346711"/>
              <a:gd name="connsiteX6" fmla="*/ 88297 w 4968804"/>
              <a:gd name="connsiteY6" fmla="*/ 6217819 h 6346711"/>
              <a:gd name="connsiteX7" fmla="*/ 257631 w 4968804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476831 w 4970882"/>
              <a:gd name="connsiteY5" fmla="*/ 4840574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352653 w 4970882"/>
              <a:gd name="connsiteY5" fmla="*/ 5721107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882" h="6346711">
                <a:moveTo>
                  <a:pt x="4886075" y="200841"/>
                </a:moveTo>
                <a:cubicBezTo>
                  <a:pt x="4416645" y="130285"/>
                  <a:pt x="3947216" y="-199915"/>
                  <a:pt x="3960386" y="178263"/>
                </a:cubicBezTo>
                <a:cubicBezTo>
                  <a:pt x="3973556" y="556441"/>
                  <a:pt x="4914297" y="1862188"/>
                  <a:pt x="4965097" y="2469907"/>
                </a:cubicBezTo>
                <a:cubicBezTo>
                  <a:pt x="5015897" y="3077626"/>
                  <a:pt x="4728030" y="3527301"/>
                  <a:pt x="4265186" y="3824575"/>
                </a:cubicBezTo>
                <a:cubicBezTo>
                  <a:pt x="3802342" y="4121849"/>
                  <a:pt x="2673453" y="3937464"/>
                  <a:pt x="2188031" y="4253553"/>
                </a:cubicBezTo>
                <a:cubicBezTo>
                  <a:pt x="1702609" y="4569642"/>
                  <a:pt x="1702609" y="5393729"/>
                  <a:pt x="1352653" y="5721107"/>
                </a:cubicBezTo>
                <a:cubicBezTo>
                  <a:pt x="1002697" y="6048485"/>
                  <a:pt x="291497" y="5990160"/>
                  <a:pt x="88297" y="6217819"/>
                </a:cubicBezTo>
                <a:cubicBezTo>
                  <a:pt x="-114903" y="6445478"/>
                  <a:pt x="71364" y="6326004"/>
                  <a:pt x="257631" y="620653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20BB3F03-300A-FA5D-5965-2FD708D61364}"/>
              </a:ext>
            </a:extLst>
          </p:cNvPr>
          <p:cNvSpPr/>
          <p:nvPr/>
        </p:nvSpPr>
        <p:spPr>
          <a:xfrm rot="21021770">
            <a:off x="-1063212" y="0"/>
            <a:ext cx="6188404" cy="7674614"/>
          </a:xfrm>
          <a:custGeom>
            <a:avLst/>
            <a:gdLst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24117 w 4922250"/>
              <a:gd name="connsiteY9" fmla="*/ 35108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822517 w 4922250"/>
              <a:gd name="connsiteY9" fmla="*/ 44252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49983 w 4922250"/>
              <a:gd name="connsiteY8" fmla="*/ 3860800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1896830 w 4922252"/>
              <a:gd name="connsiteY7" fmla="*/ 2968978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75941 w 4922252"/>
              <a:gd name="connsiteY10" fmla="*/ 6197600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196919 w 4922252"/>
              <a:gd name="connsiteY10" fmla="*/ 5847644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917541 w 4922252"/>
              <a:gd name="connsiteY12" fmla="*/ 5870222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307941 w 4922252"/>
              <a:gd name="connsiteY12" fmla="*/ 5949244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625897 w 4922252"/>
              <a:gd name="connsiteY11" fmla="*/ 6016977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2054875 w 4922252"/>
              <a:gd name="connsiteY7" fmla="*/ 3002845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1623550 w 4922252"/>
              <a:gd name="connsiteY6" fmla="*/ 25193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556281 w 4922236"/>
              <a:gd name="connsiteY12" fmla="*/ 5373511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295235 w 4922236"/>
              <a:gd name="connsiteY10" fmla="*/ 5514014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2236" h="6763741">
                <a:moveTo>
                  <a:pt x="22858" y="0"/>
                </a:moveTo>
                <a:cubicBezTo>
                  <a:pt x="445251" y="115711"/>
                  <a:pt x="867644" y="231422"/>
                  <a:pt x="1095303" y="564444"/>
                </a:cubicBezTo>
                <a:cubicBezTo>
                  <a:pt x="1322962" y="897466"/>
                  <a:pt x="1571318" y="1516474"/>
                  <a:pt x="1388814" y="1998133"/>
                </a:cubicBezTo>
                <a:cubicBezTo>
                  <a:pt x="1206310" y="2479792"/>
                  <a:pt x="19095" y="3040474"/>
                  <a:pt x="280" y="3454400"/>
                </a:cubicBezTo>
                <a:cubicBezTo>
                  <a:pt x="-18535" y="3868326"/>
                  <a:pt x="917556" y="4536305"/>
                  <a:pt x="1275925" y="4481689"/>
                </a:cubicBezTo>
                <a:cubicBezTo>
                  <a:pt x="1634294" y="4427073"/>
                  <a:pt x="2092558" y="3453770"/>
                  <a:pt x="2150493" y="3126705"/>
                </a:cubicBezTo>
                <a:cubicBezTo>
                  <a:pt x="2208428" y="2799640"/>
                  <a:pt x="1783631" y="2487286"/>
                  <a:pt x="1623534" y="2519300"/>
                </a:cubicBezTo>
                <a:cubicBezTo>
                  <a:pt x="1463437" y="2551314"/>
                  <a:pt x="1165660" y="2964412"/>
                  <a:pt x="1189913" y="3318789"/>
                </a:cubicBezTo>
                <a:cubicBezTo>
                  <a:pt x="1214166" y="3673166"/>
                  <a:pt x="1489715" y="4316433"/>
                  <a:pt x="1769055" y="4645562"/>
                </a:cubicBezTo>
                <a:cubicBezTo>
                  <a:pt x="2048395" y="4974691"/>
                  <a:pt x="2944924" y="5148821"/>
                  <a:pt x="2865954" y="5293563"/>
                </a:cubicBezTo>
                <a:cubicBezTo>
                  <a:pt x="2786984" y="5438305"/>
                  <a:pt x="1588746" y="5350325"/>
                  <a:pt x="1295235" y="5514014"/>
                </a:cubicBezTo>
                <a:cubicBezTo>
                  <a:pt x="1001724" y="5677703"/>
                  <a:pt x="1914618" y="6227242"/>
                  <a:pt x="2334400" y="6343112"/>
                </a:cubicBezTo>
                <a:cubicBezTo>
                  <a:pt x="2754182" y="6458982"/>
                  <a:pt x="3427775" y="6139410"/>
                  <a:pt x="3813925" y="6209232"/>
                </a:cubicBezTo>
                <a:cubicBezTo>
                  <a:pt x="4200075" y="6279054"/>
                  <a:pt x="4498903" y="6733822"/>
                  <a:pt x="4651303" y="6762044"/>
                </a:cubicBezTo>
                <a:cubicBezTo>
                  <a:pt x="4803703" y="6790266"/>
                  <a:pt x="4913769" y="6454421"/>
                  <a:pt x="4922236" y="664915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59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C3344-07D3-2A5D-9B04-A3F3B32A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888" y="3677594"/>
            <a:ext cx="5403273" cy="1067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Совершеннолетние женщины, чаще обращающиеся в женскую консультацию для планирования и ведения беременности и профилактических осмотров. Проживают в Санкт-Петербурге, в конкретном районе (в котором находится </a:t>
            </a:r>
            <a:r>
              <a:rPr lang="ru-RU" sz="2000" dirty="0" err="1">
                <a:solidFill>
                  <a:schemeClr val="bg1"/>
                </a:solidFill>
                <a:latin typeface="Montserrat" pitchFamily="2" charset="0"/>
              </a:rPr>
              <a:t>жк</a:t>
            </a:r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, о которой снят ролик).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E0FD26-01B8-E042-23F4-88257F22CF90}"/>
              </a:ext>
            </a:extLst>
          </p:cNvPr>
          <p:cNvSpPr txBox="1">
            <a:spLocks/>
          </p:cNvSpPr>
          <p:nvPr/>
        </p:nvSpPr>
        <p:spPr>
          <a:xfrm>
            <a:off x="-534390" y="284356"/>
            <a:ext cx="977741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dirty="0">
                <a:solidFill>
                  <a:schemeClr val="bg1"/>
                </a:solidFill>
                <a:latin typeface="Poiret One" pitchFamily="2" charset="0"/>
                <a:ea typeface="STHupo" panose="02010800040101010101" pitchFamily="2" charset="-122"/>
              </a:rPr>
              <a:t>аудитория</a:t>
            </a:r>
          </a:p>
        </p:txBody>
      </p:sp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794966C2-E3E7-C147-1BEF-9F774DC45007}"/>
              </a:ext>
            </a:extLst>
          </p:cNvPr>
          <p:cNvSpPr/>
          <p:nvPr/>
        </p:nvSpPr>
        <p:spPr>
          <a:xfrm>
            <a:off x="7396236" y="916758"/>
            <a:ext cx="4970882" cy="6346711"/>
          </a:xfrm>
          <a:custGeom>
            <a:avLst/>
            <a:gdLst>
              <a:gd name="connsiteX0" fmla="*/ 4886075 w 4974213"/>
              <a:gd name="connsiteY0" fmla="*/ 86197 h 6232067"/>
              <a:gd name="connsiteX1" fmla="*/ 3960386 w 4974213"/>
              <a:gd name="connsiteY1" fmla="*/ 63619 h 6232067"/>
              <a:gd name="connsiteX2" fmla="*/ 4965097 w 4974213"/>
              <a:gd name="connsiteY2" fmla="*/ 797397 h 6232067"/>
              <a:gd name="connsiteX3" fmla="*/ 3237897 w 4974213"/>
              <a:gd name="connsiteY3" fmla="*/ 2976153 h 6232067"/>
              <a:gd name="connsiteX4" fmla="*/ 3362075 w 4974213"/>
              <a:gd name="connsiteY4" fmla="*/ 4488864 h 6232067"/>
              <a:gd name="connsiteX5" fmla="*/ 1476831 w 4974213"/>
              <a:gd name="connsiteY5" fmla="*/ 4725930 h 6232067"/>
              <a:gd name="connsiteX6" fmla="*/ 88297 w 4974213"/>
              <a:gd name="connsiteY6" fmla="*/ 6103175 h 6232067"/>
              <a:gd name="connsiteX7" fmla="*/ 257631 w 4974213"/>
              <a:gd name="connsiteY7" fmla="*/ 6091886 h 6232067"/>
              <a:gd name="connsiteX0" fmla="*/ 4886075 w 4974213"/>
              <a:gd name="connsiteY0" fmla="*/ 149154 h 6295024"/>
              <a:gd name="connsiteX1" fmla="*/ 3960386 w 4974213"/>
              <a:gd name="connsiteY1" fmla="*/ 126576 h 6295024"/>
              <a:gd name="connsiteX2" fmla="*/ 4965097 w 4974213"/>
              <a:gd name="connsiteY2" fmla="*/ 1718309 h 6295024"/>
              <a:gd name="connsiteX3" fmla="*/ 3237897 w 4974213"/>
              <a:gd name="connsiteY3" fmla="*/ 3039110 h 6295024"/>
              <a:gd name="connsiteX4" fmla="*/ 3362075 w 4974213"/>
              <a:gd name="connsiteY4" fmla="*/ 4551821 h 6295024"/>
              <a:gd name="connsiteX5" fmla="*/ 1476831 w 4974213"/>
              <a:gd name="connsiteY5" fmla="*/ 4788887 h 6295024"/>
              <a:gd name="connsiteX6" fmla="*/ 88297 w 4974213"/>
              <a:gd name="connsiteY6" fmla="*/ 6166132 h 6295024"/>
              <a:gd name="connsiteX7" fmla="*/ 257631 w 4974213"/>
              <a:gd name="connsiteY7" fmla="*/ 6154843 h 6295024"/>
              <a:gd name="connsiteX0" fmla="*/ 4886075 w 4974213"/>
              <a:gd name="connsiteY0" fmla="*/ 200841 h 6346711"/>
              <a:gd name="connsiteX1" fmla="*/ 3960386 w 4974213"/>
              <a:gd name="connsiteY1" fmla="*/ 178263 h 6346711"/>
              <a:gd name="connsiteX2" fmla="*/ 4965097 w 4974213"/>
              <a:gd name="connsiteY2" fmla="*/ 2469907 h 6346711"/>
              <a:gd name="connsiteX3" fmla="*/ 3237897 w 4974213"/>
              <a:gd name="connsiteY3" fmla="*/ 3090797 h 6346711"/>
              <a:gd name="connsiteX4" fmla="*/ 3362075 w 4974213"/>
              <a:gd name="connsiteY4" fmla="*/ 4603508 h 6346711"/>
              <a:gd name="connsiteX5" fmla="*/ 1476831 w 4974213"/>
              <a:gd name="connsiteY5" fmla="*/ 4840574 h 6346711"/>
              <a:gd name="connsiteX6" fmla="*/ 88297 w 4974213"/>
              <a:gd name="connsiteY6" fmla="*/ 6217819 h 6346711"/>
              <a:gd name="connsiteX7" fmla="*/ 257631 w 4974213"/>
              <a:gd name="connsiteY7" fmla="*/ 6206530 h 6346711"/>
              <a:gd name="connsiteX0" fmla="*/ 4886075 w 4968804"/>
              <a:gd name="connsiteY0" fmla="*/ 200841 h 6346711"/>
              <a:gd name="connsiteX1" fmla="*/ 3960386 w 4968804"/>
              <a:gd name="connsiteY1" fmla="*/ 178263 h 6346711"/>
              <a:gd name="connsiteX2" fmla="*/ 4965097 w 4968804"/>
              <a:gd name="connsiteY2" fmla="*/ 2469907 h 6346711"/>
              <a:gd name="connsiteX3" fmla="*/ 4265186 w 4968804"/>
              <a:gd name="connsiteY3" fmla="*/ 3824575 h 6346711"/>
              <a:gd name="connsiteX4" fmla="*/ 3362075 w 4968804"/>
              <a:gd name="connsiteY4" fmla="*/ 4603508 h 6346711"/>
              <a:gd name="connsiteX5" fmla="*/ 1476831 w 4968804"/>
              <a:gd name="connsiteY5" fmla="*/ 4840574 h 6346711"/>
              <a:gd name="connsiteX6" fmla="*/ 88297 w 4968804"/>
              <a:gd name="connsiteY6" fmla="*/ 6217819 h 6346711"/>
              <a:gd name="connsiteX7" fmla="*/ 257631 w 4968804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476831 w 4970882"/>
              <a:gd name="connsiteY5" fmla="*/ 4840574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352653 w 4970882"/>
              <a:gd name="connsiteY5" fmla="*/ 5721107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882" h="6346711">
                <a:moveTo>
                  <a:pt x="4886075" y="200841"/>
                </a:moveTo>
                <a:cubicBezTo>
                  <a:pt x="4416645" y="130285"/>
                  <a:pt x="3947216" y="-199915"/>
                  <a:pt x="3960386" y="178263"/>
                </a:cubicBezTo>
                <a:cubicBezTo>
                  <a:pt x="3973556" y="556441"/>
                  <a:pt x="4914297" y="1862188"/>
                  <a:pt x="4965097" y="2469907"/>
                </a:cubicBezTo>
                <a:cubicBezTo>
                  <a:pt x="5015897" y="3077626"/>
                  <a:pt x="4728030" y="3527301"/>
                  <a:pt x="4265186" y="3824575"/>
                </a:cubicBezTo>
                <a:cubicBezTo>
                  <a:pt x="3802342" y="4121849"/>
                  <a:pt x="2673453" y="3937464"/>
                  <a:pt x="2188031" y="4253553"/>
                </a:cubicBezTo>
                <a:cubicBezTo>
                  <a:pt x="1702609" y="4569642"/>
                  <a:pt x="1702609" y="5393729"/>
                  <a:pt x="1352653" y="5721107"/>
                </a:cubicBezTo>
                <a:cubicBezTo>
                  <a:pt x="1002697" y="6048485"/>
                  <a:pt x="291497" y="5990160"/>
                  <a:pt x="88297" y="6217819"/>
                </a:cubicBezTo>
                <a:cubicBezTo>
                  <a:pt x="-114903" y="6445478"/>
                  <a:pt x="71364" y="6326004"/>
                  <a:pt x="257631" y="620653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20BB3F03-300A-FA5D-5965-2FD708D61364}"/>
              </a:ext>
            </a:extLst>
          </p:cNvPr>
          <p:cNvSpPr/>
          <p:nvPr/>
        </p:nvSpPr>
        <p:spPr>
          <a:xfrm rot="21021770">
            <a:off x="-1063212" y="0"/>
            <a:ext cx="6188404" cy="7674614"/>
          </a:xfrm>
          <a:custGeom>
            <a:avLst/>
            <a:gdLst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24117 w 4922250"/>
              <a:gd name="connsiteY9" fmla="*/ 35108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822517 w 4922250"/>
              <a:gd name="connsiteY9" fmla="*/ 44252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49983 w 4922250"/>
              <a:gd name="connsiteY8" fmla="*/ 3860800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1896830 w 4922252"/>
              <a:gd name="connsiteY7" fmla="*/ 2968978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75941 w 4922252"/>
              <a:gd name="connsiteY10" fmla="*/ 6197600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196919 w 4922252"/>
              <a:gd name="connsiteY10" fmla="*/ 5847644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917541 w 4922252"/>
              <a:gd name="connsiteY12" fmla="*/ 5870222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307941 w 4922252"/>
              <a:gd name="connsiteY12" fmla="*/ 5949244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625897 w 4922252"/>
              <a:gd name="connsiteY11" fmla="*/ 6016977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2054875 w 4922252"/>
              <a:gd name="connsiteY7" fmla="*/ 3002845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1623550 w 4922252"/>
              <a:gd name="connsiteY6" fmla="*/ 25193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556281 w 4922236"/>
              <a:gd name="connsiteY12" fmla="*/ 5373511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295235 w 4922236"/>
              <a:gd name="connsiteY10" fmla="*/ 5514014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2236" h="6763741">
                <a:moveTo>
                  <a:pt x="22858" y="0"/>
                </a:moveTo>
                <a:cubicBezTo>
                  <a:pt x="445251" y="115711"/>
                  <a:pt x="867644" y="231422"/>
                  <a:pt x="1095303" y="564444"/>
                </a:cubicBezTo>
                <a:cubicBezTo>
                  <a:pt x="1322962" y="897466"/>
                  <a:pt x="1571318" y="1516474"/>
                  <a:pt x="1388814" y="1998133"/>
                </a:cubicBezTo>
                <a:cubicBezTo>
                  <a:pt x="1206310" y="2479792"/>
                  <a:pt x="19095" y="3040474"/>
                  <a:pt x="280" y="3454400"/>
                </a:cubicBezTo>
                <a:cubicBezTo>
                  <a:pt x="-18535" y="3868326"/>
                  <a:pt x="917556" y="4536305"/>
                  <a:pt x="1275925" y="4481689"/>
                </a:cubicBezTo>
                <a:cubicBezTo>
                  <a:pt x="1634294" y="4427073"/>
                  <a:pt x="2092558" y="3453770"/>
                  <a:pt x="2150493" y="3126705"/>
                </a:cubicBezTo>
                <a:cubicBezTo>
                  <a:pt x="2208428" y="2799640"/>
                  <a:pt x="1783631" y="2487286"/>
                  <a:pt x="1623534" y="2519300"/>
                </a:cubicBezTo>
                <a:cubicBezTo>
                  <a:pt x="1463437" y="2551314"/>
                  <a:pt x="1165660" y="2964412"/>
                  <a:pt x="1189913" y="3318789"/>
                </a:cubicBezTo>
                <a:cubicBezTo>
                  <a:pt x="1214166" y="3673166"/>
                  <a:pt x="1489715" y="4316433"/>
                  <a:pt x="1769055" y="4645562"/>
                </a:cubicBezTo>
                <a:cubicBezTo>
                  <a:pt x="2048395" y="4974691"/>
                  <a:pt x="2944924" y="5148821"/>
                  <a:pt x="2865954" y="5293563"/>
                </a:cubicBezTo>
                <a:cubicBezTo>
                  <a:pt x="2786984" y="5438305"/>
                  <a:pt x="1588746" y="5350325"/>
                  <a:pt x="1295235" y="5514014"/>
                </a:cubicBezTo>
                <a:cubicBezTo>
                  <a:pt x="1001724" y="5677703"/>
                  <a:pt x="1914618" y="6227242"/>
                  <a:pt x="2334400" y="6343112"/>
                </a:cubicBezTo>
                <a:cubicBezTo>
                  <a:pt x="2754182" y="6458982"/>
                  <a:pt x="3427775" y="6139410"/>
                  <a:pt x="3813925" y="6209232"/>
                </a:cubicBezTo>
                <a:cubicBezTo>
                  <a:pt x="4200075" y="6279054"/>
                  <a:pt x="4498903" y="6733822"/>
                  <a:pt x="4651303" y="6762044"/>
                </a:cubicBezTo>
                <a:cubicBezTo>
                  <a:pt x="4803703" y="6790266"/>
                  <a:pt x="4913769" y="6454421"/>
                  <a:pt x="4922236" y="664915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65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C3344-07D3-2A5D-9B04-A3F3B32A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775" y="1461780"/>
            <a:ext cx="8528265" cy="23876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Специально подготовленный ролик о женской консультации (не более 10 минут) с заготовленным сценарием-интервью </a:t>
            </a: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у коллектива медицинского учреждения.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B5FD6E7-E8A1-A3B3-BA49-2276BE51A409}"/>
              </a:ext>
            </a:extLst>
          </p:cNvPr>
          <p:cNvSpPr/>
          <p:nvPr/>
        </p:nvSpPr>
        <p:spPr>
          <a:xfrm rot="1793379">
            <a:off x="-1425360" y="142132"/>
            <a:ext cx="4922252" cy="6763741"/>
          </a:xfrm>
          <a:custGeom>
            <a:avLst/>
            <a:gdLst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24117 w 4922250"/>
              <a:gd name="connsiteY9" fmla="*/ 35108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822517 w 4922250"/>
              <a:gd name="connsiteY9" fmla="*/ 44252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49983 w 4922250"/>
              <a:gd name="connsiteY8" fmla="*/ 3860800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1896830 w 4922252"/>
              <a:gd name="connsiteY7" fmla="*/ 2968978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75941 w 4922252"/>
              <a:gd name="connsiteY10" fmla="*/ 6197600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196919 w 4922252"/>
              <a:gd name="connsiteY10" fmla="*/ 5847644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917541 w 4922252"/>
              <a:gd name="connsiteY12" fmla="*/ 5870222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307941 w 4922252"/>
              <a:gd name="connsiteY12" fmla="*/ 5949244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625897 w 4922252"/>
              <a:gd name="connsiteY11" fmla="*/ 6016977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2054875 w 4922252"/>
              <a:gd name="connsiteY7" fmla="*/ 3002845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2252" h="6763741">
                <a:moveTo>
                  <a:pt x="22874" y="0"/>
                </a:moveTo>
                <a:cubicBezTo>
                  <a:pt x="445267" y="115711"/>
                  <a:pt x="867660" y="231422"/>
                  <a:pt x="1095319" y="564444"/>
                </a:cubicBezTo>
                <a:cubicBezTo>
                  <a:pt x="1322978" y="897466"/>
                  <a:pt x="1571334" y="1516474"/>
                  <a:pt x="1388830" y="1998133"/>
                </a:cubicBezTo>
                <a:cubicBezTo>
                  <a:pt x="1206326" y="2479792"/>
                  <a:pt x="19111" y="3040474"/>
                  <a:pt x="296" y="3454400"/>
                </a:cubicBezTo>
                <a:cubicBezTo>
                  <a:pt x="-18519" y="3868326"/>
                  <a:pt x="863897" y="4519319"/>
                  <a:pt x="1275941" y="4481689"/>
                </a:cubicBezTo>
                <a:cubicBezTo>
                  <a:pt x="1687985" y="4444059"/>
                  <a:pt x="2291941" y="3535304"/>
                  <a:pt x="2472563" y="3228622"/>
                </a:cubicBezTo>
                <a:cubicBezTo>
                  <a:pt x="2653185" y="2921941"/>
                  <a:pt x="2429289" y="2679230"/>
                  <a:pt x="2359674" y="2641600"/>
                </a:cubicBezTo>
                <a:cubicBezTo>
                  <a:pt x="2290059" y="2603971"/>
                  <a:pt x="2039823" y="2799645"/>
                  <a:pt x="2054875" y="3002845"/>
                </a:cubicBezTo>
                <a:cubicBezTo>
                  <a:pt x="2069927" y="3206045"/>
                  <a:pt x="2299467" y="3550356"/>
                  <a:pt x="2449985" y="3860800"/>
                </a:cubicBezTo>
                <a:cubicBezTo>
                  <a:pt x="2600503" y="4171244"/>
                  <a:pt x="3069161" y="4678304"/>
                  <a:pt x="2957986" y="4865511"/>
                </a:cubicBezTo>
                <a:cubicBezTo>
                  <a:pt x="2846811" y="5052718"/>
                  <a:pt x="2076445" y="4820355"/>
                  <a:pt x="1782934" y="4984044"/>
                </a:cubicBezTo>
                <a:cubicBezTo>
                  <a:pt x="1489423" y="5147733"/>
                  <a:pt x="1330337" y="5952066"/>
                  <a:pt x="1625897" y="6016977"/>
                </a:cubicBezTo>
                <a:cubicBezTo>
                  <a:pt x="1921458" y="6081888"/>
                  <a:pt x="3052060" y="5249333"/>
                  <a:pt x="3556297" y="5373511"/>
                </a:cubicBezTo>
                <a:cubicBezTo>
                  <a:pt x="4060534" y="5497689"/>
                  <a:pt x="4498919" y="6733822"/>
                  <a:pt x="4651319" y="6762044"/>
                </a:cubicBezTo>
                <a:cubicBezTo>
                  <a:pt x="4803719" y="6790266"/>
                  <a:pt x="4913785" y="6454421"/>
                  <a:pt x="4922252" y="664915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10EAAEC5-1BF3-EEFC-6326-A32E5851ED8A}"/>
              </a:ext>
            </a:extLst>
          </p:cNvPr>
          <p:cNvSpPr/>
          <p:nvPr/>
        </p:nvSpPr>
        <p:spPr>
          <a:xfrm rot="1602825">
            <a:off x="7289359" y="2362366"/>
            <a:ext cx="4974213" cy="6232067"/>
          </a:xfrm>
          <a:custGeom>
            <a:avLst/>
            <a:gdLst>
              <a:gd name="connsiteX0" fmla="*/ 4886075 w 4974213"/>
              <a:gd name="connsiteY0" fmla="*/ 86197 h 6232067"/>
              <a:gd name="connsiteX1" fmla="*/ 3960386 w 4974213"/>
              <a:gd name="connsiteY1" fmla="*/ 63619 h 6232067"/>
              <a:gd name="connsiteX2" fmla="*/ 4965097 w 4974213"/>
              <a:gd name="connsiteY2" fmla="*/ 797397 h 6232067"/>
              <a:gd name="connsiteX3" fmla="*/ 3237897 w 4974213"/>
              <a:gd name="connsiteY3" fmla="*/ 2976153 h 6232067"/>
              <a:gd name="connsiteX4" fmla="*/ 3362075 w 4974213"/>
              <a:gd name="connsiteY4" fmla="*/ 4488864 h 6232067"/>
              <a:gd name="connsiteX5" fmla="*/ 1476831 w 4974213"/>
              <a:gd name="connsiteY5" fmla="*/ 4725930 h 6232067"/>
              <a:gd name="connsiteX6" fmla="*/ 88297 w 4974213"/>
              <a:gd name="connsiteY6" fmla="*/ 6103175 h 6232067"/>
              <a:gd name="connsiteX7" fmla="*/ 257631 w 4974213"/>
              <a:gd name="connsiteY7" fmla="*/ 6091886 h 62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213" h="6232067">
                <a:moveTo>
                  <a:pt x="4886075" y="86197"/>
                </a:moveTo>
                <a:cubicBezTo>
                  <a:pt x="4416645" y="15641"/>
                  <a:pt x="3947216" y="-54914"/>
                  <a:pt x="3960386" y="63619"/>
                </a:cubicBezTo>
                <a:cubicBezTo>
                  <a:pt x="3973556" y="182152"/>
                  <a:pt x="5085512" y="311975"/>
                  <a:pt x="4965097" y="797397"/>
                </a:cubicBezTo>
                <a:cubicBezTo>
                  <a:pt x="4844682" y="1282819"/>
                  <a:pt x="3505067" y="2360909"/>
                  <a:pt x="3237897" y="2976153"/>
                </a:cubicBezTo>
                <a:cubicBezTo>
                  <a:pt x="2970727" y="3591397"/>
                  <a:pt x="3655586" y="4197235"/>
                  <a:pt x="3362075" y="4488864"/>
                </a:cubicBezTo>
                <a:cubicBezTo>
                  <a:pt x="3068564" y="4780493"/>
                  <a:pt x="2022461" y="4456878"/>
                  <a:pt x="1476831" y="4725930"/>
                </a:cubicBezTo>
                <a:cubicBezTo>
                  <a:pt x="931201" y="4994982"/>
                  <a:pt x="291497" y="5875516"/>
                  <a:pt x="88297" y="6103175"/>
                </a:cubicBezTo>
                <a:cubicBezTo>
                  <a:pt x="-114903" y="6330834"/>
                  <a:pt x="71364" y="6211360"/>
                  <a:pt x="257631" y="6091886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3BDE76-0A43-1E29-11DB-4110F876152B}"/>
              </a:ext>
            </a:extLst>
          </p:cNvPr>
          <p:cNvSpPr txBox="1">
            <a:spLocks/>
          </p:cNvSpPr>
          <p:nvPr/>
        </p:nvSpPr>
        <p:spPr>
          <a:xfrm>
            <a:off x="1502862" y="152837"/>
            <a:ext cx="977741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>
                <a:solidFill>
                  <a:schemeClr val="bg1"/>
                </a:solidFill>
                <a:latin typeface="Poiret One" pitchFamily="2" charset="0"/>
                <a:ea typeface="STHupo" panose="02010800040101010101" pitchFamily="2" charset="-122"/>
              </a:rPr>
              <a:t>Формат и трансляция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CC06B69-8606-A604-1CBE-3E5B2F1AE31E}"/>
              </a:ext>
            </a:extLst>
          </p:cNvPr>
          <p:cNvSpPr txBox="1">
            <a:spLocks/>
          </p:cNvSpPr>
          <p:nvPr/>
        </p:nvSpPr>
        <p:spPr>
          <a:xfrm>
            <a:off x="2032433" y="2770723"/>
            <a:ext cx="852826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Подготовленные ролики выкладываются на страничке в социальных сетях той женской консультации, о которой снят ролик, а также в сводной группе проекта в соцсети « </a:t>
            </a:r>
            <a:r>
              <a:rPr lang="en-US" sz="2000" dirty="0">
                <a:solidFill>
                  <a:schemeClr val="bg1"/>
                </a:solidFill>
                <a:latin typeface="Montserrat" pitchFamily="2" charset="0"/>
              </a:rPr>
              <a:t>VK</a:t>
            </a:r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»</a:t>
            </a:r>
            <a:r>
              <a:rPr lang="en-US" sz="2000" dirty="0">
                <a:solidFill>
                  <a:schemeClr val="bg1"/>
                </a:solidFill>
                <a:latin typeface="Montserrat" pitchFamily="2" charset="0"/>
              </a:rPr>
              <a:t>. </a:t>
            </a:r>
            <a:endParaRPr lang="ru-RU" sz="20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78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C3344-07D3-2A5D-9B04-A3F3B32A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6537" y="2932839"/>
            <a:ext cx="9777413" cy="23876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" pitchFamily="2" charset="0"/>
              </a:rPr>
              <a:t>первая серия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B5FD6E7-E8A1-A3B3-BA49-2276BE51A409}"/>
              </a:ext>
            </a:extLst>
          </p:cNvPr>
          <p:cNvSpPr/>
          <p:nvPr/>
        </p:nvSpPr>
        <p:spPr>
          <a:xfrm rot="1793379">
            <a:off x="-1425360" y="142132"/>
            <a:ext cx="4922252" cy="6763741"/>
          </a:xfrm>
          <a:custGeom>
            <a:avLst/>
            <a:gdLst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24117 w 4922250"/>
              <a:gd name="connsiteY9" fmla="*/ 35108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822517 w 4922250"/>
              <a:gd name="connsiteY9" fmla="*/ 44252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49983 w 4922250"/>
              <a:gd name="connsiteY8" fmla="*/ 3860800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1896830 w 4922252"/>
              <a:gd name="connsiteY7" fmla="*/ 2968978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75941 w 4922252"/>
              <a:gd name="connsiteY10" fmla="*/ 6197600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196919 w 4922252"/>
              <a:gd name="connsiteY10" fmla="*/ 5847644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917541 w 4922252"/>
              <a:gd name="connsiteY12" fmla="*/ 5870222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307941 w 4922252"/>
              <a:gd name="connsiteY12" fmla="*/ 5949244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625897 w 4922252"/>
              <a:gd name="connsiteY11" fmla="*/ 6016977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2054875 w 4922252"/>
              <a:gd name="connsiteY7" fmla="*/ 3002845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2252" h="6763741">
                <a:moveTo>
                  <a:pt x="22874" y="0"/>
                </a:moveTo>
                <a:cubicBezTo>
                  <a:pt x="445267" y="115711"/>
                  <a:pt x="867660" y="231422"/>
                  <a:pt x="1095319" y="564444"/>
                </a:cubicBezTo>
                <a:cubicBezTo>
                  <a:pt x="1322978" y="897466"/>
                  <a:pt x="1571334" y="1516474"/>
                  <a:pt x="1388830" y="1998133"/>
                </a:cubicBezTo>
                <a:cubicBezTo>
                  <a:pt x="1206326" y="2479792"/>
                  <a:pt x="19111" y="3040474"/>
                  <a:pt x="296" y="3454400"/>
                </a:cubicBezTo>
                <a:cubicBezTo>
                  <a:pt x="-18519" y="3868326"/>
                  <a:pt x="863897" y="4519319"/>
                  <a:pt x="1275941" y="4481689"/>
                </a:cubicBezTo>
                <a:cubicBezTo>
                  <a:pt x="1687985" y="4444059"/>
                  <a:pt x="2291941" y="3535304"/>
                  <a:pt x="2472563" y="3228622"/>
                </a:cubicBezTo>
                <a:cubicBezTo>
                  <a:pt x="2653185" y="2921941"/>
                  <a:pt x="2429289" y="2679230"/>
                  <a:pt x="2359674" y="2641600"/>
                </a:cubicBezTo>
                <a:cubicBezTo>
                  <a:pt x="2290059" y="2603971"/>
                  <a:pt x="2039823" y="2799645"/>
                  <a:pt x="2054875" y="3002845"/>
                </a:cubicBezTo>
                <a:cubicBezTo>
                  <a:pt x="2069927" y="3206045"/>
                  <a:pt x="2299467" y="3550356"/>
                  <a:pt x="2449985" y="3860800"/>
                </a:cubicBezTo>
                <a:cubicBezTo>
                  <a:pt x="2600503" y="4171244"/>
                  <a:pt x="3069161" y="4678304"/>
                  <a:pt x="2957986" y="4865511"/>
                </a:cubicBezTo>
                <a:cubicBezTo>
                  <a:pt x="2846811" y="5052718"/>
                  <a:pt x="2076445" y="4820355"/>
                  <a:pt x="1782934" y="4984044"/>
                </a:cubicBezTo>
                <a:cubicBezTo>
                  <a:pt x="1489423" y="5147733"/>
                  <a:pt x="1330337" y="5952066"/>
                  <a:pt x="1625897" y="6016977"/>
                </a:cubicBezTo>
                <a:cubicBezTo>
                  <a:pt x="1921458" y="6081888"/>
                  <a:pt x="3052060" y="5249333"/>
                  <a:pt x="3556297" y="5373511"/>
                </a:cubicBezTo>
                <a:cubicBezTo>
                  <a:pt x="4060534" y="5497689"/>
                  <a:pt x="4498919" y="6733822"/>
                  <a:pt x="4651319" y="6762044"/>
                </a:cubicBezTo>
                <a:cubicBezTo>
                  <a:pt x="4803719" y="6790266"/>
                  <a:pt x="4913785" y="6454421"/>
                  <a:pt x="4922252" y="664915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10EAAEC5-1BF3-EEFC-6326-A32E5851ED8A}"/>
              </a:ext>
            </a:extLst>
          </p:cNvPr>
          <p:cNvSpPr/>
          <p:nvPr/>
        </p:nvSpPr>
        <p:spPr>
          <a:xfrm rot="1602825">
            <a:off x="7289359" y="2362366"/>
            <a:ext cx="4974213" cy="6232067"/>
          </a:xfrm>
          <a:custGeom>
            <a:avLst/>
            <a:gdLst>
              <a:gd name="connsiteX0" fmla="*/ 4886075 w 4974213"/>
              <a:gd name="connsiteY0" fmla="*/ 86197 h 6232067"/>
              <a:gd name="connsiteX1" fmla="*/ 3960386 w 4974213"/>
              <a:gd name="connsiteY1" fmla="*/ 63619 h 6232067"/>
              <a:gd name="connsiteX2" fmla="*/ 4965097 w 4974213"/>
              <a:gd name="connsiteY2" fmla="*/ 797397 h 6232067"/>
              <a:gd name="connsiteX3" fmla="*/ 3237897 w 4974213"/>
              <a:gd name="connsiteY3" fmla="*/ 2976153 h 6232067"/>
              <a:gd name="connsiteX4" fmla="*/ 3362075 w 4974213"/>
              <a:gd name="connsiteY4" fmla="*/ 4488864 h 6232067"/>
              <a:gd name="connsiteX5" fmla="*/ 1476831 w 4974213"/>
              <a:gd name="connsiteY5" fmla="*/ 4725930 h 6232067"/>
              <a:gd name="connsiteX6" fmla="*/ 88297 w 4974213"/>
              <a:gd name="connsiteY6" fmla="*/ 6103175 h 6232067"/>
              <a:gd name="connsiteX7" fmla="*/ 257631 w 4974213"/>
              <a:gd name="connsiteY7" fmla="*/ 6091886 h 62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213" h="6232067">
                <a:moveTo>
                  <a:pt x="4886075" y="86197"/>
                </a:moveTo>
                <a:cubicBezTo>
                  <a:pt x="4416645" y="15641"/>
                  <a:pt x="3947216" y="-54914"/>
                  <a:pt x="3960386" y="63619"/>
                </a:cubicBezTo>
                <a:cubicBezTo>
                  <a:pt x="3973556" y="182152"/>
                  <a:pt x="5085512" y="311975"/>
                  <a:pt x="4965097" y="797397"/>
                </a:cubicBezTo>
                <a:cubicBezTo>
                  <a:pt x="4844682" y="1282819"/>
                  <a:pt x="3505067" y="2360909"/>
                  <a:pt x="3237897" y="2976153"/>
                </a:cubicBezTo>
                <a:cubicBezTo>
                  <a:pt x="2970727" y="3591397"/>
                  <a:pt x="3655586" y="4197235"/>
                  <a:pt x="3362075" y="4488864"/>
                </a:cubicBezTo>
                <a:cubicBezTo>
                  <a:pt x="3068564" y="4780493"/>
                  <a:pt x="2022461" y="4456878"/>
                  <a:pt x="1476831" y="4725930"/>
                </a:cubicBezTo>
                <a:cubicBezTo>
                  <a:pt x="931201" y="4994982"/>
                  <a:pt x="291497" y="5875516"/>
                  <a:pt x="88297" y="6103175"/>
                </a:cubicBezTo>
                <a:cubicBezTo>
                  <a:pt x="-114903" y="6330834"/>
                  <a:pt x="71364" y="6211360"/>
                  <a:pt x="257631" y="6091886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текст, человек, в помещении, кухня&#10;&#10;Автоматически созданное описание">
            <a:extLst>
              <a:ext uri="{FF2B5EF4-FFF2-40B4-BE49-F238E27FC236}">
                <a16:creationId xmlns:a16="http://schemas.microsoft.com/office/drawing/2014/main" id="{8ED322FE-0A20-9F38-E778-6D7684EB9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1"/>
          <a:stretch/>
        </p:blipFill>
        <p:spPr>
          <a:xfrm>
            <a:off x="1798484" y="1379599"/>
            <a:ext cx="5994562" cy="30762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A05CEA-882C-5644-E527-6B33A9918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770" y="1379599"/>
            <a:ext cx="3076297" cy="307629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B8843A-AECD-498B-E4C3-CB9F084248F4}"/>
              </a:ext>
            </a:extLst>
          </p:cNvPr>
          <p:cNvSpPr txBox="1">
            <a:spLocks/>
          </p:cNvSpPr>
          <p:nvPr/>
        </p:nvSpPr>
        <p:spPr>
          <a:xfrm>
            <a:off x="4887758" y="1978977"/>
            <a:ext cx="9777413" cy="2900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ссылка на ролик</a:t>
            </a:r>
          </a:p>
        </p:txBody>
      </p:sp>
    </p:spTree>
    <p:extLst>
      <p:ext uri="{BB962C8B-B14F-4D97-AF65-F5344CB8AC3E}">
        <p14:creationId xmlns:p14="http://schemas.microsoft.com/office/powerpoint/2010/main" val="267003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E0FD26-01B8-E042-23F4-88257F22CF90}"/>
              </a:ext>
            </a:extLst>
          </p:cNvPr>
          <p:cNvSpPr txBox="1">
            <a:spLocks/>
          </p:cNvSpPr>
          <p:nvPr/>
        </p:nvSpPr>
        <p:spPr>
          <a:xfrm>
            <a:off x="2834213" y="-277042"/>
            <a:ext cx="977741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>
                <a:solidFill>
                  <a:schemeClr val="bg1"/>
                </a:solidFill>
                <a:latin typeface="Poiret One" pitchFamily="2" charset="0"/>
                <a:ea typeface="STHupo" panose="02010800040101010101" pitchFamily="2" charset="-122"/>
              </a:rPr>
              <a:t>результат</a:t>
            </a:r>
          </a:p>
        </p:txBody>
      </p:sp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794966C2-E3E7-C147-1BEF-9F774DC45007}"/>
              </a:ext>
            </a:extLst>
          </p:cNvPr>
          <p:cNvSpPr/>
          <p:nvPr/>
        </p:nvSpPr>
        <p:spPr>
          <a:xfrm>
            <a:off x="7396236" y="916758"/>
            <a:ext cx="4970882" cy="6346711"/>
          </a:xfrm>
          <a:custGeom>
            <a:avLst/>
            <a:gdLst>
              <a:gd name="connsiteX0" fmla="*/ 4886075 w 4974213"/>
              <a:gd name="connsiteY0" fmla="*/ 86197 h 6232067"/>
              <a:gd name="connsiteX1" fmla="*/ 3960386 w 4974213"/>
              <a:gd name="connsiteY1" fmla="*/ 63619 h 6232067"/>
              <a:gd name="connsiteX2" fmla="*/ 4965097 w 4974213"/>
              <a:gd name="connsiteY2" fmla="*/ 797397 h 6232067"/>
              <a:gd name="connsiteX3" fmla="*/ 3237897 w 4974213"/>
              <a:gd name="connsiteY3" fmla="*/ 2976153 h 6232067"/>
              <a:gd name="connsiteX4" fmla="*/ 3362075 w 4974213"/>
              <a:gd name="connsiteY4" fmla="*/ 4488864 h 6232067"/>
              <a:gd name="connsiteX5" fmla="*/ 1476831 w 4974213"/>
              <a:gd name="connsiteY5" fmla="*/ 4725930 h 6232067"/>
              <a:gd name="connsiteX6" fmla="*/ 88297 w 4974213"/>
              <a:gd name="connsiteY6" fmla="*/ 6103175 h 6232067"/>
              <a:gd name="connsiteX7" fmla="*/ 257631 w 4974213"/>
              <a:gd name="connsiteY7" fmla="*/ 6091886 h 6232067"/>
              <a:gd name="connsiteX0" fmla="*/ 4886075 w 4974213"/>
              <a:gd name="connsiteY0" fmla="*/ 149154 h 6295024"/>
              <a:gd name="connsiteX1" fmla="*/ 3960386 w 4974213"/>
              <a:gd name="connsiteY1" fmla="*/ 126576 h 6295024"/>
              <a:gd name="connsiteX2" fmla="*/ 4965097 w 4974213"/>
              <a:gd name="connsiteY2" fmla="*/ 1718309 h 6295024"/>
              <a:gd name="connsiteX3" fmla="*/ 3237897 w 4974213"/>
              <a:gd name="connsiteY3" fmla="*/ 3039110 h 6295024"/>
              <a:gd name="connsiteX4" fmla="*/ 3362075 w 4974213"/>
              <a:gd name="connsiteY4" fmla="*/ 4551821 h 6295024"/>
              <a:gd name="connsiteX5" fmla="*/ 1476831 w 4974213"/>
              <a:gd name="connsiteY5" fmla="*/ 4788887 h 6295024"/>
              <a:gd name="connsiteX6" fmla="*/ 88297 w 4974213"/>
              <a:gd name="connsiteY6" fmla="*/ 6166132 h 6295024"/>
              <a:gd name="connsiteX7" fmla="*/ 257631 w 4974213"/>
              <a:gd name="connsiteY7" fmla="*/ 6154843 h 6295024"/>
              <a:gd name="connsiteX0" fmla="*/ 4886075 w 4974213"/>
              <a:gd name="connsiteY0" fmla="*/ 200841 h 6346711"/>
              <a:gd name="connsiteX1" fmla="*/ 3960386 w 4974213"/>
              <a:gd name="connsiteY1" fmla="*/ 178263 h 6346711"/>
              <a:gd name="connsiteX2" fmla="*/ 4965097 w 4974213"/>
              <a:gd name="connsiteY2" fmla="*/ 2469907 h 6346711"/>
              <a:gd name="connsiteX3" fmla="*/ 3237897 w 4974213"/>
              <a:gd name="connsiteY3" fmla="*/ 3090797 h 6346711"/>
              <a:gd name="connsiteX4" fmla="*/ 3362075 w 4974213"/>
              <a:gd name="connsiteY4" fmla="*/ 4603508 h 6346711"/>
              <a:gd name="connsiteX5" fmla="*/ 1476831 w 4974213"/>
              <a:gd name="connsiteY5" fmla="*/ 4840574 h 6346711"/>
              <a:gd name="connsiteX6" fmla="*/ 88297 w 4974213"/>
              <a:gd name="connsiteY6" fmla="*/ 6217819 h 6346711"/>
              <a:gd name="connsiteX7" fmla="*/ 257631 w 4974213"/>
              <a:gd name="connsiteY7" fmla="*/ 6206530 h 6346711"/>
              <a:gd name="connsiteX0" fmla="*/ 4886075 w 4968804"/>
              <a:gd name="connsiteY0" fmla="*/ 200841 h 6346711"/>
              <a:gd name="connsiteX1" fmla="*/ 3960386 w 4968804"/>
              <a:gd name="connsiteY1" fmla="*/ 178263 h 6346711"/>
              <a:gd name="connsiteX2" fmla="*/ 4965097 w 4968804"/>
              <a:gd name="connsiteY2" fmla="*/ 2469907 h 6346711"/>
              <a:gd name="connsiteX3" fmla="*/ 4265186 w 4968804"/>
              <a:gd name="connsiteY3" fmla="*/ 3824575 h 6346711"/>
              <a:gd name="connsiteX4" fmla="*/ 3362075 w 4968804"/>
              <a:gd name="connsiteY4" fmla="*/ 4603508 h 6346711"/>
              <a:gd name="connsiteX5" fmla="*/ 1476831 w 4968804"/>
              <a:gd name="connsiteY5" fmla="*/ 4840574 h 6346711"/>
              <a:gd name="connsiteX6" fmla="*/ 88297 w 4968804"/>
              <a:gd name="connsiteY6" fmla="*/ 6217819 h 6346711"/>
              <a:gd name="connsiteX7" fmla="*/ 257631 w 4968804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476831 w 4970882"/>
              <a:gd name="connsiteY5" fmla="*/ 4840574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352653 w 4970882"/>
              <a:gd name="connsiteY5" fmla="*/ 5721107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882" h="6346711">
                <a:moveTo>
                  <a:pt x="4886075" y="200841"/>
                </a:moveTo>
                <a:cubicBezTo>
                  <a:pt x="4416645" y="130285"/>
                  <a:pt x="3947216" y="-199915"/>
                  <a:pt x="3960386" y="178263"/>
                </a:cubicBezTo>
                <a:cubicBezTo>
                  <a:pt x="3973556" y="556441"/>
                  <a:pt x="4914297" y="1862188"/>
                  <a:pt x="4965097" y="2469907"/>
                </a:cubicBezTo>
                <a:cubicBezTo>
                  <a:pt x="5015897" y="3077626"/>
                  <a:pt x="4728030" y="3527301"/>
                  <a:pt x="4265186" y="3824575"/>
                </a:cubicBezTo>
                <a:cubicBezTo>
                  <a:pt x="3802342" y="4121849"/>
                  <a:pt x="2673453" y="3937464"/>
                  <a:pt x="2188031" y="4253553"/>
                </a:cubicBezTo>
                <a:cubicBezTo>
                  <a:pt x="1702609" y="4569642"/>
                  <a:pt x="1702609" y="5393729"/>
                  <a:pt x="1352653" y="5721107"/>
                </a:cubicBezTo>
                <a:cubicBezTo>
                  <a:pt x="1002697" y="6048485"/>
                  <a:pt x="291497" y="5990160"/>
                  <a:pt x="88297" y="6217819"/>
                </a:cubicBezTo>
                <a:cubicBezTo>
                  <a:pt x="-114903" y="6445478"/>
                  <a:pt x="71364" y="6326004"/>
                  <a:pt x="257631" y="620653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20BB3F03-300A-FA5D-5965-2FD708D61364}"/>
              </a:ext>
            </a:extLst>
          </p:cNvPr>
          <p:cNvSpPr/>
          <p:nvPr/>
        </p:nvSpPr>
        <p:spPr>
          <a:xfrm rot="2144446">
            <a:off x="-1672343" y="-985652"/>
            <a:ext cx="6188404" cy="7674614"/>
          </a:xfrm>
          <a:custGeom>
            <a:avLst/>
            <a:gdLst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24117 w 4922250"/>
              <a:gd name="connsiteY9" fmla="*/ 35108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822517 w 4922250"/>
              <a:gd name="connsiteY9" fmla="*/ 44252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49983 w 4922250"/>
              <a:gd name="connsiteY8" fmla="*/ 3860800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1896830 w 4922252"/>
              <a:gd name="connsiteY7" fmla="*/ 2968978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75941 w 4922252"/>
              <a:gd name="connsiteY10" fmla="*/ 6197600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196919 w 4922252"/>
              <a:gd name="connsiteY10" fmla="*/ 5847644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917541 w 4922252"/>
              <a:gd name="connsiteY12" fmla="*/ 5870222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307941 w 4922252"/>
              <a:gd name="connsiteY12" fmla="*/ 5949244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625897 w 4922252"/>
              <a:gd name="connsiteY11" fmla="*/ 6016977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2054875 w 4922252"/>
              <a:gd name="connsiteY7" fmla="*/ 3002845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1623550 w 4922252"/>
              <a:gd name="connsiteY6" fmla="*/ 25193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556281 w 4922236"/>
              <a:gd name="connsiteY12" fmla="*/ 5373511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295235 w 4922236"/>
              <a:gd name="connsiteY10" fmla="*/ 5514014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2236" h="6763741">
                <a:moveTo>
                  <a:pt x="22858" y="0"/>
                </a:moveTo>
                <a:cubicBezTo>
                  <a:pt x="445251" y="115711"/>
                  <a:pt x="867644" y="231422"/>
                  <a:pt x="1095303" y="564444"/>
                </a:cubicBezTo>
                <a:cubicBezTo>
                  <a:pt x="1322962" y="897466"/>
                  <a:pt x="1571318" y="1516474"/>
                  <a:pt x="1388814" y="1998133"/>
                </a:cubicBezTo>
                <a:cubicBezTo>
                  <a:pt x="1206310" y="2479792"/>
                  <a:pt x="19095" y="3040474"/>
                  <a:pt x="280" y="3454400"/>
                </a:cubicBezTo>
                <a:cubicBezTo>
                  <a:pt x="-18535" y="3868326"/>
                  <a:pt x="917556" y="4536305"/>
                  <a:pt x="1275925" y="4481689"/>
                </a:cubicBezTo>
                <a:cubicBezTo>
                  <a:pt x="1634294" y="4427073"/>
                  <a:pt x="2092558" y="3453770"/>
                  <a:pt x="2150493" y="3126705"/>
                </a:cubicBezTo>
                <a:cubicBezTo>
                  <a:pt x="2208428" y="2799640"/>
                  <a:pt x="1783631" y="2487286"/>
                  <a:pt x="1623534" y="2519300"/>
                </a:cubicBezTo>
                <a:cubicBezTo>
                  <a:pt x="1463437" y="2551314"/>
                  <a:pt x="1165660" y="2964412"/>
                  <a:pt x="1189913" y="3318789"/>
                </a:cubicBezTo>
                <a:cubicBezTo>
                  <a:pt x="1214166" y="3673166"/>
                  <a:pt x="1489715" y="4316433"/>
                  <a:pt x="1769055" y="4645562"/>
                </a:cubicBezTo>
                <a:cubicBezTo>
                  <a:pt x="2048395" y="4974691"/>
                  <a:pt x="2944924" y="5148821"/>
                  <a:pt x="2865954" y="5293563"/>
                </a:cubicBezTo>
                <a:cubicBezTo>
                  <a:pt x="2786984" y="5438305"/>
                  <a:pt x="1588746" y="5350325"/>
                  <a:pt x="1295235" y="5514014"/>
                </a:cubicBezTo>
                <a:cubicBezTo>
                  <a:pt x="1001724" y="5677703"/>
                  <a:pt x="1914618" y="6227242"/>
                  <a:pt x="2334400" y="6343112"/>
                </a:cubicBezTo>
                <a:cubicBezTo>
                  <a:pt x="2754182" y="6458982"/>
                  <a:pt x="3427775" y="6139410"/>
                  <a:pt x="3813925" y="6209232"/>
                </a:cubicBezTo>
                <a:cubicBezTo>
                  <a:pt x="4200075" y="6279054"/>
                  <a:pt x="4498903" y="6733822"/>
                  <a:pt x="4651303" y="6762044"/>
                </a:cubicBezTo>
                <a:cubicBezTo>
                  <a:pt x="4803703" y="6790266"/>
                  <a:pt x="4913769" y="6454421"/>
                  <a:pt x="4922236" y="664915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E71AF6-D81D-AE94-BA75-C14D19EEE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06" y="403760"/>
            <a:ext cx="2221822" cy="31105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FD2C51-FDF9-F0A0-7A9B-3725454D7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06" y="3689880"/>
            <a:ext cx="2221822" cy="276436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B018197-12E8-40F0-B890-2FE2496B4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033" y="2385204"/>
            <a:ext cx="5403273" cy="183830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Несмотря на недолгое существование проекта и создания сообщества, первый выпуск успел набрать 758 просмотров с 29 марта по 16 апреля.</a:t>
            </a: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Как вывод – проект вызывает интерес у целевой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831087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C3344-07D3-2A5D-9B04-A3F3B32A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372" y="1748208"/>
            <a:ext cx="7385867" cy="290004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- Снять совместный ролик с Медико-генетическим центром Санкт-Петербурга</a:t>
            </a: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br>
              <a:rPr lang="ru-RU" sz="200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- Снять совместный ролик с женской консультацией №13 Санкт-Петербурга.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E0FD26-01B8-E042-23F4-88257F22CF90}"/>
              </a:ext>
            </a:extLst>
          </p:cNvPr>
          <p:cNvSpPr txBox="1">
            <a:spLocks/>
          </p:cNvSpPr>
          <p:nvPr/>
        </p:nvSpPr>
        <p:spPr>
          <a:xfrm>
            <a:off x="1207293" y="32005"/>
            <a:ext cx="977741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>
                <a:solidFill>
                  <a:schemeClr val="bg1"/>
                </a:solidFill>
                <a:latin typeface="Poiret One" pitchFamily="2" charset="0"/>
                <a:ea typeface="STHupo" panose="02010800040101010101" pitchFamily="2" charset="-122"/>
              </a:rPr>
              <a:t>Ближайшие планы</a:t>
            </a:r>
          </a:p>
        </p:txBody>
      </p:sp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794966C2-E3E7-C147-1BEF-9F774DC45007}"/>
              </a:ext>
            </a:extLst>
          </p:cNvPr>
          <p:cNvSpPr/>
          <p:nvPr/>
        </p:nvSpPr>
        <p:spPr>
          <a:xfrm>
            <a:off x="7396236" y="916758"/>
            <a:ext cx="4970882" cy="6346711"/>
          </a:xfrm>
          <a:custGeom>
            <a:avLst/>
            <a:gdLst>
              <a:gd name="connsiteX0" fmla="*/ 4886075 w 4974213"/>
              <a:gd name="connsiteY0" fmla="*/ 86197 h 6232067"/>
              <a:gd name="connsiteX1" fmla="*/ 3960386 w 4974213"/>
              <a:gd name="connsiteY1" fmla="*/ 63619 h 6232067"/>
              <a:gd name="connsiteX2" fmla="*/ 4965097 w 4974213"/>
              <a:gd name="connsiteY2" fmla="*/ 797397 h 6232067"/>
              <a:gd name="connsiteX3" fmla="*/ 3237897 w 4974213"/>
              <a:gd name="connsiteY3" fmla="*/ 2976153 h 6232067"/>
              <a:gd name="connsiteX4" fmla="*/ 3362075 w 4974213"/>
              <a:gd name="connsiteY4" fmla="*/ 4488864 h 6232067"/>
              <a:gd name="connsiteX5" fmla="*/ 1476831 w 4974213"/>
              <a:gd name="connsiteY5" fmla="*/ 4725930 h 6232067"/>
              <a:gd name="connsiteX6" fmla="*/ 88297 w 4974213"/>
              <a:gd name="connsiteY6" fmla="*/ 6103175 h 6232067"/>
              <a:gd name="connsiteX7" fmla="*/ 257631 w 4974213"/>
              <a:gd name="connsiteY7" fmla="*/ 6091886 h 6232067"/>
              <a:gd name="connsiteX0" fmla="*/ 4886075 w 4974213"/>
              <a:gd name="connsiteY0" fmla="*/ 149154 h 6295024"/>
              <a:gd name="connsiteX1" fmla="*/ 3960386 w 4974213"/>
              <a:gd name="connsiteY1" fmla="*/ 126576 h 6295024"/>
              <a:gd name="connsiteX2" fmla="*/ 4965097 w 4974213"/>
              <a:gd name="connsiteY2" fmla="*/ 1718309 h 6295024"/>
              <a:gd name="connsiteX3" fmla="*/ 3237897 w 4974213"/>
              <a:gd name="connsiteY3" fmla="*/ 3039110 h 6295024"/>
              <a:gd name="connsiteX4" fmla="*/ 3362075 w 4974213"/>
              <a:gd name="connsiteY4" fmla="*/ 4551821 h 6295024"/>
              <a:gd name="connsiteX5" fmla="*/ 1476831 w 4974213"/>
              <a:gd name="connsiteY5" fmla="*/ 4788887 h 6295024"/>
              <a:gd name="connsiteX6" fmla="*/ 88297 w 4974213"/>
              <a:gd name="connsiteY6" fmla="*/ 6166132 h 6295024"/>
              <a:gd name="connsiteX7" fmla="*/ 257631 w 4974213"/>
              <a:gd name="connsiteY7" fmla="*/ 6154843 h 6295024"/>
              <a:gd name="connsiteX0" fmla="*/ 4886075 w 4974213"/>
              <a:gd name="connsiteY0" fmla="*/ 200841 h 6346711"/>
              <a:gd name="connsiteX1" fmla="*/ 3960386 w 4974213"/>
              <a:gd name="connsiteY1" fmla="*/ 178263 h 6346711"/>
              <a:gd name="connsiteX2" fmla="*/ 4965097 w 4974213"/>
              <a:gd name="connsiteY2" fmla="*/ 2469907 h 6346711"/>
              <a:gd name="connsiteX3" fmla="*/ 3237897 w 4974213"/>
              <a:gd name="connsiteY3" fmla="*/ 3090797 h 6346711"/>
              <a:gd name="connsiteX4" fmla="*/ 3362075 w 4974213"/>
              <a:gd name="connsiteY4" fmla="*/ 4603508 h 6346711"/>
              <a:gd name="connsiteX5" fmla="*/ 1476831 w 4974213"/>
              <a:gd name="connsiteY5" fmla="*/ 4840574 h 6346711"/>
              <a:gd name="connsiteX6" fmla="*/ 88297 w 4974213"/>
              <a:gd name="connsiteY6" fmla="*/ 6217819 h 6346711"/>
              <a:gd name="connsiteX7" fmla="*/ 257631 w 4974213"/>
              <a:gd name="connsiteY7" fmla="*/ 6206530 h 6346711"/>
              <a:gd name="connsiteX0" fmla="*/ 4886075 w 4968804"/>
              <a:gd name="connsiteY0" fmla="*/ 200841 h 6346711"/>
              <a:gd name="connsiteX1" fmla="*/ 3960386 w 4968804"/>
              <a:gd name="connsiteY1" fmla="*/ 178263 h 6346711"/>
              <a:gd name="connsiteX2" fmla="*/ 4965097 w 4968804"/>
              <a:gd name="connsiteY2" fmla="*/ 2469907 h 6346711"/>
              <a:gd name="connsiteX3" fmla="*/ 4265186 w 4968804"/>
              <a:gd name="connsiteY3" fmla="*/ 3824575 h 6346711"/>
              <a:gd name="connsiteX4" fmla="*/ 3362075 w 4968804"/>
              <a:gd name="connsiteY4" fmla="*/ 4603508 h 6346711"/>
              <a:gd name="connsiteX5" fmla="*/ 1476831 w 4968804"/>
              <a:gd name="connsiteY5" fmla="*/ 4840574 h 6346711"/>
              <a:gd name="connsiteX6" fmla="*/ 88297 w 4968804"/>
              <a:gd name="connsiteY6" fmla="*/ 6217819 h 6346711"/>
              <a:gd name="connsiteX7" fmla="*/ 257631 w 4968804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476831 w 4970882"/>
              <a:gd name="connsiteY5" fmla="*/ 4840574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  <a:gd name="connsiteX0" fmla="*/ 4886075 w 4970882"/>
              <a:gd name="connsiteY0" fmla="*/ 200841 h 6346711"/>
              <a:gd name="connsiteX1" fmla="*/ 3960386 w 4970882"/>
              <a:gd name="connsiteY1" fmla="*/ 178263 h 6346711"/>
              <a:gd name="connsiteX2" fmla="*/ 4965097 w 4970882"/>
              <a:gd name="connsiteY2" fmla="*/ 2469907 h 6346711"/>
              <a:gd name="connsiteX3" fmla="*/ 4265186 w 4970882"/>
              <a:gd name="connsiteY3" fmla="*/ 3824575 h 6346711"/>
              <a:gd name="connsiteX4" fmla="*/ 2188031 w 4970882"/>
              <a:gd name="connsiteY4" fmla="*/ 4253553 h 6346711"/>
              <a:gd name="connsiteX5" fmla="*/ 1352653 w 4970882"/>
              <a:gd name="connsiteY5" fmla="*/ 5721107 h 6346711"/>
              <a:gd name="connsiteX6" fmla="*/ 88297 w 4970882"/>
              <a:gd name="connsiteY6" fmla="*/ 6217819 h 6346711"/>
              <a:gd name="connsiteX7" fmla="*/ 257631 w 4970882"/>
              <a:gd name="connsiteY7" fmla="*/ 6206530 h 63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0882" h="6346711">
                <a:moveTo>
                  <a:pt x="4886075" y="200841"/>
                </a:moveTo>
                <a:cubicBezTo>
                  <a:pt x="4416645" y="130285"/>
                  <a:pt x="3947216" y="-199915"/>
                  <a:pt x="3960386" y="178263"/>
                </a:cubicBezTo>
                <a:cubicBezTo>
                  <a:pt x="3973556" y="556441"/>
                  <a:pt x="4914297" y="1862188"/>
                  <a:pt x="4965097" y="2469907"/>
                </a:cubicBezTo>
                <a:cubicBezTo>
                  <a:pt x="5015897" y="3077626"/>
                  <a:pt x="4728030" y="3527301"/>
                  <a:pt x="4265186" y="3824575"/>
                </a:cubicBezTo>
                <a:cubicBezTo>
                  <a:pt x="3802342" y="4121849"/>
                  <a:pt x="2673453" y="3937464"/>
                  <a:pt x="2188031" y="4253553"/>
                </a:cubicBezTo>
                <a:cubicBezTo>
                  <a:pt x="1702609" y="4569642"/>
                  <a:pt x="1702609" y="5393729"/>
                  <a:pt x="1352653" y="5721107"/>
                </a:cubicBezTo>
                <a:cubicBezTo>
                  <a:pt x="1002697" y="6048485"/>
                  <a:pt x="291497" y="5990160"/>
                  <a:pt x="88297" y="6217819"/>
                </a:cubicBezTo>
                <a:cubicBezTo>
                  <a:pt x="-114903" y="6445478"/>
                  <a:pt x="71364" y="6326004"/>
                  <a:pt x="257631" y="620653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20BB3F03-300A-FA5D-5965-2FD708D61364}"/>
              </a:ext>
            </a:extLst>
          </p:cNvPr>
          <p:cNvSpPr/>
          <p:nvPr/>
        </p:nvSpPr>
        <p:spPr>
          <a:xfrm rot="21021770">
            <a:off x="-1063212" y="0"/>
            <a:ext cx="6188404" cy="7674614"/>
          </a:xfrm>
          <a:custGeom>
            <a:avLst/>
            <a:gdLst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24117 w 4922250"/>
              <a:gd name="connsiteY9" fmla="*/ 35108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822517 w 4922250"/>
              <a:gd name="connsiteY9" fmla="*/ 44252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49983 w 4922250"/>
              <a:gd name="connsiteY8" fmla="*/ 3860800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1896830 w 4922252"/>
              <a:gd name="connsiteY7" fmla="*/ 2968978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75941 w 4922252"/>
              <a:gd name="connsiteY10" fmla="*/ 6197600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196919 w 4922252"/>
              <a:gd name="connsiteY10" fmla="*/ 5847644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917541 w 4922252"/>
              <a:gd name="connsiteY12" fmla="*/ 5870222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307941 w 4922252"/>
              <a:gd name="connsiteY12" fmla="*/ 5949244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625897 w 4922252"/>
              <a:gd name="connsiteY11" fmla="*/ 6016977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2054875 w 4922252"/>
              <a:gd name="connsiteY7" fmla="*/ 3002845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1623550 w 4922252"/>
              <a:gd name="connsiteY6" fmla="*/ 2519300 h 6763741"/>
              <a:gd name="connsiteX7" fmla="*/ 1189929 w 4922252"/>
              <a:gd name="connsiteY7" fmla="*/ 3318789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556281 w 4922236"/>
              <a:gd name="connsiteY12" fmla="*/ 5373511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1625881 w 4922236"/>
              <a:gd name="connsiteY11" fmla="*/ 6016977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782918 w 4922236"/>
              <a:gd name="connsiteY10" fmla="*/ 4984044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472423 w 4922236"/>
              <a:gd name="connsiteY11" fmla="*/ 5966018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2519043 w 4922236"/>
              <a:gd name="connsiteY10" fmla="*/ 5004427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2957970 w 4922236"/>
              <a:gd name="connsiteY9" fmla="*/ 4865511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2449969 w 4922236"/>
              <a:gd name="connsiteY8" fmla="*/ 3860800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957748 w 4922236"/>
              <a:gd name="connsiteY10" fmla="*/ 5422289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3077590 w 4922236"/>
              <a:gd name="connsiteY9" fmla="*/ 5568740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433259 w 4922236"/>
              <a:gd name="connsiteY10" fmla="*/ 5564973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  <a:gd name="connsiteX0" fmla="*/ 22858 w 4922236"/>
              <a:gd name="connsiteY0" fmla="*/ 0 h 6763741"/>
              <a:gd name="connsiteX1" fmla="*/ 1095303 w 4922236"/>
              <a:gd name="connsiteY1" fmla="*/ 564444 h 6763741"/>
              <a:gd name="connsiteX2" fmla="*/ 1388814 w 4922236"/>
              <a:gd name="connsiteY2" fmla="*/ 1998133 h 6763741"/>
              <a:gd name="connsiteX3" fmla="*/ 280 w 4922236"/>
              <a:gd name="connsiteY3" fmla="*/ 3454400 h 6763741"/>
              <a:gd name="connsiteX4" fmla="*/ 1275925 w 4922236"/>
              <a:gd name="connsiteY4" fmla="*/ 4481689 h 6763741"/>
              <a:gd name="connsiteX5" fmla="*/ 2150493 w 4922236"/>
              <a:gd name="connsiteY5" fmla="*/ 3126705 h 6763741"/>
              <a:gd name="connsiteX6" fmla="*/ 1623534 w 4922236"/>
              <a:gd name="connsiteY6" fmla="*/ 2519300 h 6763741"/>
              <a:gd name="connsiteX7" fmla="*/ 1189913 w 4922236"/>
              <a:gd name="connsiteY7" fmla="*/ 3318789 h 6763741"/>
              <a:gd name="connsiteX8" fmla="*/ 1769055 w 4922236"/>
              <a:gd name="connsiteY8" fmla="*/ 4645562 h 6763741"/>
              <a:gd name="connsiteX9" fmla="*/ 2865954 w 4922236"/>
              <a:gd name="connsiteY9" fmla="*/ 5293563 h 6763741"/>
              <a:gd name="connsiteX10" fmla="*/ 1295235 w 4922236"/>
              <a:gd name="connsiteY10" fmla="*/ 5514014 h 6763741"/>
              <a:gd name="connsiteX11" fmla="*/ 2334400 w 4922236"/>
              <a:gd name="connsiteY11" fmla="*/ 6343112 h 6763741"/>
              <a:gd name="connsiteX12" fmla="*/ 3813925 w 4922236"/>
              <a:gd name="connsiteY12" fmla="*/ 6209232 h 6763741"/>
              <a:gd name="connsiteX13" fmla="*/ 4651303 w 4922236"/>
              <a:gd name="connsiteY13" fmla="*/ 6762044 h 6763741"/>
              <a:gd name="connsiteX14" fmla="*/ 4922236 w 4922236"/>
              <a:gd name="connsiteY14" fmla="*/ 6649155 h 67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2236" h="6763741">
                <a:moveTo>
                  <a:pt x="22858" y="0"/>
                </a:moveTo>
                <a:cubicBezTo>
                  <a:pt x="445251" y="115711"/>
                  <a:pt x="867644" y="231422"/>
                  <a:pt x="1095303" y="564444"/>
                </a:cubicBezTo>
                <a:cubicBezTo>
                  <a:pt x="1322962" y="897466"/>
                  <a:pt x="1571318" y="1516474"/>
                  <a:pt x="1388814" y="1998133"/>
                </a:cubicBezTo>
                <a:cubicBezTo>
                  <a:pt x="1206310" y="2479792"/>
                  <a:pt x="19095" y="3040474"/>
                  <a:pt x="280" y="3454400"/>
                </a:cubicBezTo>
                <a:cubicBezTo>
                  <a:pt x="-18535" y="3868326"/>
                  <a:pt x="917556" y="4536305"/>
                  <a:pt x="1275925" y="4481689"/>
                </a:cubicBezTo>
                <a:cubicBezTo>
                  <a:pt x="1634294" y="4427073"/>
                  <a:pt x="2092558" y="3453770"/>
                  <a:pt x="2150493" y="3126705"/>
                </a:cubicBezTo>
                <a:cubicBezTo>
                  <a:pt x="2208428" y="2799640"/>
                  <a:pt x="1783631" y="2487286"/>
                  <a:pt x="1623534" y="2519300"/>
                </a:cubicBezTo>
                <a:cubicBezTo>
                  <a:pt x="1463437" y="2551314"/>
                  <a:pt x="1165660" y="2964412"/>
                  <a:pt x="1189913" y="3318789"/>
                </a:cubicBezTo>
                <a:cubicBezTo>
                  <a:pt x="1214166" y="3673166"/>
                  <a:pt x="1489715" y="4316433"/>
                  <a:pt x="1769055" y="4645562"/>
                </a:cubicBezTo>
                <a:cubicBezTo>
                  <a:pt x="2048395" y="4974691"/>
                  <a:pt x="2944924" y="5148821"/>
                  <a:pt x="2865954" y="5293563"/>
                </a:cubicBezTo>
                <a:cubicBezTo>
                  <a:pt x="2786984" y="5438305"/>
                  <a:pt x="1588746" y="5350325"/>
                  <a:pt x="1295235" y="5514014"/>
                </a:cubicBezTo>
                <a:cubicBezTo>
                  <a:pt x="1001724" y="5677703"/>
                  <a:pt x="1914618" y="6227242"/>
                  <a:pt x="2334400" y="6343112"/>
                </a:cubicBezTo>
                <a:cubicBezTo>
                  <a:pt x="2754182" y="6458982"/>
                  <a:pt x="3427775" y="6139410"/>
                  <a:pt x="3813925" y="6209232"/>
                </a:cubicBezTo>
                <a:cubicBezTo>
                  <a:pt x="4200075" y="6279054"/>
                  <a:pt x="4498903" y="6733822"/>
                  <a:pt x="4651303" y="6762044"/>
                </a:cubicBezTo>
                <a:cubicBezTo>
                  <a:pt x="4803703" y="6790266"/>
                  <a:pt x="4913769" y="6454421"/>
                  <a:pt x="4922236" y="664915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5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C3344-07D3-2A5D-9B04-A3F3B32A6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8372" y="-357390"/>
            <a:ext cx="9777413" cy="23876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" pitchFamily="2" charset="0"/>
              </a:rPr>
              <a:t>Благодарим за внимание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B5FD6E7-E8A1-A3B3-BA49-2276BE51A409}"/>
              </a:ext>
            </a:extLst>
          </p:cNvPr>
          <p:cNvSpPr/>
          <p:nvPr/>
        </p:nvSpPr>
        <p:spPr>
          <a:xfrm rot="1793379">
            <a:off x="-1425360" y="142132"/>
            <a:ext cx="4922252" cy="6763741"/>
          </a:xfrm>
          <a:custGeom>
            <a:avLst/>
            <a:gdLst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24117 w 4922250"/>
              <a:gd name="connsiteY9" fmla="*/ 35108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822517 w 4922250"/>
              <a:gd name="connsiteY9" fmla="*/ 4425244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054872 w 4922250"/>
              <a:gd name="connsiteY6" fmla="*/ 2675466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83850 w 4922250"/>
              <a:gd name="connsiteY8" fmla="*/ 3578578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2 w 4922250"/>
              <a:gd name="connsiteY0" fmla="*/ 0 h 6649155"/>
              <a:gd name="connsiteX1" fmla="*/ 1095317 w 4922250"/>
              <a:gd name="connsiteY1" fmla="*/ 564444 h 6649155"/>
              <a:gd name="connsiteX2" fmla="*/ 1388828 w 4922250"/>
              <a:gd name="connsiteY2" fmla="*/ 1998133 h 6649155"/>
              <a:gd name="connsiteX3" fmla="*/ 294 w 4922250"/>
              <a:gd name="connsiteY3" fmla="*/ 3454400 h 6649155"/>
              <a:gd name="connsiteX4" fmla="*/ 1275939 w 4922250"/>
              <a:gd name="connsiteY4" fmla="*/ 4481689 h 6649155"/>
              <a:gd name="connsiteX5" fmla="*/ 2449983 w 4922250"/>
              <a:gd name="connsiteY5" fmla="*/ 3386666 h 6649155"/>
              <a:gd name="connsiteX6" fmla="*/ 2359672 w 4922250"/>
              <a:gd name="connsiteY6" fmla="*/ 2641600 h 6649155"/>
              <a:gd name="connsiteX7" fmla="*/ 1896828 w 4922250"/>
              <a:gd name="connsiteY7" fmla="*/ 2968978 h 6649155"/>
              <a:gd name="connsiteX8" fmla="*/ 2449983 w 4922250"/>
              <a:gd name="connsiteY8" fmla="*/ 3860800 h 6649155"/>
              <a:gd name="connsiteX9" fmla="*/ 2957984 w 4922250"/>
              <a:gd name="connsiteY9" fmla="*/ 4865511 h 6649155"/>
              <a:gd name="connsiteX10" fmla="*/ 1253361 w 4922250"/>
              <a:gd name="connsiteY10" fmla="*/ 5870222 h 6649155"/>
              <a:gd name="connsiteX11" fmla="*/ 4007850 w 4922250"/>
              <a:gd name="connsiteY11" fmla="*/ 6479822 h 6649155"/>
              <a:gd name="connsiteX12" fmla="*/ 4752917 w 4922250"/>
              <a:gd name="connsiteY12" fmla="*/ 6231466 h 6649155"/>
              <a:gd name="connsiteX13" fmla="*/ 4922250 w 4922250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1896830 w 4922252"/>
              <a:gd name="connsiteY7" fmla="*/ 2968978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52919 w 4922252"/>
              <a:gd name="connsiteY12" fmla="*/ 6231466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4007852 w 4922252"/>
              <a:gd name="connsiteY11" fmla="*/ 64798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53363 w 4922252"/>
              <a:gd name="connsiteY10" fmla="*/ 5870222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275941 w 4922252"/>
              <a:gd name="connsiteY10" fmla="*/ 6197600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196919 w 4922252"/>
              <a:gd name="connsiteY10" fmla="*/ 5847644 h 6649155"/>
              <a:gd name="connsiteX11" fmla="*/ 3917541 w 4922252"/>
              <a:gd name="connsiteY11" fmla="*/ 5870222 h 6649155"/>
              <a:gd name="connsiteX12" fmla="*/ 4798074 w 4922252"/>
              <a:gd name="connsiteY12" fmla="*/ 6197599 h 6649155"/>
              <a:gd name="connsiteX13" fmla="*/ 4922252 w 4922252"/>
              <a:gd name="connsiteY13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917541 w 4922252"/>
              <a:gd name="connsiteY12" fmla="*/ 5870222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307941 w 4922252"/>
              <a:gd name="connsiteY12" fmla="*/ 5949244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196919 w 4922252"/>
              <a:gd name="connsiteY11" fmla="*/ 5847644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649155"/>
              <a:gd name="connsiteX1" fmla="*/ 1095319 w 4922252"/>
              <a:gd name="connsiteY1" fmla="*/ 564444 h 6649155"/>
              <a:gd name="connsiteX2" fmla="*/ 1388830 w 4922252"/>
              <a:gd name="connsiteY2" fmla="*/ 1998133 h 6649155"/>
              <a:gd name="connsiteX3" fmla="*/ 296 w 4922252"/>
              <a:gd name="connsiteY3" fmla="*/ 3454400 h 6649155"/>
              <a:gd name="connsiteX4" fmla="*/ 1275941 w 4922252"/>
              <a:gd name="connsiteY4" fmla="*/ 4481689 h 6649155"/>
              <a:gd name="connsiteX5" fmla="*/ 2472563 w 4922252"/>
              <a:gd name="connsiteY5" fmla="*/ 3228622 h 6649155"/>
              <a:gd name="connsiteX6" fmla="*/ 2359674 w 4922252"/>
              <a:gd name="connsiteY6" fmla="*/ 2641600 h 6649155"/>
              <a:gd name="connsiteX7" fmla="*/ 2054875 w 4922252"/>
              <a:gd name="connsiteY7" fmla="*/ 3002845 h 6649155"/>
              <a:gd name="connsiteX8" fmla="*/ 2449985 w 4922252"/>
              <a:gd name="connsiteY8" fmla="*/ 3860800 h 6649155"/>
              <a:gd name="connsiteX9" fmla="*/ 2957986 w 4922252"/>
              <a:gd name="connsiteY9" fmla="*/ 4865511 h 6649155"/>
              <a:gd name="connsiteX10" fmla="*/ 1782934 w 4922252"/>
              <a:gd name="connsiteY10" fmla="*/ 4984044 h 6649155"/>
              <a:gd name="connsiteX11" fmla="*/ 1625897 w 4922252"/>
              <a:gd name="connsiteY11" fmla="*/ 6016977 h 6649155"/>
              <a:gd name="connsiteX12" fmla="*/ 3556297 w 4922252"/>
              <a:gd name="connsiteY12" fmla="*/ 5373511 h 6649155"/>
              <a:gd name="connsiteX13" fmla="*/ 4798074 w 4922252"/>
              <a:gd name="connsiteY13" fmla="*/ 6197599 h 6649155"/>
              <a:gd name="connsiteX14" fmla="*/ 4922252 w 4922252"/>
              <a:gd name="connsiteY14" fmla="*/ 6649155 h 6649155"/>
              <a:gd name="connsiteX0" fmla="*/ 22874 w 4922252"/>
              <a:gd name="connsiteY0" fmla="*/ 0 h 6763741"/>
              <a:gd name="connsiteX1" fmla="*/ 1095319 w 4922252"/>
              <a:gd name="connsiteY1" fmla="*/ 564444 h 6763741"/>
              <a:gd name="connsiteX2" fmla="*/ 1388830 w 4922252"/>
              <a:gd name="connsiteY2" fmla="*/ 1998133 h 6763741"/>
              <a:gd name="connsiteX3" fmla="*/ 296 w 4922252"/>
              <a:gd name="connsiteY3" fmla="*/ 3454400 h 6763741"/>
              <a:gd name="connsiteX4" fmla="*/ 1275941 w 4922252"/>
              <a:gd name="connsiteY4" fmla="*/ 4481689 h 6763741"/>
              <a:gd name="connsiteX5" fmla="*/ 2472563 w 4922252"/>
              <a:gd name="connsiteY5" fmla="*/ 3228622 h 6763741"/>
              <a:gd name="connsiteX6" fmla="*/ 2359674 w 4922252"/>
              <a:gd name="connsiteY6" fmla="*/ 2641600 h 6763741"/>
              <a:gd name="connsiteX7" fmla="*/ 2054875 w 4922252"/>
              <a:gd name="connsiteY7" fmla="*/ 3002845 h 6763741"/>
              <a:gd name="connsiteX8" fmla="*/ 2449985 w 4922252"/>
              <a:gd name="connsiteY8" fmla="*/ 3860800 h 6763741"/>
              <a:gd name="connsiteX9" fmla="*/ 2957986 w 4922252"/>
              <a:gd name="connsiteY9" fmla="*/ 4865511 h 6763741"/>
              <a:gd name="connsiteX10" fmla="*/ 1782934 w 4922252"/>
              <a:gd name="connsiteY10" fmla="*/ 4984044 h 6763741"/>
              <a:gd name="connsiteX11" fmla="*/ 1625897 w 4922252"/>
              <a:gd name="connsiteY11" fmla="*/ 6016977 h 6763741"/>
              <a:gd name="connsiteX12" fmla="*/ 3556297 w 4922252"/>
              <a:gd name="connsiteY12" fmla="*/ 5373511 h 6763741"/>
              <a:gd name="connsiteX13" fmla="*/ 4651319 w 4922252"/>
              <a:gd name="connsiteY13" fmla="*/ 6762044 h 6763741"/>
              <a:gd name="connsiteX14" fmla="*/ 4922252 w 4922252"/>
              <a:gd name="connsiteY14" fmla="*/ 6649155 h 67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2252" h="6763741">
                <a:moveTo>
                  <a:pt x="22874" y="0"/>
                </a:moveTo>
                <a:cubicBezTo>
                  <a:pt x="445267" y="115711"/>
                  <a:pt x="867660" y="231422"/>
                  <a:pt x="1095319" y="564444"/>
                </a:cubicBezTo>
                <a:cubicBezTo>
                  <a:pt x="1322978" y="897466"/>
                  <a:pt x="1571334" y="1516474"/>
                  <a:pt x="1388830" y="1998133"/>
                </a:cubicBezTo>
                <a:cubicBezTo>
                  <a:pt x="1206326" y="2479792"/>
                  <a:pt x="19111" y="3040474"/>
                  <a:pt x="296" y="3454400"/>
                </a:cubicBezTo>
                <a:cubicBezTo>
                  <a:pt x="-18519" y="3868326"/>
                  <a:pt x="863897" y="4519319"/>
                  <a:pt x="1275941" y="4481689"/>
                </a:cubicBezTo>
                <a:cubicBezTo>
                  <a:pt x="1687985" y="4444059"/>
                  <a:pt x="2291941" y="3535304"/>
                  <a:pt x="2472563" y="3228622"/>
                </a:cubicBezTo>
                <a:cubicBezTo>
                  <a:pt x="2653185" y="2921941"/>
                  <a:pt x="2429289" y="2679230"/>
                  <a:pt x="2359674" y="2641600"/>
                </a:cubicBezTo>
                <a:cubicBezTo>
                  <a:pt x="2290059" y="2603971"/>
                  <a:pt x="2039823" y="2799645"/>
                  <a:pt x="2054875" y="3002845"/>
                </a:cubicBezTo>
                <a:cubicBezTo>
                  <a:pt x="2069927" y="3206045"/>
                  <a:pt x="2299467" y="3550356"/>
                  <a:pt x="2449985" y="3860800"/>
                </a:cubicBezTo>
                <a:cubicBezTo>
                  <a:pt x="2600503" y="4171244"/>
                  <a:pt x="3069161" y="4678304"/>
                  <a:pt x="2957986" y="4865511"/>
                </a:cubicBezTo>
                <a:cubicBezTo>
                  <a:pt x="2846811" y="5052718"/>
                  <a:pt x="2076445" y="4820355"/>
                  <a:pt x="1782934" y="4984044"/>
                </a:cubicBezTo>
                <a:cubicBezTo>
                  <a:pt x="1489423" y="5147733"/>
                  <a:pt x="1330337" y="5952066"/>
                  <a:pt x="1625897" y="6016977"/>
                </a:cubicBezTo>
                <a:cubicBezTo>
                  <a:pt x="1921458" y="6081888"/>
                  <a:pt x="3052060" y="5249333"/>
                  <a:pt x="3556297" y="5373511"/>
                </a:cubicBezTo>
                <a:cubicBezTo>
                  <a:pt x="4060534" y="5497689"/>
                  <a:pt x="4498919" y="6733822"/>
                  <a:pt x="4651319" y="6762044"/>
                </a:cubicBezTo>
                <a:cubicBezTo>
                  <a:pt x="4803719" y="6790266"/>
                  <a:pt x="4913785" y="6454421"/>
                  <a:pt x="4922252" y="6649155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10EAAEC5-1BF3-EEFC-6326-A32E5851ED8A}"/>
              </a:ext>
            </a:extLst>
          </p:cNvPr>
          <p:cNvSpPr/>
          <p:nvPr/>
        </p:nvSpPr>
        <p:spPr>
          <a:xfrm rot="1602825">
            <a:off x="7289359" y="2362366"/>
            <a:ext cx="4974213" cy="6232067"/>
          </a:xfrm>
          <a:custGeom>
            <a:avLst/>
            <a:gdLst>
              <a:gd name="connsiteX0" fmla="*/ 4886075 w 4974213"/>
              <a:gd name="connsiteY0" fmla="*/ 86197 h 6232067"/>
              <a:gd name="connsiteX1" fmla="*/ 3960386 w 4974213"/>
              <a:gd name="connsiteY1" fmla="*/ 63619 h 6232067"/>
              <a:gd name="connsiteX2" fmla="*/ 4965097 w 4974213"/>
              <a:gd name="connsiteY2" fmla="*/ 797397 h 6232067"/>
              <a:gd name="connsiteX3" fmla="*/ 3237897 w 4974213"/>
              <a:gd name="connsiteY3" fmla="*/ 2976153 h 6232067"/>
              <a:gd name="connsiteX4" fmla="*/ 3362075 w 4974213"/>
              <a:gd name="connsiteY4" fmla="*/ 4488864 h 6232067"/>
              <a:gd name="connsiteX5" fmla="*/ 1476831 w 4974213"/>
              <a:gd name="connsiteY5" fmla="*/ 4725930 h 6232067"/>
              <a:gd name="connsiteX6" fmla="*/ 88297 w 4974213"/>
              <a:gd name="connsiteY6" fmla="*/ 6103175 h 6232067"/>
              <a:gd name="connsiteX7" fmla="*/ 257631 w 4974213"/>
              <a:gd name="connsiteY7" fmla="*/ 6091886 h 62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4213" h="6232067">
                <a:moveTo>
                  <a:pt x="4886075" y="86197"/>
                </a:moveTo>
                <a:cubicBezTo>
                  <a:pt x="4416645" y="15641"/>
                  <a:pt x="3947216" y="-54914"/>
                  <a:pt x="3960386" y="63619"/>
                </a:cubicBezTo>
                <a:cubicBezTo>
                  <a:pt x="3973556" y="182152"/>
                  <a:pt x="5085512" y="311975"/>
                  <a:pt x="4965097" y="797397"/>
                </a:cubicBezTo>
                <a:cubicBezTo>
                  <a:pt x="4844682" y="1282819"/>
                  <a:pt x="3505067" y="2360909"/>
                  <a:pt x="3237897" y="2976153"/>
                </a:cubicBezTo>
                <a:cubicBezTo>
                  <a:pt x="2970727" y="3591397"/>
                  <a:pt x="3655586" y="4197235"/>
                  <a:pt x="3362075" y="4488864"/>
                </a:cubicBezTo>
                <a:cubicBezTo>
                  <a:pt x="3068564" y="4780493"/>
                  <a:pt x="2022461" y="4456878"/>
                  <a:pt x="1476831" y="4725930"/>
                </a:cubicBezTo>
                <a:cubicBezTo>
                  <a:pt x="931201" y="4994982"/>
                  <a:pt x="291497" y="5875516"/>
                  <a:pt x="88297" y="6103175"/>
                </a:cubicBezTo>
                <a:cubicBezTo>
                  <a:pt x="-114903" y="6330834"/>
                  <a:pt x="71364" y="6211360"/>
                  <a:pt x="257631" y="6091886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A70F0E-E6FE-6A12-707A-A322BEA1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58" y="2429562"/>
            <a:ext cx="2072489" cy="207248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1958F9-B2D6-B254-C524-9B8E3541E81C}"/>
              </a:ext>
            </a:extLst>
          </p:cNvPr>
          <p:cNvSpPr txBox="1">
            <a:spLocks/>
          </p:cNvSpPr>
          <p:nvPr/>
        </p:nvSpPr>
        <p:spPr>
          <a:xfrm>
            <a:off x="3956697" y="2307311"/>
            <a:ext cx="9777413" cy="2900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Montserrat" pitchFamily="2" charset="0"/>
              </a:rPr>
              <a:t>Группа </a:t>
            </a:r>
            <a:r>
              <a:rPr lang="en-US" sz="2000" dirty="0">
                <a:solidFill>
                  <a:schemeClr val="bg1"/>
                </a:solidFill>
                <a:latin typeface="Montserrat" pitchFamily="2" charset="0"/>
              </a:rPr>
              <a:t>VK</a:t>
            </a:r>
            <a:endParaRPr lang="ru-RU" sz="20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85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12315</TotalTime>
  <Words>324</Words>
  <Application>Microsoft Macintosh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Montserrat</vt:lpstr>
      <vt:lpstr>Poiret One</vt:lpstr>
      <vt:lpstr>Тема Office</vt:lpstr>
      <vt:lpstr>помогаем пациенткам знакомиться  с женскими консультациями</vt:lpstr>
      <vt:lpstr>Презентация PowerPoint</vt:lpstr>
      <vt:lpstr>Проект #открытая_жк направлен на знакомство пациенток с государственными женскими консультациями Санкт-Петербурга.  В коротких роликах представлены интервью  с медицинским персоналом учреждения, а также полезная информация для пациенток.  Задача — познакомить девушек с консультациями города, ответить на возможные вопросы.</vt:lpstr>
      <vt:lpstr>Совершеннолетние женщины, чаще обращающиеся в женскую консультацию для планирования и ведения беременности и профилактических осмотров. Проживают в Санкт-Петербурге, в конкретном районе (в котором находится жк, о которой снят ролик).</vt:lpstr>
      <vt:lpstr>Специально подготовленный ролик о женской консультации (не более 10 минут) с заготовленным сценарием-интервью  у коллектива медицинского учреждения.</vt:lpstr>
      <vt:lpstr>первая серия</vt:lpstr>
      <vt:lpstr>Несмотря на недолгое существование проекта и создания сообщества, первый выпуск успел набрать 758 просмотров с 29 марта по 16 апреля.  Как вывод – проект вызывает интерес у целевой аудитории.</vt:lpstr>
      <vt:lpstr>- Снять совместный ролик с Медико-генетическим центром Санкт-Петербурга  - Снять совместный ролик с женской консультацией №13 Санкт-Петербурга.</vt:lpstr>
      <vt:lpstr>Благодарим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помогаем женщинам знакомиться с женскими консультациями</dc:title>
  <dc:creator>Александра Лопухова</dc:creator>
  <cp:lastModifiedBy>Александра Лопухова</cp:lastModifiedBy>
  <cp:revision>6</cp:revision>
  <dcterms:created xsi:type="dcterms:W3CDTF">2023-03-04T21:01:48Z</dcterms:created>
  <dcterms:modified xsi:type="dcterms:W3CDTF">2023-04-16T20:20:21Z</dcterms:modified>
</cp:coreProperties>
</file>