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-446" y="-8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759857" y="945475"/>
            <a:ext cx="7624286" cy="2956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761"/>
              </a:lnSpc>
              <a:buNone/>
            </a:pPr>
            <a:r>
              <a:rPr lang="en-US" sz="6209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Здоровье женщины на рабочем месте</a:t>
            </a:r>
            <a:endParaRPr lang="en-US" sz="6209" dirty="0"/>
          </a:p>
        </p:txBody>
      </p:sp>
      <p:sp>
        <p:nvSpPr>
          <p:cNvPr id="6" name="Text 3"/>
          <p:cNvSpPr/>
          <p:nvPr/>
        </p:nvSpPr>
        <p:spPr>
          <a:xfrm>
            <a:off x="759857" y="4227909"/>
            <a:ext cx="7624286" cy="2431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6"/>
              </a:lnSpc>
              <a:buNone/>
            </a:pPr>
            <a:r>
              <a:rPr lang="en-US" sz="17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Центр психолого-педагогической, медицинской и социальной помощи «Саторис» разработал программу «Здоровье женщины на рабочем месте». Эта инициатива направлена на сохранение и укрепление здоровья сотрудниц, которые составляют 100% персонала центра. Программа учитывает специфику работы центра, связанную с сопровождением замещающих и кризисных семей, что требует высокой эмоциональной выносливости и стрессоустойчивости от сотрудниц.</a:t>
            </a:r>
            <a:endParaRPr lang="en-US" sz="1710" dirty="0"/>
          </a:p>
        </p:txBody>
      </p:sp>
      <p:pic>
        <p:nvPicPr>
          <p:cNvPr id="6146" name="Picture 2" descr="\\Win-gf27c9i4mjg\восстановленная общая сетевая папка\Общая сетевая папка\Литвинова С.О\КОНКУРС ЗОЖ\альбом\15.jpg"/>
          <p:cNvPicPr>
            <a:picLocks noChangeAspect="1" noChangeArrowheads="1"/>
          </p:cNvPicPr>
          <p:nvPr/>
        </p:nvPicPr>
        <p:blipFill>
          <a:blip r:embed="rId3"/>
          <a:srcRect l="47830" t="21724" r="37013" b="45674"/>
          <a:stretch>
            <a:fillRect/>
          </a:stretch>
        </p:blipFill>
        <p:spPr bwMode="auto">
          <a:xfrm>
            <a:off x="9218429" y="0"/>
            <a:ext cx="5411971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1715572" y="3447098"/>
            <a:ext cx="10612755" cy="6406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45"/>
              </a:lnSpc>
              <a:buNone/>
            </a:pPr>
            <a:r>
              <a:rPr lang="en-US" sz="4036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Цели и целевая аудитория программы</a:t>
            </a:r>
            <a:endParaRPr lang="en-US" sz="4036" dirty="0"/>
          </a:p>
        </p:txBody>
      </p:sp>
      <p:sp>
        <p:nvSpPr>
          <p:cNvPr id="6" name="Shape 3"/>
          <p:cNvSpPr/>
          <p:nvPr/>
        </p:nvSpPr>
        <p:spPr>
          <a:xfrm>
            <a:off x="1715572" y="4598908"/>
            <a:ext cx="438150" cy="43815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874163" y="4664154"/>
            <a:ext cx="12084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1"/>
              </a:lnSpc>
              <a:buNone/>
            </a:pPr>
            <a:r>
              <a:rPr lang="en-US" sz="242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21" dirty="0"/>
          </a:p>
        </p:txBody>
      </p:sp>
      <p:sp>
        <p:nvSpPr>
          <p:cNvPr id="8" name="Text 5"/>
          <p:cNvSpPr/>
          <p:nvPr/>
        </p:nvSpPr>
        <p:spPr>
          <a:xfrm>
            <a:off x="2348389" y="4598908"/>
            <a:ext cx="2562701" cy="320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2"/>
              </a:lnSpc>
              <a:buNone/>
            </a:pPr>
            <a:r>
              <a:rPr lang="en-US" sz="201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Основная цель</a:t>
            </a:r>
            <a:endParaRPr lang="en-US" sz="2018" dirty="0"/>
          </a:p>
        </p:txBody>
      </p:sp>
      <p:sp>
        <p:nvSpPr>
          <p:cNvPr id="9" name="Text 6"/>
          <p:cNvSpPr/>
          <p:nvPr/>
        </p:nvSpPr>
        <p:spPr>
          <a:xfrm>
            <a:off x="2348389" y="5035987"/>
            <a:ext cx="2970490" cy="2181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r>
              <a:rPr lang="en-US" sz="153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Сохранение и укрепление здоровья работников путем поощрения здорового образа жизни, расширения мер профилактики заболеваний, формирование здорового климата в коллективе.</a:t>
            </a:r>
            <a:endParaRPr lang="en-US" sz="1534" dirty="0"/>
          </a:p>
        </p:txBody>
      </p:sp>
      <p:sp>
        <p:nvSpPr>
          <p:cNvPr id="10" name="Shape 7"/>
          <p:cNvSpPr/>
          <p:nvPr/>
        </p:nvSpPr>
        <p:spPr>
          <a:xfrm>
            <a:off x="5513546" y="4598908"/>
            <a:ext cx="438150" cy="43815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640824" y="4664154"/>
            <a:ext cx="183594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1"/>
              </a:lnSpc>
              <a:buNone/>
            </a:pPr>
            <a:r>
              <a:rPr lang="en-US" sz="242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21" dirty="0"/>
          </a:p>
        </p:txBody>
      </p:sp>
      <p:sp>
        <p:nvSpPr>
          <p:cNvPr id="12" name="Text 9"/>
          <p:cNvSpPr/>
          <p:nvPr/>
        </p:nvSpPr>
        <p:spPr>
          <a:xfrm>
            <a:off x="6146363" y="4598908"/>
            <a:ext cx="2659261" cy="320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2"/>
              </a:lnSpc>
              <a:buNone/>
            </a:pPr>
            <a:r>
              <a:rPr lang="en-US" sz="201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Целевая аудитория</a:t>
            </a:r>
            <a:endParaRPr lang="en-US" sz="2018" dirty="0"/>
          </a:p>
        </p:txBody>
      </p:sp>
      <p:sp>
        <p:nvSpPr>
          <p:cNvPr id="13" name="Text 10"/>
          <p:cNvSpPr/>
          <p:nvPr/>
        </p:nvSpPr>
        <p:spPr>
          <a:xfrm>
            <a:off x="6146363" y="5035987"/>
            <a:ext cx="2970490" cy="1869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r>
              <a:rPr lang="en-US" sz="153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Женщины-сотрудницы МБОУ ДО «Центр психолого-педагогической, медицинской и социальной помощи «Саторис» г. Уфа Республики Башкортостан.</a:t>
            </a:r>
            <a:endParaRPr lang="en-US" sz="1534" dirty="0"/>
          </a:p>
        </p:txBody>
      </p:sp>
      <p:sp>
        <p:nvSpPr>
          <p:cNvPr id="14" name="Shape 11"/>
          <p:cNvSpPr/>
          <p:nvPr/>
        </p:nvSpPr>
        <p:spPr>
          <a:xfrm>
            <a:off x="9311521" y="4598908"/>
            <a:ext cx="438150" cy="43815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438561" y="4664154"/>
            <a:ext cx="183952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1"/>
              </a:lnSpc>
              <a:buNone/>
            </a:pPr>
            <a:r>
              <a:rPr lang="en-US" sz="242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21" dirty="0"/>
          </a:p>
        </p:txBody>
      </p:sp>
      <p:sp>
        <p:nvSpPr>
          <p:cNvPr id="16" name="Text 13"/>
          <p:cNvSpPr/>
          <p:nvPr/>
        </p:nvSpPr>
        <p:spPr>
          <a:xfrm>
            <a:off x="9944338" y="4598908"/>
            <a:ext cx="2562701" cy="320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2"/>
              </a:lnSpc>
              <a:buNone/>
            </a:pPr>
            <a:r>
              <a:rPr lang="en-US" sz="2018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Зрелость проекта</a:t>
            </a:r>
            <a:endParaRPr lang="en-US" sz="2018" dirty="0"/>
          </a:p>
        </p:txBody>
      </p:sp>
      <p:sp>
        <p:nvSpPr>
          <p:cNvPr id="17" name="Text 14"/>
          <p:cNvSpPr/>
          <p:nvPr/>
        </p:nvSpPr>
        <p:spPr>
          <a:xfrm>
            <a:off x="9944338" y="5035987"/>
            <a:ext cx="2970490" cy="934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4"/>
              </a:lnSpc>
              <a:buNone/>
            </a:pPr>
            <a:r>
              <a:rPr lang="en-US" sz="153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Проект многократно реализован и доказал свою эффективность.</a:t>
            </a:r>
            <a:endParaRPr lang="en-US" sz="1534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99791" y="-6299790"/>
            <a:ext cx="2030818" cy="14630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855345" y="672941"/>
            <a:ext cx="12919710" cy="1607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330"/>
              </a:lnSpc>
              <a:buNone/>
            </a:pPr>
            <a:r>
              <a:rPr lang="en-US" sz="506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Качественные результаты программы</a:t>
            </a:r>
            <a:endParaRPr lang="en-US" sz="5064" dirty="0"/>
          </a:p>
        </p:txBody>
      </p:sp>
      <p:sp>
        <p:nvSpPr>
          <p:cNvPr id="5" name="Text 3"/>
          <p:cNvSpPr/>
          <p:nvPr/>
        </p:nvSpPr>
        <p:spPr>
          <a:xfrm>
            <a:off x="855345" y="2891671"/>
            <a:ext cx="3666173" cy="4019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65"/>
              </a:lnSpc>
              <a:buNone/>
            </a:pPr>
            <a:r>
              <a:rPr lang="en-US" sz="2532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Здоровьесбережение</a:t>
            </a:r>
            <a:endParaRPr lang="en-US" sz="2532" dirty="0"/>
          </a:p>
        </p:txBody>
      </p:sp>
      <p:sp>
        <p:nvSpPr>
          <p:cNvPr id="6" name="Text 4"/>
          <p:cNvSpPr/>
          <p:nvPr/>
        </p:nvSpPr>
        <p:spPr>
          <a:xfrm>
            <a:off x="855345" y="3537942"/>
            <a:ext cx="3908584" cy="11730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Укрепление общего иммунитета организма сотрудников</a:t>
            </a:r>
            <a:endParaRPr lang="en-US" sz="1924" dirty="0"/>
          </a:p>
        </p:txBody>
      </p:sp>
      <p:sp>
        <p:nvSpPr>
          <p:cNvPr id="7" name="Text 5"/>
          <p:cNvSpPr/>
          <p:nvPr/>
        </p:nvSpPr>
        <p:spPr>
          <a:xfrm>
            <a:off x="855345" y="4930854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Снижение количества листов нетрудоспособности</a:t>
            </a:r>
            <a:endParaRPr lang="en-US" sz="1924" dirty="0"/>
          </a:p>
        </p:txBody>
      </p:sp>
      <p:sp>
        <p:nvSpPr>
          <p:cNvPr id="8" name="Text 6"/>
          <p:cNvSpPr/>
          <p:nvPr/>
        </p:nvSpPr>
        <p:spPr>
          <a:xfrm>
            <a:off x="855345" y="5932765"/>
            <a:ext cx="3908584" cy="11730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Повышение потребности в регулярных физических упражнениях</a:t>
            </a:r>
            <a:endParaRPr lang="en-US" sz="1924" dirty="0"/>
          </a:p>
        </p:txBody>
      </p:sp>
      <p:sp>
        <p:nvSpPr>
          <p:cNvPr id="9" name="Text 7"/>
          <p:cNvSpPr/>
          <p:nvPr/>
        </p:nvSpPr>
        <p:spPr>
          <a:xfrm>
            <a:off x="5367814" y="2891671"/>
            <a:ext cx="3908584" cy="803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65"/>
              </a:lnSpc>
              <a:buNone/>
            </a:pPr>
            <a:r>
              <a:rPr lang="en-US" sz="2532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Профилактика выгорания</a:t>
            </a:r>
            <a:endParaRPr lang="en-US" sz="2532" dirty="0"/>
          </a:p>
        </p:txBody>
      </p:sp>
      <p:sp>
        <p:nvSpPr>
          <p:cNvPr id="10" name="Text 8"/>
          <p:cNvSpPr/>
          <p:nvPr/>
        </p:nvSpPr>
        <p:spPr>
          <a:xfrm>
            <a:off x="5367814" y="3939897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Восстановление работоспособности</a:t>
            </a:r>
            <a:endParaRPr lang="en-US" sz="1924" dirty="0"/>
          </a:p>
        </p:txBody>
      </p:sp>
      <p:sp>
        <p:nvSpPr>
          <p:cNvPr id="11" name="Text 9"/>
          <p:cNvSpPr/>
          <p:nvPr/>
        </p:nvSpPr>
        <p:spPr>
          <a:xfrm>
            <a:off x="5367814" y="4941808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Предупреждение переутомления</a:t>
            </a:r>
            <a:endParaRPr lang="en-US" sz="1924" dirty="0"/>
          </a:p>
        </p:txBody>
      </p:sp>
      <p:sp>
        <p:nvSpPr>
          <p:cNvPr id="12" name="Text 10"/>
          <p:cNvSpPr/>
          <p:nvPr/>
        </p:nvSpPr>
        <p:spPr>
          <a:xfrm>
            <a:off x="5367814" y="5943719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Устранение эмоционального синдрома выгорания</a:t>
            </a:r>
            <a:endParaRPr lang="en-US" sz="1924" dirty="0"/>
          </a:p>
        </p:txBody>
      </p:sp>
      <p:sp>
        <p:nvSpPr>
          <p:cNvPr id="13" name="Text 11"/>
          <p:cNvSpPr/>
          <p:nvPr/>
        </p:nvSpPr>
        <p:spPr>
          <a:xfrm>
            <a:off x="5367814" y="6945630"/>
            <a:ext cx="3908584" cy="3910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Развитие стрессоустойчивости</a:t>
            </a:r>
            <a:endParaRPr lang="en-US" sz="1924" dirty="0"/>
          </a:p>
        </p:txBody>
      </p:sp>
      <p:sp>
        <p:nvSpPr>
          <p:cNvPr id="14" name="Text 12"/>
          <p:cNvSpPr/>
          <p:nvPr/>
        </p:nvSpPr>
        <p:spPr>
          <a:xfrm>
            <a:off x="9880283" y="2891671"/>
            <a:ext cx="3908584" cy="803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65"/>
              </a:lnSpc>
              <a:buNone/>
            </a:pPr>
            <a:r>
              <a:rPr lang="en-US" sz="2532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Корпоративная культура</a:t>
            </a:r>
            <a:endParaRPr lang="en-US" sz="2532" dirty="0"/>
          </a:p>
        </p:txBody>
      </p:sp>
      <p:sp>
        <p:nvSpPr>
          <p:cNvPr id="15" name="Text 13"/>
          <p:cNvSpPr/>
          <p:nvPr/>
        </p:nvSpPr>
        <p:spPr>
          <a:xfrm>
            <a:off x="9880283" y="3939897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Вовлечение сотрудников в спортивные мероприятия</a:t>
            </a:r>
            <a:endParaRPr lang="en-US" sz="1924" dirty="0"/>
          </a:p>
        </p:txBody>
      </p:sp>
      <p:sp>
        <p:nvSpPr>
          <p:cNvPr id="16" name="Text 14"/>
          <p:cNvSpPr/>
          <p:nvPr/>
        </p:nvSpPr>
        <p:spPr>
          <a:xfrm>
            <a:off x="9880283" y="4941808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Формирование благоприятного психологического климата</a:t>
            </a:r>
            <a:endParaRPr lang="en-US" sz="1924" dirty="0"/>
          </a:p>
        </p:txBody>
      </p:sp>
      <p:sp>
        <p:nvSpPr>
          <p:cNvPr id="17" name="Text 15"/>
          <p:cNvSpPr/>
          <p:nvPr/>
        </p:nvSpPr>
        <p:spPr>
          <a:xfrm>
            <a:off x="9880283" y="5943719"/>
            <a:ext cx="3908584" cy="7820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9"/>
              </a:lnSpc>
              <a:buNone/>
            </a:pPr>
            <a:r>
              <a:rPr lang="en-US" sz="1924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- Пропаганда здорового образа жизни</a:t>
            </a:r>
            <a:endParaRPr lang="en-US" sz="19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04837" y="1314212"/>
            <a:ext cx="7934325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Мероприятия по поддержке здорового образа жизни</a:t>
            </a:r>
            <a:endParaRPr lang="en-US" sz="3581" dirty="0"/>
          </a:p>
        </p:txBody>
      </p:sp>
      <p:sp>
        <p:nvSpPr>
          <p:cNvPr id="6" name="Shape 3"/>
          <p:cNvSpPr/>
          <p:nvPr/>
        </p:nvSpPr>
        <p:spPr>
          <a:xfrm>
            <a:off x="846773" y="2710458"/>
            <a:ext cx="34528" cy="4204930"/>
          </a:xfrm>
          <a:prstGeom prst="roundRect">
            <a:avLst>
              <a:gd name="adj" fmla="val 225237"/>
            </a:avLst>
          </a:prstGeom>
          <a:solidFill>
            <a:srgbClr val="BBC2DC"/>
          </a:solidFill>
          <a:ln/>
        </p:spPr>
      </p:sp>
      <p:sp>
        <p:nvSpPr>
          <p:cNvPr id="7" name="Shape 4"/>
          <p:cNvSpPr/>
          <p:nvPr/>
        </p:nvSpPr>
        <p:spPr>
          <a:xfrm>
            <a:off x="1058406" y="3081814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BBC2DC"/>
          </a:solidFill>
          <a:ln/>
        </p:spPr>
      </p:sp>
      <p:sp>
        <p:nvSpPr>
          <p:cNvPr id="8" name="Shape 5"/>
          <p:cNvSpPr/>
          <p:nvPr/>
        </p:nvSpPr>
        <p:spPr>
          <a:xfrm>
            <a:off x="669667" y="2904768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10399" y="2962632"/>
            <a:ext cx="107275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149" dirty="0"/>
          </a:p>
        </p:txBody>
      </p:sp>
      <p:sp>
        <p:nvSpPr>
          <p:cNvPr id="10" name="Text 7"/>
          <p:cNvSpPr/>
          <p:nvPr/>
        </p:nvSpPr>
        <p:spPr>
          <a:xfrm>
            <a:off x="1814513" y="2883218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Активный отдых</a:t>
            </a:r>
            <a:endParaRPr lang="en-US" sz="1791" dirty="0"/>
          </a:p>
        </p:txBody>
      </p:sp>
      <p:sp>
        <p:nvSpPr>
          <p:cNvPr id="11" name="Text 8"/>
          <p:cNvSpPr/>
          <p:nvPr/>
        </p:nvSpPr>
        <p:spPr>
          <a:xfrm>
            <a:off x="1814513" y="3271004"/>
            <a:ext cx="672465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Организация посещений ледового катка и бассейна для сотрудниц центра.</a:t>
            </a:r>
            <a:endParaRPr lang="en-US" sz="1361" dirty="0"/>
          </a:p>
        </p:txBody>
      </p:sp>
      <p:sp>
        <p:nvSpPr>
          <p:cNvPr id="12" name="Shape 9"/>
          <p:cNvSpPr/>
          <p:nvPr/>
        </p:nvSpPr>
        <p:spPr>
          <a:xfrm>
            <a:off x="1058406" y="4264462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BBC2DC"/>
          </a:solidFill>
          <a:ln/>
        </p:spPr>
      </p:sp>
      <p:sp>
        <p:nvSpPr>
          <p:cNvPr id="13" name="Shape 10"/>
          <p:cNvSpPr/>
          <p:nvPr/>
        </p:nvSpPr>
        <p:spPr>
          <a:xfrm>
            <a:off x="669667" y="408741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2538" y="4145280"/>
            <a:ext cx="162878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149" dirty="0"/>
          </a:p>
        </p:txBody>
      </p:sp>
      <p:sp>
        <p:nvSpPr>
          <p:cNvPr id="15" name="Text 12"/>
          <p:cNvSpPr/>
          <p:nvPr/>
        </p:nvSpPr>
        <p:spPr>
          <a:xfrm>
            <a:off x="1814513" y="4065865"/>
            <a:ext cx="3791069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Физкультура на рабочем месте</a:t>
            </a:r>
            <a:endParaRPr lang="en-US" sz="1791" dirty="0"/>
          </a:p>
        </p:txBody>
      </p:sp>
      <p:sp>
        <p:nvSpPr>
          <p:cNvPr id="16" name="Text 13"/>
          <p:cNvSpPr/>
          <p:nvPr/>
        </p:nvSpPr>
        <p:spPr>
          <a:xfrm>
            <a:off x="1814513" y="4453652"/>
            <a:ext cx="672465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Проведение занятий физкультурой и оздоровительной гимнастикой в тренажерном и физкультурном залах центра, а также на прилегающей территории.</a:t>
            </a:r>
            <a:endParaRPr lang="en-US" sz="1361" dirty="0"/>
          </a:p>
        </p:txBody>
      </p:sp>
      <p:sp>
        <p:nvSpPr>
          <p:cNvPr id="17" name="Shape 14"/>
          <p:cNvSpPr/>
          <p:nvPr/>
        </p:nvSpPr>
        <p:spPr>
          <a:xfrm>
            <a:off x="1058406" y="6000274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BBC2DC"/>
          </a:solidFill>
          <a:ln/>
        </p:spPr>
      </p:sp>
      <p:sp>
        <p:nvSpPr>
          <p:cNvPr id="18" name="Shape 15"/>
          <p:cNvSpPr/>
          <p:nvPr/>
        </p:nvSpPr>
        <p:spPr>
          <a:xfrm>
            <a:off x="669667" y="5823228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82419" y="5881092"/>
            <a:ext cx="163235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149" dirty="0"/>
          </a:p>
        </p:txBody>
      </p:sp>
      <p:sp>
        <p:nvSpPr>
          <p:cNvPr id="20" name="Text 17"/>
          <p:cNvSpPr/>
          <p:nvPr/>
        </p:nvSpPr>
        <p:spPr>
          <a:xfrm>
            <a:off x="1814513" y="5801678"/>
            <a:ext cx="3174683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Спортивные мероприятия</a:t>
            </a:r>
            <a:endParaRPr lang="en-US" sz="1791" dirty="0"/>
          </a:p>
        </p:txBody>
      </p:sp>
      <p:sp>
        <p:nvSpPr>
          <p:cNvPr id="21" name="Text 18"/>
          <p:cNvSpPr/>
          <p:nvPr/>
        </p:nvSpPr>
        <p:spPr>
          <a:xfrm>
            <a:off x="1814513" y="6189464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Организация корпоративных мероприятий спортивной направленности, таких как «Велолето» и флешмоб «5 миллионов шагов к здоровью».</a:t>
            </a:r>
            <a:endParaRPr lang="en-US" sz="1361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40" y="0"/>
            <a:ext cx="5571460" cy="8229599"/>
          </a:xfrm>
          <a:prstGeom prst="rect">
            <a:avLst/>
          </a:prstGeom>
        </p:spPr>
      </p:pic>
      <p:pic>
        <p:nvPicPr>
          <p:cNvPr id="4098" name="Picture 2" descr="\\Win-gf27c9i4mjg\восстановленная общая сетевая папка\Общая сетевая папка\Литвинова С.О\КОНКУРС ЗОЖ\альбом\15.jpg"/>
          <p:cNvPicPr>
            <a:picLocks noChangeAspect="1" noChangeArrowheads="1"/>
          </p:cNvPicPr>
          <p:nvPr/>
        </p:nvPicPr>
        <p:blipFill>
          <a:blip r:embed="rId4"/>
          <a:srcRect l="6577" t="21959" r="58431" b="46879"/>
          <a:stretch>
            <a:fillRect/>
          </a:stretch>
        </p:blipFill>
        <p:spPr bwMode="auto">
          <a:xfrm>
            <a:off x="9189057" y="226396"/>
            <a:ext cx="5275523" cy="3321190"/>
          </a:xfrm>
          <a:prstGeom prst="rect">
            <a:avLst/>
          </a:prstGeom>
          <a:noFill/>
        </p:spPr>
      </p:pic>
      <p:pic>
        <p:nvPicPr>
          <p:cNvPr id="4099" name="Picture 3" descr="\\Win-gf27c9i4mjg\восстановленная общая сетевая папка\Общая сетевая папка\Литвинова С.О\КОНКУРС ЗОЖ\альбом\16.jpg"/>
          <p:cNvPicPr>
            <a:picLocks noChangeAspect="1" noChangeArrowheads="1"/>
          </p:cNvPicPr>
          <p:nvPr/>
        </p:nvPicPr>
        <p:blipFill>
          <a:blip r:embed="rId5"/>
          <a:srcRect l="6514" t="21713" r="53473" b="10918"/>
          <a:stretch>
            <a:fillRect/>
          </a:stretch>
        </p:blipFill>
        <p:spPr bwMode="auto">
          <a:xfrm>
            <a:off x="12122202" y="3708104"/>
            <a:ext cx="2342378" cy="2787908"/>
          </a:xfrm>
          <a:prstGeom prst="rect">
            <a:avLst/>
          </a:prstGeom>
          <a:noFill/>
        </p:spPr>
      </p:pic>
      <p:pic>
        <p:nvPicPr>
          <p:cNvPr id="4100" name="Picture 4" descr="\\Win-gf27c9i4mjg\восстановленная общая сетевая папка\Общая сетевая папка\Литвинова С.О\КОНКУРС ЗОЖ\альбом\13.jpg"/>
          <p:cNvPicPr>
            <a:picLocks noChangeAspect="1" noChangeArrowheads="1"/>
          </p:cNvPicPr>
          <p:nvPr/>
        </p:nvPicPr>
        <p:blipFill>
          <a:blip r:embed="rId6"/>
          <a:srcRect l="23896" t="25100" r="46867" b="43669"/>
          <a:stretch>
            <a:fillRect/>
          </a:stretch>
        </p:blipFill>
        <p:spPr bwMode="auto">
          <a:xfrm>
            <a:off x="9189057" y="3708104"/>
            <a:ext cx="2772571" cy="2093574"/>
          </a:xfrm>
          <a:prstGeom prst="rect">
            <a:avLst/>
          </a:prstGeom>
          <a:noFill/>
        </p:spPr>
      </p:pic>
      <p:pic>
        <p:nvPicPr>
          <p:cNvPr id="4101" name="Picture 5" descr="\\Win-gf27c9i4mjg\восстановленная общая сетевая папка\Общая сетевая папка\Литвинова С.О\КОНКУРС ЗОЖ\альбом\18.jpg"/>
          <p:cNvPicPr>
            <a:picLocks noChangeAspect="1" noChangeArrowheads="1"/>
          </p:cNvPicPr>
          <p:nvPr/>
        </p:nvPicPr>
        <p:blipFill>
          <a:blip r:embed="rId7"/>
          <a:srcRect l="44182" t="17689" r="21509" b="47731"/>
          <a:stretch>
            <a:fillRect/>
          </a:stretch>
        </p:blipFill>
        <p:spPr bwMode="auto">
          <a:xfrm>
            <a:off x="9189057" y="5927686"/>
            <a:ext cx="2772571" cy="1975404"/>
          </a:xfrm>
          <a:prstGeom prst="rect">
            <a:avLst/>
          </a:prstGeom>
          <a:noFill/>
        </p:spPr>
      </p:pic>
      <p:pic>
        <p:nvPicPr>
          <p:cNvPr id="4102" name="Picture 6" descr="\\Win-gf27c9i4mjg\восстановленная общая сетевая папка\Общая сетевая папка\Литвинова С.О\КОНКУРС ЗОЖ\альбом\2.jpg"/>
          <p:cNvPicPr>
            <a:picLocks noChangeAspect="1" noChangeArrowheads="1"/>
          </p:cNvPicPr>
          <p:nvPr/>
        </p:nvPicPr>
        <p:blipFill>
          <a:blip r:embed="rId8"/>
          <a:srcRect l="29663" t="22209" r="26971" b="44425"/>
          <a:stretch>
            <a:fillRect/>
          </a:stretch>
        </p:blipFill>
        <p:spPr bwMode="auto">
          <a:xfrm>
            <a:off x="12122202" y="6613471"/>
            <a:ext cx="2371060" cy="128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135" y="0"/>
            <a:ext cx="4593265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04850" y="876419"/>
            <a:ext cx="9563100" cy="1324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16"/>
              </a:lnSpc>
              <a:buNone/>
            </a:pPr>
            <a:r>
              <a:rPr lang="en-US" sz="4173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Базовые условия для сохранения здоровья</a:t>
            </a:r>
            <a:endParaRPr lang="en-US" sz="417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2503170"/>
            <a:ext cx="503396" cy="5033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4850" y="3207901"/>
            <a:ext cx="264985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8"/>
              </a:lnSpc>
              <a:buNone/>
            </a:pPr>
            <a:r>
              <a:rPr lang="en-US" sz="20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Вакцинация</a:t>
            </a:r>
            <a:endParaRPr lang="en-US" sz="2087" dirty="0"/>
          </a:p>
        </p:txBody>
      </p:sp>
      <p:sp>
        <p:nvSpPr>
          <p:cNvPr id="8" name="Text 4"/>
          <p:cNvSpPr/>
          <p:nvPr/>
        </p:nvSpPr>
        <p:spPr>
          <a:xfrm>
            <a:off x="704850" y="3659862"/>
            <a:ext cx="4630460" cy="64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7"/>
              </a:lnSpc>
              <a:buNone/>
            </a:pPr>
            <a:r>
              <a:rPr lang="en-US" sz="158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Проведение ежегодной вакцинации сотрудников.</a:t>
            </a:r>
            <a:endParaRPr lang="en-US" sz="1586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371" y="2503170"/>
            <a:ext cx="503396" cy="50339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37371" y="3207901"/>
            <a:ext cx="264985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8"/>
              </a:lnSpc>
              <a:buNone/>
            </a:pPr>
            <a:r>
              <a:rPr lang="en-US" sz="20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Первая помощь</a:t>
            </a:r>
            <a:endParaRPr lang="en-US" sz="2087" dirty="0"/>
          </a:p>
        </p:txBody>
      </p:sp>
      <p:sp>
        <p:nvSpPr>
          <p:cNvPr id="11" name="Text 6"/>
          <p:cNvSpPr/>
          <p:nvPr/>
        </p:nvSpPr>
        <p:spPr>
          <a:xfrm>
            <a:off x="5637371" y="3659862"/>
            <a:ext cx="4630579" cy="966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7"/>
              </a:lnSpc>
              <a:buNone/>
            </a:pPr>
            <a:r>
              <a:rPr lang="en-US" sz="158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Обучение педагогических работников правилам оказания первой помощи и оснащение кабинетов аптечками.</a:t>
            </a:r>
            <a:endParaRPr lang="en-US" sz="1586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5230178"/>
            <a:ext cx="503396" cy="50339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04850" y="5934908"/>
            <a:ext cx="3009781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8"/>
              </a:lnSpc>
              <a:buNone/>
            </a:pPr>
            <a:r>
              <a:rPr lang="en-US" sz="20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Защита от инфекций</a:t>
            </a:r>
            <a:endParaRPr lang="en-US" sz="2087" dirty="0"/>
          </a:p>
        </p:txBody>
      </p:sp>
      <p:sp>
        <p:nvSpPr>
          <p:cNvPr id="14" name="Text 8"/>
          <p:cNvSpPr/>
          <p:nvPr/>
        </p:nvSpPr>
        <p:spPr>
          <a:xfrm>
            <a:off x="704850" y="6386870"/>
            <a:ext cx="4630460" cy="966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7"/>
              </a:lnSpc>
              <a:buNone/>
            </a:pPr>
            <a:r>
              <a:rPr lang="en-US" sz="158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Оснащение кабинетов средствами индивидуальной защиты и бактерицидными рециркуляторами.</a:t>
            </a:r>
            <a:endParaRPr lang="en-US" sz="1586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371" y="5230178"/>
            <a:ext cx="503396" cy="50339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637371" y="5934908"/>
            <a:ext cx="264985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8"/>
              </a:lnSpc>
              <a:buNone/>
            </a:pPr>
            <a:r>
              <a:rPr lang="en-US" sz="20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Информирование</a:t>
            </a:r>
            <a:endParaRPr lang="en-US" sz="2087" dirty="0"/>
          </a:p>
        </p:txBody>
      </p:sp>
      <p:sp>
        <p:nvSpPr>
          <p:cNvPr id="17" name="Text 10"/>
          <p:cNvSpPr/>
          <p:nvPr/>
        </p:nvSpPr>
        <p:spPr>
          <a:xfrm>
            <a:off x="5637371" y="6386870"/>
            <a:ext cx="4630579" cy="966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7"/>
              </a:lnSpc>
              <a:buNone/>
            </a:pPr>
            <a:r>
              <a:rPr lang="en-US" sz="1586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Проведение консультаций с медицинскими специалистами и распространение информационных материалов.</a:t>
            </a:r>
            <a:endParaRPr lang="en-US" sz="1586" dirty="0"/>
          </a:p>
        </p:txBody>
      </p:sp>
      <p:pic>
        <p:nvPicPr>
          <p:cNvPr id="5122" name="Picture 2" descr="\\Win-gf27c9i4mjg\восстановленная общая сетевая папка\Общая сетевая папка\Литвинова С.О\КОНКУРС ЗОЖ\альбом\7.jpg"/>
          <p:cNvPicPr>
            <a:picLocks noChangeAspect="1" noChangeArrowheads="1"/>
          </p:cNvPicPr>
          <p:nvPr/>
        </p:nvPicPr>
        <p:blipFill>
          <a:blip r:embed="rId8"/>
          <a:srcRect l="39396" t="27471" r="5789" b="16434"/>
          <a:stretch>
            <a:fillRect/>
          </a:stretch>
        </p:blipFill>
        <p:spPr bwMode="auto">
          <a:xfrm>
            <a:off x="10395541" y="1200220"/>
            <a:ext cx="3997264" cy="2891638"/>
          </a:xfrm>
          <a:prstGeom prst="rect">
            <a:avLst/>
          </a:prstGeom>
          <a:noFill/>
        </p:spPr>
      </p:pic>
      <p:pic>
        <p:nvPicPr>
          <p:cNvPr id="5123" name="Picture 3" descr="\\Win-gf27c9i4mjg\восстановленная общая сетевая папка\Общая сетевая папка\Литвинова С.О\РАЗМЕСТИТЬ на САЙТ\2021 год\11 НОЯБРЬ 2021\Обучение по оказанию первой помощи\632bd6b3-e5eb-45dc-ac3a-502344856525.jpg"/>
          <p:cNvPicPr>
            <a:picLocks noChangeAspect="1" noChangeArrowheads="1"/>
          </p:cNvPicPr>
          <p:nvPr/>
        </p:nvPicPr>
        <p:blipFill>
          <a:blip r:embed="rId9"/>
          <a:srcRect t="15953"/>
          <a:stretch>
            <a:fillRect/>
          </a:stretch>
        </p:blipFill>
        <p:spPr bwMode="auto">
          <a:xfrm>
            <a:off x="10267950" y="4454492"/>
            <a:ext cx="4058330" cy="255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091238" y="554117"/>
            <a:ext cx="7934325" cy="1137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Пропаганда здорового образа жизни</a:t>
            </a:r>
            <a:endParaRPr lang="en-US" sz="3581" dirty="0"/>
          </a:p>
        </p:txBody>
      </p:sp>
      <p:sp>
        <p:nvSpPr>
          <p:cNvPr id="6" name="Shape 3"/>
          <p:cNvSpPr/>
          <p:nvPr/>
        </p:nvSpPr>
        <p:spPr>
          <a:xfrm>
            <a:off x="6091238" y="1950363"/>
            <a:ext cx="7934325" cy="1301710"/>
          </a:xfrm>
          <a:prstGeom prst="roundRect">
            <a:avLst>
              <a:gd name="adj" fmla="val 597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71617" y="2130743"/>
            <a:ext cx="3925967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Просветительские мероприятия</a:t>
            </a:r>
            <a:endParaRPr lang="en-US" sz="1791" dirty="0"/>
          </a:p>
        </p:txBody>
      </p:sp>
      <p:sp>
        <p:nvSpPr>
          <p:cNvPr id="8" name="Text 5"/>
          <p:cNvSpPr/>
          <p:nvPr/>
        </p:nvSpPr>
        <p:spPr>
          <a:xfrm>
            <a:off x="6271617" y="2518529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Организация лекций и бесед с приглашением медицинских специалистов для повышения осведомленности сотрудниц о здоровом образе жизни.</a:t>
            </a:r>
            <a:endParaRPr lang="en-US" sz="1361" dirty="0"/>
          </a:p>
        </p:txBody>
      </p:sp>
      <p:sp>
        <p:nvSpPr>
          <p:cNvPr id="9" name="Shape 6"/>
          <p:cNvSpPr/>
          <p:nvPr/>
        </p:nvSpPr>
        <p:spPr>
          <a:xfrm>
            <a:off x="6091238" y="3424833"/>
            <a:ext cx="7934325" cy="1301710"/>
          </a:xfrm>
          <a:prstGeom prst="roundRect">
            <a:avLst>
              <a:gd name="adj" fmla="val 597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71617" y="3605213"/>
            <a:ext cx="3660934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Информационные материалы</a:t>
            </a:r>
            <a:endParaRPr lang="en-US" sz="1791" dirty="0"/>
          </a:p>
        </p:txBody>
      </p:sp>
      <p:sp>
        <p:nvSpPr>
          <p:cNvPr id="11" name="Text 8"/>
          <p:cNvSpPr/>
          <p:nvPr/>
        </p:nvSpPr>
        <p:spPr>
          <a:xfrm>
            <a:off x="6271617" y="3992999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Раздача печатных памяток по темам здорового питания, правильной работы за компьютером и женского здоровья.</a:t>
            </a:r>
            <a:endParaRPr lang="en-US" sz="1361" dirty="0"/>
          </a:p>
        </p:txBody>
      </p:sp>
      <p:sp>
        <p:nvSpPr>
          <p:cNvPr id="12" name="Shape 9"/>
          <p:cNvSpPr/>
          <p:nvPr/>
        </p:nvSpPr>
        <p:spPr>
          <a:xfrm>
            <a:off x="6091238" y="4899303"/>
            <a:ext cx="7934325" cy="1301710"/>
          </a:xfrm>
          <a:prstGeom prst="roundRect">
            <a:avLst>
              <a:gd name="adj" fmla="val 597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71617" y="5079683"/>
            <a:ext cx="2463522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Наглядная агитация</a:t>
            </a:r>
            <a:endParaRPr lang="en-US" sz="1791" dirty="0"/>
          </a:p>
        </p:txBody>
      </p:sp>
      <p:sp>
        <p:nvSpPr>
          <p:cNvPr id="14" name="Text 11"/>
          <p:cNvSpPr/>
          <p:nvPr/>
        </p:nvSpPr>
        <p:spPr>
          <a:xfrm>
            <a:off x="6271617" y="5467469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Оформление стенда «ЗОЖ – наш выбор!» в помещении центра для постоянного напоминания о важности здорового образа жизни.</a:t>
            </a:r>
            <a:endParaRPr lang="en-US" sz="1361" dirty="0"/>
          </a:p>
        </p:txBody>
      </p:sp>
      <p:sp>
        <p:nvSpPr>
          <p:cNvPr id="15" name="Shape 12"/>
          <p:cNvSpPr/>
          <p:nvPr/>
        </p:nvSpPr>
        <p:spPr>
          <a:xfrm>
            <a:off x="6091238" y="6373773"/>
            <a:ext cx="7934325" cy="1301710"/>
          </a:xfrm>
          <a:prstGeom prst="roundRect">
            <a:avLst>
              <a:gd name="adj" fmla="val 597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271617" y="6554153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Онлайн-ресурсы</a:t>
            </a:r>
            <a:endParaRPr lang="en-US" sz="1791" dirty="0"/>
          </a:p>
        </p:txBody>
      </p:sp>
      <p:sp>
        <p:nvSpPr>
          <p:cNvPr id="17" name="Text 14"/>
          <p:cNvSpPr/>
          <p:nvPr/>
        </p:nvSpPr>
        <p:spPr>
          <a:xfrm>
            <a:off x="6271617" y="6941939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Размещение материалов о здоровом образе жизни на сайте учреждения и в социальных сетях для широкого охвата аудитории.</a:t>
            </a:r>
            <a:endParaRPr lang="en-US" sz="1361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rcRect t="31200"/>
          <a:stretch>
            <a:fillRect/>
          </a:stretch>
        </p:blipFill>
        <p:spPr>
          <a:xfrm rot="10800000">
            <a:off x="-1" y="0"/>
            <a:ext cx="5316279" cy="8229600"/>
          </a:xfrm>
          <a:prstGeom prst="rect">
            <a:avLst/>
          </a:prstGeom>
        </p:spPr>
      </p:pic>
      <p:pic>
        <p:nvPicPr>
          <p:cNvPr id="1026" name="Picture 2" descr="\\Win-gf27c9i4mjg\восстановленная общая сетевая папка\Общая сетевая папка\Литвинова С.О\КОНКУРС ЗОЖ\альбом\14.jpg"/>
          <p:cNvPicPr>
            <a:picLocks noChangeAspect="1" noChangeArrowheads="1"/>
          </p:cNvPicPr>
          <p:nvPr/>
        </p:nvPicPr>
        <p:blipFill>
          <a:blip r:embed="rId4"/>
          <a:srcRect l="7869" t="24086" r="48828" b="5423"/>
          <a:stretch>
            <a:fillRect/>
          </a:stretch>
        </p:blipFill>
        <p:spPr bwMode="auto">
          <a:xfrm>
            <a:off x="483484" y="3056925"/>
            <a:ext cx="4375012" cy="5034452"/>
          </a:xfrm>
          <a:prstGeom prst="rect">
            <a:avLst/>
          </a:prstGeom>
          <a:noFill/>
        </p:spPr>
      </p:pic>
      <p:pic>
        <p:nvPicPr>
          <p:cNvPr id="1028" name="Picture 4" descr="\\Win-gf27c9i4mjg\восстановленная общая сетевая папка\Общая сетевая папка\Литвинова С.О\КОНКУРС ЗОЖ\альбом\11.jpg"/>
          <p:cNvPicPr>
            <a:picLocks noChangeAspect="1" noChangeArrowheads="1"/>
          </p:cNvPicPr>
          <p:nvPr/>
        </p:nvPicPr>
        <p:blipFill>
          <a:blip r:embed="rId5"/>
          <a:srcRect l="50226" t="27187" r="16363" b="45085"/>
          <a:stretch>
            <a:fillRect/>
          </a:stretch>
        </p:blipFill>
        <p:spPr bwMode="auto">
          <a:xfrm>
            <a:off x="270833" y="128966"/>
            <a:ext cx="4774019" cy="280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74772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1995368" y="2822734"/>
            <a:ext cx="10639544" cy="12172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93"/>
              </a:lnSpc>
              <a:buNone/>
            </a:pPr>
            <a:r>
              <a:rPr lang="en-US" sz="383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Профилактика эмоционального выгорания</a:t>
            </a:r>
            <a:endParaRPr lang="en-US" sz="383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8" y="4317563"/>
            <a:ext cx="3546515" cy="7400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80392" y="5335191"/>
            <a:ext cx="2771299" cy="304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6"/>
              </a:lnSpc>
              <a:buNone/>
            </a:pPr>
            <a:r>
              <a:rPr lang="en-US" sz="191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Обучающий семинар</a:t>
            </a:r>
            <a:endParaRPr lang="en-US" sz="1917" dirty="0"/>
          </a:p>
        </p:txBody>
      </p:sp>
      <p:sp>
        <p:nvSpPr>
          <p:cNvPr id="8" name="Text 4"/>
          <p:cNvSpPr/>
          <p:nvPr/>
        </p:nvSpPr>
        <p:spPr>
          <a:xfrm>
            <a:off x="2180392" y="5750481"/>
            <a:ext cx="3176468" cy="1183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1"/>
              </a:lnSpc>
              <a:buNone/>
            </a:pPr>
            <a:r>
              <a:rPr lang="en-US" sz="145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Проведение семинара «Профилактика эмоционального выгорания» для обучения сотрудниц методам самопомощи.</a:t>
            </a:r>
            <a:endParaRPr lang="en-US" sz="145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83" y="4317563"/>
            <a:ext cx="3546515" cy="7400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726906" y="5335191"/>
            <a:ext cx="3113842" cy="304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6"/>
              </a:lnSpc>
              <a:buNone/>
            </a:pPr>
            <a:r>
              <a:rPr lang="en-US" sz="191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Тематический педсовет</a:t>
            </a:r>
            <a:endParaRPr lang="en-US" sz="1917" dirty="0"/>
          </a:p>
        </p:txBody>
      </p:sp>
      <p:sp>
        <p:nvSpPr>
          <p:cNvPr id="11" name="Text 6"/>
          <p:cNvSpPr/>
          <p:nvPr/>
        </p:nvSpPr>
        <p:spPr>
          <a:xfrm>
            <a:off x="5726906" y="5750481"/>
            <a:ext cx="3176468" cy="1183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1"/>
              </a:lnSpc>
              <a:buNone/>
            </a:pPr>
            <a:r>
              <a:rPr lang="en-US" sz="145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Организация педсовета на тему «Практики и инструменты поддержания психологического здоровья педагогов».</a:t>
            </a:r>
            <a:endParaRPr lang="en-US" sz="145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398" y="4317563"/>
            <a:ext cx="3546515" cy="74009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273421" y="5335191"/>
            <a:ext cx="3176468" cy="608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6"/>
              </a:lnSpc>
              <a:buNone/>
            </a:pPr>
            <a:r>
              <a:rPr lang="en-US" sz="191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Творческие мастер-классы</a:t>
            </a:r>
            <a:endParaRPr lang="en-US" sz="1917" dirty="0"/>
          </a:p>
        </p:txBody>
      </p:sp>
      <p:sp>
        <p:nvSpPr>
          <p:cNvPr id="14" name="Text 8"/>
          <p:cNvSpPr/>
          <p:nvPr/>
        </p:nvSpPr>
        <p:spPr>
          <a:xfrm>
            <a:off x="9273421" y="6054804"/>
            <a:ext cx="3176468" cy="14799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31"/>
              </a:lnSpc>
              <a:buNone/>
            </a:pPr>
            <a:r>
              <a:rPr lang="en-US" sz="1457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Проведение мастер-классов «Волшебство нейрографики» и «Погружение в ресурс: техника «Прозрачный мольберт» для снятия стресса.</a:t>
            </a:r>
            <a:endParaRPr lang="en-US" sz="1457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62951" y="-6037725"/>
            <a:ext cx="2704495" cy="14630403"/>
          </a:xfrm>
          <a:prstGeom prst="rect">
            <a:avLst/>
          </a:prstGeom>
        </p:spPr>
      </p:pic>
      <p:pic>
        <p:nvPicPr>
          <p:cNvPr id="18" name="Picture 2" descr="\\Win-gf27c9i4mjg\восстановленная общая сетевая папка\Общая сетевая папка\Литвинова С.О\КОНКУРС ЗОЖ\альбом\3.jpg"/>
          <p:cNvPicPr>
            <a:picLocks noChangeAspect="1" noChangeArrowheads="1"/>
          </p:cNvPicPr>
          <p:nvPr/>
        </p:nvPicPr>
        <p:blipFill>
          <a:blip r:embed="rId7"/>
          <a:srcRect l="40195" t="62437" r="33111" b="14059"/>
          <a:stretch>
            <a:fillRect/>
          </a:stretch>
        </p:blipFill>
        <p:spPr bwMode="auto">
          <a:xfrm>
            <a:off x="9815682" y="171915"/>
            <a:ext cx="3719565" cy="2315165"/>
          </a:xfrm>
          <a:prstGeom prst="rect">
            <a:avLst/>
          </a:prstGeom>
          <a:noFill/>
        </p:spPr>
      </p:pic>
      <p:pic>
        <p:nvPicPr>
          <p:cNvPr id="3074" name="Picture 2" descr="\\Win-gf27c9i4mjg\восстановленная общая сетевая папка\Общая сетевая папка\Литвинова С.О\КОНКУРС ЗОЖ\альбом\3.jpg"/>
          <p:cNvPicPr>
            <a:picLocks noChangeAspect="1" noChangeArrowheads="1"/>
          </p:cNvPicPr>
          <p:nvPr/>
        </p:nvPicPr>
        <p:blipFill>
          <a:blip r:embed="rId7"/>
          <a:srcRect l="7357" t="27280" r="50606" b="45314"/>
          <a:stretch>
            <a:fillRect/>
          </a:stretch>
        </p:blipFill>
        <p:spPr bwMode="auto">
          <a:xfrm>
            <a:off x="523309" y="174172"/>
            <a:ext cx="5018574" cy="2312908"/>
          </a:xfrm>
          <a:prstGeom prst="rect">
            <a:avLst/>
          </a:prstGeom>
          <a:noFill/>
        </p:spPr>
      </p:pic>
      <p:pic>
        <p:nvPicPr>
          <p:cNvPr id="17" name="Picture 2" descr="\\Win-gf27c9i4mjg\восстановленная общая сетевая папка\Общая сетевая папка\Литвинова С.О\КОНКУРС ЗОЖ\альбом\3.jpg"/>
          <p:cNvPicPr>
            <a:picLocks noChangeAspect="1" noChangeArrowheads="1"/>
          </p:cNvPicPr>
          <p:nvPr/>
        </p:nvPicPr>
        <p:blipFill>
          <a:blip r:embed="rId7"/>
          <a:srcRect l="54934" t="19999" r="6928" b="46919"/>
          <a:stretch>
            <a:fillRect/>
          </a:stretch>
        </p:blipFill>
        <p:spPr bwMode="auto">
          <a:xfrm>
            <a:off x="5726906" y="174172"/>
            <a:ext cx="3771891" cy="2312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26745" y="1491496"/>
            <a:ext cx="7890510" cy="11780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8"/>
              </a:lnSpc>
              <a:buNone/>
            </a:pPr>
            <a:r>
              <a:rPr lang="en-US" sz="3711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Материально-техническая база</a:t>
            </a:r>
            <a:endParaRPr lang="en-US" sz="3711" dirty="0"/>
          </a:p>
        </p:txBody>
      </p:sp>
      <p:sp>
        <p:nvSpPr>
          <p:cNvPr id="6" name="Shape 3"/>
          <p:cNvSpPr/>
          <p:nvPr/>
        </p:nvSpPr>
        <p:spPr>
          <a:xfrm>
            <a:off x="626745" y="2938105"/>
            <a:ext cx="7890510" cy="3799999"/>
          </a:xfrm>
          <a:prstGeom prst="roundRect">
            <a:avLst>
              <a:gd name="adj" fmla="val 21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34365" y="2945725"/>
            <a:ext cx="7875270" cy="802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813435" y="3060740"/>
            <a:ext cx="3575685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Тренажерный зал</a:t>
            </a:r>
            <a:endParaRPr lang="en-US" sz="1410" dirty="0"/>
          </a:p>
        </p:txBody>
      </p:sp>
      <p:sp>
        <p:nvSpPr>
          <p:cNvPr id="9" name="Text 6"/>
          <p:cNvSpPr/>
          <p:nvPr/>
        </p:nvSpPr>
        <p:spPr>
          <a:xfrm>
            <a:off x="4754880" y="3060740"/>
            <a:ext cx="3575685" cy="5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Беговая дорожка, велотренажеры, эспандеры, обручи, скакалки, фитболы</a:t>
            </a:r>
            <a:endParaRPr lang="en-US" sz="1410" dirty="0"/>
          </a:p>
        </p:txBody>
      </p:sp>
      <p:sp>
        <p:nvSpPr>
          <p:cNvPr id="10" name="Shape 7"/>
          <p:cNvSpPr/>
          <p:nvPr/>
        </p:nvSpPr>
        <p:spPr>
          <a:xfrm>
            <a:off x="634365" y="3748683"/>
            <a:ext cx="7875270" cy="8029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13435" y="3863697"/>
            <a:ext cx="3575685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Спортивный зал</a:t>
            </a:r>
            <a:endParaRPr lang="en-US" sz="1410" dirty="0"/>
          </a:p>
        </p:txBody>
      </p:sp>
      <p:sp>
        <p:nvSpPr>
          <p:cNvPr id="12" name="Text 9"/>
          <p:cNvSpPr/>
          <p:nvPr/>
        </p:nvSpPr>
        <p:spPr>
          <a:xfrm>
            <a:off x="4754880" y="3863697"/>
            <a:ext cx="3575685" cy="5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Маты напольные, ролики для пресса, цветные модули</a:t>
            </a:r>
            <a:endParaRPr lang="en-US" sz="1410" dirty="0"/>
          </a:p>
        </p:txBody>
      </p:sp>
      <p:sp>
        <p:nvSpPr>
          <p:cNvPr id="13" name="Shape 10"/>
          <p:cNvSpPr/>
          <p:nvPr/>
        </p:nvSpPr>
        <p:spPr>
          <a:xfrm>
            <a:off x="634365" y="4551640"/>
            <a:ext cx="7875270" cy="10894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813435" y="4666655"/>
            <a:ext cx="3575685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Кабинет медицинской профилактики</a:t>
            </a:r>
            <a:endParaRPr lang="en-US" sz="1410" dirty="0"/>
          </a:p>
        </p:txBody>
      </p:sp>
      <p:sp>
        <p:nvSpPr>
          <p:cNvPr id="15" name="Text 12"/>
          <p:cNvSpPr/>
          <p:nvPr/>
        </p:nvSpPr>
        <p:spPr>
          <a:xfrm>
            <a:off x="4754880" y="4666655"/>
            <a:ext cx="3575685" cy="8593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Кварцевая лампа, бактерицидные рециркуляторы, средства защиты от вирусной инфекции</a:t>
            </a:r>
            <a:endParaRPr lang="en-US" sz="1410" dirty="0"/>
          </a:p>
        </p:txBody>
      </p:sp>
      <p:sp>
        <p:nvSpPr>
          <p:cNvPr id="16" name="Shape 13"/>
          <p:cNvSpPr/>
          <p:nvPr/>
        </p:nvSpPr>
        <p:spPr>
          <a:xfrm>
            <a:off x="634365" y="5641062"/>
            <a:ext cx="7875270" cy="10894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813435" y="5756077"/>
            <a:ext cx="3575685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Кабинеты сотрудников</a:t>
            </a:r>
            <a:endParaRPr lang="en-US" sz="1410" dirty="0"/>
          </a:p>
        </p:txBody>
      </p:sp>
      <p:sp>
        <p:nvSpPr>
          <p:cNvPr id="18" name="Text 15"/>
          <p:cNvSpPr/>
          <p:nvPr/>
        </p:nvSpPr>
        <p:spPr>
          <a:xfrm>
            <a:off x="4754880" y="5756077"/>
            <a:ext cx="3575685" cy="8593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41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Пузырьковая колонна, проектор «Погумакс», ноутбук с колонкой и наушниками, музыкальный центр</a:t>
            </a:r>
            <a:endParaRPr lang="en-US" sz="141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12" y="0"/>
            <a:ext cx="4731488" cy="8229600"/>
          </a:xfrm>
          <a:prstGeom prst="rect">
            <a:avLst/>
          </a:prstGeom>
        </p:spPr>
      </p:pic>
      <p:pic>
        <p:nvPicPr>
          <p:cNvPr id="2050" name="Picture 2" descr="\\Win-gf27c9i4mjg\восстановленная общая сетевая папка\Общая сетевая папка\Литвинова С.О\КОНКУРС ЗОЖ\альбом\9.jpg"/>
          <p:cNvPicPr>
            <a:picLocks noChangeAspect="1" noChangeArrowheads="1"/>
          </p:cNvPicPr>
          <p:nvPr/>
        </p:nvPicPr>
        <p:blipFill>
          <a:blip r:embed="rId4"/>
          <a:srcRect l="22288" t="22921" r="50970" b="51679"/>
          <a:stretch>
            <a:fillRect/>
          </a:stretch>
        </p:blipFill>
        <p:spPr bwMode="auto">
          <a:xfrm>
            <a:off x="10214314" y="196924"/>
            <a:ext cx="3856132" cy="2589144"/>
          </a:xfrm>
          <a:prstGeom prst="rect">
            <a:avLst/>
          </a:prstGeom>
          <a:noFill/>
        </p:spPr>
      </p:pic>
      <p:pic>
        <p:nvPicPr>
          <p:cNvPr id="21" name="Picture 2" descr="\\Win-gf27c9i4mjg\восстановленная общая сетевая папка\Общая сетевая папка\Литвинова С.О\КОНКУРС ЗОЖ\альбом\9.jpg"/>
          <p:cNvPicPr>
            <a:picLocks noChangeAspect="1" noChangeArrowheads="1"/>
          </p:cNvPicPr>
          <p:nvPr/>
        </p:nvPicPr>
        <p:blipFill>
          <a:blip r:embed="rId4"/>
          <a:srcRect l="21517" t="53948" r="43364" b="24048"/>
          <a:stretch>
            <a:fillRect/>
          </a:stretch>
        </p:blipFill>
        <p:spPr bwMode="auto">
          <a:xfrm>
            <a:off x="10214315" y="3009751"/>
            <a:ext cx="3856131" cy="1707892"/>
          </a:xfrm>
          <a:prstGeom prst="rect">
            <a:avLst/>
          </a:prstGeom>
          <a:noFill/>
        </p:spPr>
      </p:pic>
      <p:pic>
        <p:nvPicPr>
          <p:cNvPr id="2051" name="Picture 3" descr="\\Win-gf27c9i4mjg\восстановленная общая сетевая папка\Общая сетевая папка\Литвинова С.О\КОНКУРС ЗОЖ\альбом\9.jpg"/>
          <p:cNvPicPr>
            <a:picLocks noChangeAspect="1" noChangeArrowheads="1"/>
          </p:cNvPicPr>
          <p:nvPr/>
        </p:nvPicPr>
        <p:blipFill>
          <a:blip r:embed="rId4"/>
          <a:srcRect l="62152" t="52467" r="21667" b="14989"/>
          <a:stretch>
            <a:fillRect/>
          </a:stretch>
        </p:blipFill>
        <p:spPr bwMode="auto">
          <a:xfrm>
            <a:off x="10077257" y="4953119"/>
            <a:ext cx="2065124" cy="2936141"/>
          </a:xfrm>
          <a:prstGeom prst="rect">
            <a:avLst/>
          </a:prstGeom>
          <a:noFill/>
        </p:spPr>
      </p:pic>
      <p:pic>
        <p:nvPicPr>
          <p:cNvPr id="2052" name="Picture 4" descr="\\Win-gf27c9i4mjg\восстановленная общая сетевая папка\Общая сетевая папка\Литвинова С.О\КОНКУРС ЗОЖ\альбом\9.jpg"/>
          <p:cNvPicPr>
            <a:picLocks noChangeAspect="1" noChangeArrowheads="1"/>
          </p:cNvPicPr>
          <p:nvPr/>
        </p:nvPicPr>
        <p:blipFill>
          <a:blip r:embed="rId4"/>
          <a:srcRect l="5409" t="64714" r="82536" b="9649"/>
          <a:stretch>
            <a:fillRect/>
          </a:stretch>
        </p:blipFill>
        <p:spPr bwMode="auto">
          <a:xfrm>
            <a:off x="12280604" y="4953119"/>
            <a:ext cx="1977656" cy="297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48586" y="3125972"/>
            <a:ext cx="11238614" cy="11780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8"/>
              </a:lnSpc>
              <a:buNone/>
            </a:pPr>
            <a:r>
              <a:rPr lang="ru-RU" sz="5400" b="1" dirty="0" smtClean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Мы – за здоровый образ жизни!</a:t>
            </a:r>
            <a:endParaRPr lang="en-US" sz="54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056" y="0"/>
            <a:ext cx="2594344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511</Words>
  <Application>Microsoft Office PowerPoint</Application>
  <PresentationFormat>Произвольный</PresentationFormat>
  <Paragraphs>80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Администратор</cp:lastModifiedBy>
  <cp:revision>9</cp:revision>
  <dcterms:created xsi:type="dcterms:W3CDTF">2024-07-09T08:45:42Z</dcterms:created>
  <dcterms:modified xsi:type="dcterms:W3CDTF">2024-07-10T10:57:03Z</dcterms:modified>
</cp:coreProperties>
</file>