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91" r:id="rId2"/>
  </p:sldMasterIdLst>
  <p:notesMasterIdLst>
    <p:notesMasterId r:id="rId17"/>
  </p:notesMasterIdLst>
  <p:sldIdLst>
    <p:sldId id="6173" r:id="rId3"/>
    <p:sldId id="6169" r:id="rId4"/>
    <p:sldId id="6165" r:id="rId5"/>
    <p:sldId id="6176" r:id="rId6"/>
    <p:sldId id="6177" r:id="rId7"/>
    <p:sldId id="6196" r:id="rId8"/>
    <p:sldId id="6197" r:id="rId9"/>
    <p:sldId id="273" r:id="rId10"/>
    <p:sldId id="1630" r:id="rId11"/>
    <p:sldId id="6199" r:id="rId12"/>
    <p:sldId id="6200" r:id="rId13"/>
    <p:sldId id="6201" r:id="rId14"/>
    <p:sldId id="6202" r:id="rId15"/>
    <p:sldId id="620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3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9" pos="7287" userDrawn="1">
          <p15:clr>
            <a:srgbClr val="A4A3A4"/>
          </p15:clr>
        </p15:guide>
        <p15:guide id="14" orient="horz" pos="3997" userDrawn="1">
          <p15:clr>
            <a:srgbClr val="A4A3A4"/>
          </p15:clr>
        </p15:guide>
        <p15:guide id="15" orient="horz" pos="527" userDrawn="1">
          <p15:clr>
            <a:srgbClr val="A4A3A4"/>
          </p15:clr>
        </p15:guide>
        <p15:guide id="16" orient="horz" pos="25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B81D"/>
    <a:srgbClr val="CDD690"/>
    <a:srgbClr val="F6F6F6"/>
    <a:srgbClr val="333333"/>
    <a:srgbClr val="686868"/>
    <a:srgbClr val="ECECEC"/>
    <a:srgbClr val="EDF0D6"/>
    <a:srgbClr val="AAB836"/>
    <a:srgbClr val="ABB936"/>
    <a:srgbClr val="FD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3" autoAdjust="0"/>
    <p:restoredTop sz="94660"/>
  </p:normalViewPr>
  <p:slideViewPr>
    <p:cSldViewPr showGuides="1">
      <p:cViewPr varScale="1">
        <p:scale>
          <a:sx n="89" d="100"/>
          <a:sy n="89" d="100"/>
        </p:scale>
        <p:origin x="590" y="77"/>
      </p:cViewPr>
      <p:guideLst>
        <p:guide pos="393"/>
        <p:guide orient="horz" pos="323"/>
        <p:guide pos="7287"/>
        <p:guide orient="horz" pos="3997"/>
        <p:guide orient="horz" pos="527"/>
        <p:guide orient="horz" pos="25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10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35463-6F9D-4D99-8E54-7F6DF7C7EB63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3396E-AF7B-4958-B901-33EA58907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5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ce0d6c296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ce0d6c296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35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ceaf1cb4c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ceaf1cb4c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997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ясного донесения информации вы можете  используйте инфографику, иллюстрации, тезисные формулировки.</a:t>
            </a:r>
          </a:p>
          <a:p>
            <a:r>
              <a:rPr lang="ru-RU" dirty="0"/>
              <a:t>Информация на слайде должна быть максимально сжата и понятна зрителю</a:t>
            </a:r>
          </a:p>
          <a:p>
            <a:r>
              <a:rPr lang="ru-RU" dirty="0"/>
              <a:t>У вас есть всего 5 минут на рассказ – и презентация должна отражать самое важное и главное что вы хотите донести до человека принимающего решение.</a:t>
            </a:r>
          </a:p>
          <a:p>
            <a:r>
              <a:rPr lang="ru-RU" dirty="0"/>
              <a:t>Человек который вас слушает  хочет только конкретики, фактов, емких формулировок, уверенных выводов, ярких образов.</a:t>
            </a:r>
          </a:p>
          <a:p>
            <a:r>
              <a:rPr lang="ru-RU" dirty="0"/>
              <a:t>Нет ничего более отталкивающего для человека в рассказчике чем сложный долгий рассказ не имеющий под собой конкретики.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9BB0F-594E-4A67-961D-6FC456917B5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772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1179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4537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9135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4367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959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796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27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09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71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26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219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1">
              <a:lnSpc>
                <a:spcPts val="1240"/>
              </a:lnSpc>
            </a:pPr>
            <a:fld id="{81D60167-4931-47E6-BA6A-407CBD079E47}" type="slidenum">
              <a:rPr lang="ru-RU" smtClean="0"/>
              <a:pPr marL="38101">
                <a:lnSpc>
                  <a:spcPts val="124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69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61639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2711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02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4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0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9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28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7">
            <a:extLst>
              <a:ext uri="{FF2B5EF4-FFF2-40B4-BE49-F238E27FC236}">
                <a16:creationId xmlns:a16="http://schemas.microsoft.com/office/drawing/2014/main" xmlns="" id="{4A75AD86-3C26-034D-B96E-67D504F548C6}"/>
              </a:ext>
            </a:extLst>
          </p:cNvPr>
          <p:cNvSpPr txBox="1">
            <a:spLocks/>
          </p:cNvSpPr>
          <p:nvPr userDrawn="1"/>
        </p:nvSpPr>
        <p:spPr>
          <a:xfrm>
            <a:off x="7295488" y="6461280"/>
            <a:ext cx="462364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200" smtClean="0">
                <a:solidFill>
                  <a:srgbClr val="091B3C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pPr/>
              <a:t>‹#›</a:t>
            </a:fld>
            <a:endParaRPr lang="ru-RU" sz="1200" dirty="0">
              <a:solidFill>
                <a:srgbClr val="091B3C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A5C61EF-EA55-DE95-3ABC-B39C42DF7B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492003"/>
            <a:ext cx="1764783" cy="37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8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112EC-8A04-4376-BF28-AB1D21FCA24B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D8D98-C674-4C12-9211-722FF94DC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7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5.bin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8.png"/><Relationship Id="rId4" Type="http://schemas.openxmlformats.org/officeDocument/2006/relationships/image" Target="../media/image28.sv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соседними углами 19">
            <a:extLst>
              <a:ext uri="{FF2B5EF4-FFF2-40B4-BE49-F238E27FC236}">
                <a16:creationId xmlns:a16="http://schemas.microsoft.com/office/drawing/2014/main" xmlns="" id="{975F5FBB-23C1-1133-5E12-4CAC2701E628}"/>
              </a:ext>
            </a:extLst>
          </p:cNvPr>
          <p:cNvSpPr/>
          <p:nvPr/>
        </p:nvSpPr>
        <p:spPr>
          <a:xfrm>
            <a:off x="1" y="2024844"/>
            <a:ext cx="12192000" cy="4833156"/>
          </a:xfrm>
          <a:prstGeom prst="round2SameRect">
            <a:avLst>
              <a:gd name="adj1" fmla="val 37661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41300" dist="25400" sx="102000" sy="102000" algn="ctr" rotWithShape="0">
              <a:schemeClr val="bg1">
                <a:lumMod val="6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bg1"/>
              </a:solidFill>
              <a:latin typeface="Gilroy" panose="00000500000000000000" pitchFamily="50" charset="-52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CFFC0060-30F8-F516-48CC-04BC903AB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057" y="6187531"/>
            <a:ext cx="37504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dirty="0"/>
              <a:t>Владивосток – </a:t>
            </a:r>
            <a:r>
              <a:rPr lang="ru-RU" altLang="ru-RU" sz="2000" dirty="0" smtClean="0"/>
              <a:t>2025 </a:t>
            </a:r>
            <a:r>
              <a:rPr lang="ru-RU" altLang="ru-RU" sz="2000" dirty="0"/>
              <a:t>г</a:t>
            </a:r>
            <a:r>
              <a:rPr lang="en-US" altLang="ru-RU" sz="2000" dirty="0" err="1"/>
              <a:t>о</a:t>
            </a:r>
            <a:r>
              <a:rPr lang="ru-RU" altLang="ru-RU" sz="2000" dirty="0"/>
              <a:t>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EA35F02-B655-67E7-3DBF-76353B980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65" y="2672916"/>
            <a:ext cx="6183672" cy="130800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A55A3B24-1758-A9FF-476A-55EB0AD19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155" y="4994592"/>
            <a:ext cx="66096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0" kern="0">
                <a:solidFill>
                  <a:srgbClr val="686868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dirty="0"/>
              <a:t>ООО «ТК «Статус клуб», МКЦ МЕДКОР</a:t>
            </a:r>
          </a:p>
          <a:p>
            <a:r>
              <a:rPr lang="ru-RU" sz="2400" b="1" dirty="0"/>
              <a:t>Оксана Гончарук, </a:t>
            </a:r>
            <a:r>
              <a:rPr lang="ru-RU" sz="2400" dirty="0"/>
              <a:t>основатель и автор</a:t>
            </a:r>
          </a:p>
        </p:txBody>
      </p:sp>
      <p:pic>
        <p:nvPicPr>
          <p:cNvPr id="15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035" y="169352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303775"/>
            <a:ext cx="3409102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Google Shape;300;p21"/>
          <p:cNvSpPr txBox="1"/>
          <p:nvPr/>
        </p:nvSpPr>
        <p:spPr>
          <a:xfrm>
            <a:off x="4532441" y="416860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Слайд think-cell" r:id="rId5" imgW="592" imgH="595" progId="TCLayout.ActiveDocument.1">
                  <p:embed/>
                </p:oleObj>
              </mc:Choice>
              <mc:Fallback>
                <p:oleObj name="Слайд think-cell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План реализации проекта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8388" y="5870806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E68EA474-2D8B-DD2C-E136-F5D37988D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372382"/>
              </p:ext>
            </p:extLst>
          </p:nvPr>
        </p:nvGraphicFramePr>
        <p:xfrm>
          <a:off x="679684" y="1736812"/>
          <a:ext cx="10834776" cy="42170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05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57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2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987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57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057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0040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Подготовка </a:t>
                      </a:r>
                      <a:r>
                        <a:rPr lang="ru-RU" sz="1600" b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пилотного</a:t>
                      </a:r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 проекта для МЗ</a:t>
                      </a:r>
                      <a:endParaRPr lang="ru-RU" sz="1600" b="0" baseline="0" dirty="0" smtClean="0">
                        <a:solidFill>
                          <a:srgbClr val="333333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  <a:p>
                      <a:endParaRPr lang="ru-RU" sz="1600" b="0" baseline="0" dirty="0" smtClean="0">
                        <a:solidFill>
                          <a:srgbClr val="333333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  <a:p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Усиление отдела продаж </a:t>
                      </a:r>
                    </a:p>
                    <a:p>
                      <a:endParaRPr lang="ru-RU" sz="1600" b="0" baseline="0" dirty="0" smtClean="0">
                        <a:solidFill>
                          <a:srgbClr val="333333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  <a:p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Усиление отдела мед. </a:t>
                      </a:r>
                      <a:r>
                        <a:rPr lang="ru-RU" sz="1600" b="0" baseline="0" dirty="0" err="1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сопровожд</a:t>
                      </a:r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-я</a:t>
                      </a:r>
                      <a:endParaRPr lang="ru-RU" sz="1600" b="0" baseline="0" dirty="0" smtClean="0">
                        <a:solidFill>
                          <a:srgbClr val="333333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  <a:p>
                      <a:endParaRPr lang="ru-RU" sz="1600" b="0" baseline="0" dirty="0" smtClean="0">
                        <a:solidFill>
                          <a:srgbClr val="333333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  <a:p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Документы на  </a:t>
                      </a:r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НКО </a:t>
                      </a:r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«Крылья»</a:t>
                      </a:r>
                      <a:endParaRPr lang="ru-RU" sz="1600" b="0" dirty="0">
                        <a:solidFill>
                          <a:srgbClr val="333333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Встреча</a:t>
                      </a:r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 с представителя ми Минздрав</a:t>
                      </a:r>
                    </a:p>
                    <a:p>
                      <a:endParaRPr lang="ru-RU" sz="1600" b="0" baseline="0" dirty="0" smtClean="0">
                        <a:solidFill>
                          <a:srgbClr val="333333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Готовность</a:t>
                      </a:r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 материала и информирование населения</a:t>
                      </a:r>
                      <a:endParaRPr lang="ru-RU" sz="1600" b="0" dirty="0" smtClean="0">
                        <a:solidFill>
                          <a:srgbClr val="333333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  <a:p>
                      <a:endParaRPr lang="ru-RU" sz="1600" b="0" dirty="0" smtClean="0">
                        <a:solidFill>
                          <a:srgbClr val="333333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Регистрация БАНО «Крылья»</a:t>
                      </a:r>
                      <a:endParaRPr lang="ru-RU" sz="1600" b="0" dirty="0">
                        <a:solidFill>
                          <a:srgbClr val="333333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Подбор новых кураторов,</a:t>
                      </a:r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 врачей и психологов </a:t>
                      </a:r>
                    </a:p>
                    <a:p>
                      <a:endParaRPr lang="ru-RU" sz="1600" b="0" baseline="0" dirty="0" smtClean="0">
                        <a:solidFill>
                          <a:srgbClr val="333333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  <a:p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Создание базы данных в ТГ формате (управление ботом)</a:t>
                      </a:r>
                    </a:p>
                    <a:p>
                      <a:endParaRPr lang="ru-RU" sz="1600" b="0" baseline="0" dirty="0" smtClean="0">
                        <a:solidFill>
                          <a:srgbClr val="333333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  <a:p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Договора с </a:t>
                      </a:r>
                      <a:r>
                        <a:rPr lang="ru-RU" sz="1600" b="0" baseline="0" dirty="0" err="1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мед.учрежд</a:t>
                      </a:r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-ми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Выступление на </a:t>
                      </a:r>
                      <a:r>
                        <a:rPr lang="ru-RU" sz="1600" b="0" dirty="0" err="1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оффлайн</a:t>
                      </a:r>
                      <a:r>
                        <a:rPr lang="ru-RU" sz="1600" b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 кон-</a:t>
                      </a:r>
                      <a:r>
                        <a:rPr lang="ru-RU" sz="1600" b="0" dirty="0" err="1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ции</a:t>
                      </a:r>
                      <a:r>
                        <a:rPr lang="ru-RU" sz="1600" b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 для врачей и пациентов</a:t>
                      </a:r>
                    </a:p>
                    <a:p>
                      <a:endParaRPr lang="ru-RU" sz="1600" b="0" dirty="0" smtClean="0">
                        <a:solidFill>
                          <a:srgbClr val="333333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Проведение Дня открытых</a:t>
                      </a:r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 дверей на школе</a:t>
                      </a:r>
                    </a:p>
                    <a:p>
                      <a:endParaRPr lang="ru-RU" sz="1600" b="0" baseline="0" dirty="0" smtClean="0">
                        <a:solidFill>
                          <a:srgbClr val="333333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  <a:p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Набор потока по гос. контракту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Расширение географии по гос. мед. учреждениям</a:t>
                      </a:r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 – заключение договоров</a:t>
                      </a:r>
                    </a:p>
                    <a:p>
                      <a:endParaRPr lang="ru-RU" sz="1600" b="0" baseline="0" dirty="0" smtClean="0">
                        <a:solidFill>
                          <a:srgbClr val="333333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  <a:p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Набор потока по гос. контракту</a:t>
                      </a:r>
                    </a:p>
                    <a:p>
                      <a:endParaRPr lang="ru-RU" sz="1600" b="0" baseline="0" dirty="0" smtClean="0">
                        <a:solidFill>
                          <a:srgbClr val="333333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Проведение онлайн</a:t>
                      </a:r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 </a:t>
                      </a:r>
                      <a:r>
                        <a:rPr lang="ru-RU" sz="1600" b="0" baseline="0" dirty="0" err="1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конф-ции</a:t>
                      </a:r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 для пациентов</a:t>
                      </a:r>
                      <a:endParaRPr lang="ru-RU" sz="1600" b="0" dirty="0">
                        <a:solidFill>
                          <a:srgbClr val="333333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Подготовк</a:t>
                      </a:r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а и проведение НГ акций, открытых мероприятий для пациентов</a:t>
                      </a:r>
                    </a:p>
                    <a:p>
                      <a:endParaRPr lang="ru-RU" sz="1600" b="0" baseline="0" dirty="0" smtClean="0">
                        <a:solidFill>
                          <a:srgbClr val="333333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Набор потока по гос. контракту</a:t>
                      </a:r>
                    </a:p>
                    <a:p>
                      <a:endParaRPr lang="ru-RU" sz="1600" b="0" baseline="0" dirty="0" smtClean="0">
                        <a:solidFill>
                          <a:srgbClr val="333333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  <a:p>
                      <a:r>
                        <a:rPr lang="ru-RU" sz="1600" b="0" baseline="0" dirty="0" smtClean="0">
                          <a:solidFill>
                            <a:srgbClr val="333333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Заключение гос. контракта на 2026 год</a:t>
                      </a:r>
                      <a:endParaRPr lang="ru-RU" sz="1600" b="0" dirty="0">
                        <a:solidFill>
                          <a:srgbClr val="333333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1" i="0" u="none" strike="noStrike" cap="none" dirty="0" smtClean="0">
                          <a:solidFill>
                            <a:srgbClr val="686868"/>
                          </a:solidFill>
                          <a:latin typeface="Gotham Pro" panose="02000503040000020004" pitchFamily="2" charset="0"/>
                          <a:ea typeface="Gilroy Light"/>
                          <a:cs typeface="Gotham Pro" panose="02000503040000020004" pitchFamily="2" charset="0"/>
                          <a:sym typeface="Arial"/>
                        </a:rPr>
                        <a:t>январь</a:t>
                      </a:r>
                      <a:endParaRPr lang="ru-RU" sz="1600" b="1" i="0" u="none" strike="noStrike" cap="none" dirty="0">
                        <a:solidFill>
                          <a:srgbClr val="686868"/>
                        </a:solidFill>
                        <a:latin typeface="Gotham Pro" panose="02000503040000020004" pitchFamily="2" charset="0"/>
                        <a:ea typeface="Gilroy Light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1" i="0" u="none" strike="noStrike" cap="none" dirty="0" smtClean="0">
                          <a:solidFill>
                            <a:srgbClr val="686868"/>
                          </a:solidFill>
                          <a:latin typeface="Gotham Pro" panose="02000503040000020004" pitchFamily="2" charset="0"/>
                          <a:ea typeface="Gilroy Light"/>
                          <a:cs typeface="Gotham Pro" panose="02000503040000020004" pitchFamily="2" charset="0"/>
                          <a:sym typeface="Arial"/>
                        </a:rPr>
                        <a:t>март</a:t>
                      </a:r>
                      <a:endParaRPr lang="ru-RU" sz="1600" b="1" i="0" u="none" strike="noStrike" cap="none" dirty="0">
                        <a:solidFill>
                          <a:srgbClr val="686868"/>
                        </a:solidFill>
                        <a:latin typeface="Gotham Pro" panose="02000503040000020004" pitchFamily="2" charset="0"/>
                        <a:ea typeface="Gilroy Light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1" i="0" u="none" strike="noStrike" cap="none" dirty="0" smtClean="0">
                          <a:solidFill>
                            <a:srgbClr val="686868"/>
                          </a:solidFill>
                          <a:latin typeface="Gotham Pro" panose="02000503040000020004" pitchFamily="2" charset="0"/>
                          <a:ea typeface="Gilroy Light"/>
                          <a:cs typeface="Gotham Pro" panose="02000503040000020004" pitchFamily="2" charset="0"/>
                          <a:sym typeface="Arial"/>
                        </a:rPr>
                        <a:t>май </a:t>
                      </a:r>
                      <a:endParaRPr lang="ru-RU" sz="1600" b="1" i="0" u="none" strike="noStrike" cap="none" dirty="0">
                        <a:solidFill>
                          <a:srgbClr val="686868"/>
                        </a:solidFill>
                        <a:latin typeface="Gotham Pro" panose="02000503040000020004" pitchFamily="2" charset="0"/>
                        <a:ea typeface="Gilroy Light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1" i="0" u="none" strike="noStrike" cap="none" dirty="0" smtClean="0">
                          <a:solidFill>
                            <a:srgbClr val="686868"/>
                          </a:solidFill>
                          <a:latin typeface="Gotham Pro" panose="02000503040000020004" pitchFamily="2" charset="0"/>
                          <a:ea typeface="Gilroy Light"/>
                          <a:cs typeface="Gotham Pro" panose="02000503040000020004" pitchFamily="2" charset="0"/>
                          <a:sym typeface="Arial"/>
                        </a:rPr>
                        <a:t>июль </a:t>
                      </a:r>
                      <a:endParaRPr lang="ru-RU" sz="1600" b="1" i="0" u="none" strike="noStrike" cap="none" dirty="0">
                        <a:solidFill>
                          <a:srgbClr val="686868"/>
                        </a:solidFill>
                        <a:latin typeface="Gotham Pro" panose="02000503040000020004" pitchFamily="2" charset="0"/>
                        <a:ea typeface="Gilroy Light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1" i="0" u="none" strike="noStrike" cap="none" dirty="0" smtClean="0">
                          <a:solidFill>
                            <a:srgbClr val="686868"/>
                          </a:solidFill>
                          <a:latin typeface="Gotham Pro" panose="02000503040000020004" pitchFamily="2" charset="0"/>
                          <a:ea typeface="Gilroy Light"/>
                          <a:cs typeface="Gotham Pro" panose="02000503040000020004" pitchFamily="2" charset="0"/>
                          <a:sym typeface="Arial"/>
                        </a:rPr>
                        <a:t>октябрь </a:t>
                      </a:r>
                      <a:endParaRPr lang="ru-RU" sz="1600" b="1" i="0" u="none" strike="noStrike" cap="none" dirty="0">
                        <a:solidFill>
                          <a:srgbClr val="686868"/>
                        </a:solidFill>
                        <a:latin typeface="Gotham Pro" panose="02000503040000020004" pitchFamily="2" charset="0"/>
                        <a:ea typeface="Gilroy Light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1" i="0" u="none" strike="noStrike" cap="none" dirty="0">
                          <a:solidFill>
                            <a:srgbClr val="686868"/>
                          </a:solidFill>
                          <a:latin typeface="Gotham Pro" panose="02000503040000020004" pitchFamily="2" charset="0"/>
                          <a:ea typeface="Gilroy Light"/>
                          <a:cs typeface="Gotham Pro" panose="02000503040000020004" pitchFamily="2" charset="0"/>
                          <a:sym typeface="Arial"/>
                        </a:rPr>
                        <a:t>Декабрь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C86421-A11A-CD21-E24B-AB5A2D9205C5}"/>
              </a:ext>
            </a:extLst>
          </p:cNvPr>
          <p:cNvSpPr txBox="1"/>
          <p:nvPr/>
        </p:nvSpPr>
        <p:spPr>
          <a:xfrm>
            <a:off x="4603630" y="1194790"/>
            <a:ext cx="298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AAB81D"/>
                </a:solidFill>
                <a:latin typeface="Gotham Pro" panose="02000503040000020004" pitchFamily="2" charset="0"/>
                <a:ea typeface="Gilroy Light"/>
                <a:cs typeface="Gotham Pro" panose="02000503040000020004" pitchFamily="2" charset="0"/>
              </a:rPr>
              <a:t>2025 </a:t>
            </a:r>
            <a:r>
              <a:rPr lang="ru-RU" sz="2400" b="1" cap="all" dirty="0">
                <a:solidFill>
                  <a:srgbClr val="AAB81D"/>
                </a:solidFill>
                <a:latin typeface="Gotham Pro" panose="02000503040000020004" pitchFamily="2" charset="0"/>
                <a:ea typeface="Gilroy Light"/>
                <a:cs typeface="Gotham Pro" panose="02000503040000020004" pitchFamily="2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512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Слайд think-cell" r:id="rId5" imgW="592" imgH="595" progId="TCLayout.ActiveDocument.1">
                  <p:embed/>
                </p:oleObj>
              </mc:Choice>
              <mc:Fallback>
                <p:oleObj name="Слайд think-cell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Стоимость проекта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8388" y="5870547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38114"/>
              </p:ext>
            </p:extLst>
          </p:nvPr>
        </p:nvGraphicFramePr>
        <p:xfrm>
          <a:off x="659396" y="1772815"/>
          <a:ext cx="10153127" cy="135227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88081"/>
                <a:gridCol w="2154870"/>
                <a:gridCol w="2310176"/>
              </a:tblGrid>
              <a:tr h="935757"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00000"/>
                        </a:lnSpc>
                      </a:pPr>
                      <a:r>
                        <a:rPr lang="ru-RU" sz="1400" b="1" u="none" strike="noStrike" dirty="0" smtClean="0">
                          <a:solidFill>
                            <a:srgbClr val="AAB81D"/>
                          </a:solidFill>
                          <a:effectLst/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ОНКО ШКОЛА,</a:t>
                      </a:r>
                      <a:r>
                        <a:rPr lang="ru-RU" sz="1400" b="1" u="none" strike="noStrike" baseline="0" dirty="0" smtClean="0">
                          <a:solidFill>
                            <a:srgbClr val="AAB81D"/>
                          </a:solidFill>
                          <a:effectLst/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 ПОЛНЫЙ КУРС (4 МЕС)</a:t>
                      </a:r>
                      <a:endParaRPr lang="ru-RU" sz="1400" b="1" i="0" u="none" strike="noStrike" dirty="0">
                        <a:solidFill>
                          <a:srgbClr val="AAB81D"/>
                        </a:solidFill>
                        <a:effectLst/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</a:txBody>
                  <a:tcPr marL="7620" marR="7620" marT="762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u="none" strike="noStrike" dirty="0" smtClean="0">
                          <a:effectLst/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Итого (</a:t>
                      </a:r>
                      <a:r>
                        <a:rPr lang="ru-RU" sz="1400" b="1" u="none" strike="noStrike" dirty="0" err="1" smtClean="0">
                          <a:effectLst/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руб</a:t>
                      </a:r>
                      <a:r>
                        <a:rPr lang="ru-RU" sz="1400" b="1" u="none" strike="noStrike" dirty="0" smtClean="0">
                          <a:effectLst/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) на </a:t>
                      </a:r>
                      <a:r>
                        <a:rPr lang="ru-RU" sz="1400" b="1" u="none" strike="noStrike" dirty="0">
                          <a:effectLst/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1 </a:t>
                      </a:r>
                      <a:r>
                        <a:rPr lang="ru-RU" sz="1400" b="1" u="none" strike="noStrike" baseline="0" dirty="0" smtClean="0">
                          <a:effectLst/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чел.</a:t>
                      </a:r>
                      <a:r>
                        <a:rPr lang="ru-RU" sz="1400" b="1" u="none" strike="noStrike" dirty="0" smtClean="0">
                          <a:effectLst/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 при потоке 30 </a:t>
                      </a:r>
                      <a:r>
                        <a:rPr lang="ru-RU" sz="1400" b="1" u="none" strike="noStrike" dirty="0">
                          <a:effectLst/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чел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</a:txBody>
                  <a:tcPr marL="7620" marR="7620" marT="762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u="none" strike="noStrike" dirty="0">
                          <a:effectLst/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Итого </a:t>
                      </a:r>
                      <a:r>
                        <a:rPr lang="ru-RU" sz="1400" b="1" u="none" strike="noStrike" dirty="0" smtClean="0">
                          <a:effectLst/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(</a:t>
                      </a:r>
                      <a:r>
                        <a:rPr lang="ru-RU" sz="1400" b="1" u="none" strike="noStrike" dirty="0" err="1" smtClean="0">
                          <a:effectLst/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руб</a:t>
                      </a:r>
                      <a:r>
                        <a:rPr lang="ru-RU" sz="1400" b="1" u="none" strike="noStrike" dirty="0" smtClean="0">
                          <a:effectLst/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) 1 чел. </a:t>
                      </a:r>
                      <a:r>
                        <a:rPr lang="ru-RU" sz="1400" b="1" u="none" strike="noStrike" dirty="0">
                          <a:effectLst/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при </a:t>
                      </a:r>
                      <a:r>
                        <a:rPr lang="ru-RU" sz="1400" b="1" u="none" strike="noStrike" dirty="0" smtClean="0">
                          <a:effectLst/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потоке 100 </a:t>
                      </a:r>
                      <a:r>
                        <a:rPr lang="ru-RU" sz="1400" b="1" u="none" strike="noStrike" dirty="0">
                          <a:effectLst/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чел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</a:txBody>
                  <a:tcPr marL="7620" marR="7620" marT="7620" marB="0" anchor="ctr">
                    <a:solidFill>
                      <a:srgbClr val="F6F6F6"/>
                    </a:solidFill>
                  </a:tcPr>
                </a:tc>
              </a:tr>
              <a:tr h="416520"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00000"/>
                        </a:lnSpc>
                      </a:pPr>
                      <a:r>
                        <a:rPr lang="en-US" sz="1800" b="1" u="none" strike="noStrike" dirty="0" smtClean="0">
                          <a:effectLst/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Unit Economy </a:t>
                      </a:r>
                      <a:r>
                        <a:rPr lang="ru-RU" sz="1800" b="1" u="none" strike="noStrike" dirty="0" smtClean="0">
                          <a:effectLst/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/ 1 чел.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</a:txBody>
                  <a:tcPr marL="7620" marR="7620" marT="762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800" b="1" u="none" strike="noStrike" dirty="0" smtClean="0">
                          <a:effectLst/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55800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</a:txBody>
                  <a:tcPr marL="7620" marR="7620" marT="762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800" b="1" u="none" strike="noStrike" dirty="0" smtClean="0">
                          <a:effectLst/>
                          <a:latin typeface="Gotham Pro" panose="02000503040000020004" pitchFamily="2" charset="0"/>
                          <a:cs typeface="Gotham Pro" panose="02000503040000020004" pitchFamily="2" charset="0"/>
                        </a:rPr>
                        <a:t>46300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Gotham Pro" panose="02000503040000020004" pitchFamily="2" charset="0"/>
                        <a:cs typeface="Gotham Pro" panose="02000503040000020004" pitchFamily="2" charset="0"/>
                      </a:endParaRPr>
                    </a:p>
                  </a:txBody>
                  <a:tcPr marL="7620" marR="7620" marT="7620" marB="0" anchor="ctr"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4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Слайд think-cell" r:id="rId5" imgW="592" imgH="595" progId="TCLayout.ActiveDocument.1">
                  <p:embed/>
                </p:oleObj>
              </mc:Choice>
              <mc:Fallback>
                <p:oleObj name="Слайд think-cell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Ресурсное обеспечение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384" y="5870547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835FE071-DE08-4F8A-029C-A2634C4B5641}"/>
              </a:ext>
            </a:extLst>
          </p:cNvPr>
          <p:cNvSpPr/>
          <p:nvPr/>
        </p:nvSpPr>
        <p:spPr>
          <a:xfrm>
            <a:off x="4957290" y="2723231"/>
            <a:ext cx="2988332" cy="1386265"/>
          </a:xfrm>
          <a:prstGeom prst="roundRect">
            <a:avLst/>
          </a:prstGeom>
          <a:solidFill>
            <a:srgbClr val="F6F6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AAB81D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ТЕХНИЧЕСКАЯ БАЗА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503040000020004" pitchFamily="2" charset="0"/>
                <a:cs typeface="Gotham Pro" panose="02000503040000020004" pitchFamily="2" charset="0"/>
              </a:rPr>
              <a:t>Платформа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503040000020004" pitchFamily="2" charset="0"/>
                <a:cs typeface="Gotham Pro" panose="02000503040000020004" pitchFamily="2" charset="0"/>
              </a:rPr>
              <a:t> курс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CRM</a:t>
            </a:r>
            <a:endParaRPr lang="ru-RU" sz="1600" noProof="0" dirty="0" smtClean="0">
              <a:solidFill>
                <a:srgbClr val="333333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503040000020004" pitchFamily="2" charset="0"/>
                <a:cs typeface="Gotham Pro" panose="02000503040000020004" pitchFamily="2" charset="0"/>
              </a:rPr>
              <a:t>Боты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C76F551A-7C26-866E-AAD2-D0243A663F14}"/>
              </a:ext>
            </a:extLst>
          </p:cNvPr>
          <p:cNvSpPr/>
          <p:nvPr/>
        </p:nvSpPr>
        <p:spPr>
          <a:xfrm>
            <a:off x="4946131" y="4353960"/>
            <a:ext cx="2986073" cy="1366719"/>
          </a:xfrm>
          <a:prstGeom prst="roundRect">
            <a:avLst/>
          </a:prstGeom>
          <a:solidFill>
            <a:srgbClr val="F6F6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otham Pro" panose="02000503040000020004" pitchFamily="2" charset="0"/>
              <a:ea typeface="+mn-ea"/>
              <a:cs typeface="Gotham Pro" panose="0200050304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B81D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КОНТЕНТ БАЗА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</a:b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503040000020004" pitchFamily="2" charset="0"/>
                <a:cs typeface="Gotham Pro" panose="02000503040000020004" pitchFamily="2" charset="0"/>
              </a:rPr>
              <a:t>Соц.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503040000020004" pitchFamily="2" charset="0"/>
                <a:cs typeface="Gotham Pro" panose="02000503040000020004" pitchFamily="2" charset="0"/>
              </a:rPr>
              <a:t> сети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err="1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Телеграм</a:t>
            </a:r>
            <a:r>
              <a:rPr lang="ru-RU" sz="1600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Канал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503040000020004" pitchFamily="2" charset="0"/>
                <a:cs typeface="Gotham Pro" panose="02000503040000020004" pitchFamily="2" charset="0"/>
              </a:rPr>
              <a:t>Яндекс дзен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otham Pro" panose="02000503040000020004" pitchFamily="2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717A34C9-929D-65F9-7960-C36BF5AB66BF}"/>
              </a:ext>
            </a:extLst>
          </p:cNvPr>
          <p:cNvSpPr/>
          <p:nvPr/>
        </p:nvSpPr>
        <p:spPr>
          <a:xfrm>
            <a:off x="530236" y="2723232"/>
            <a:ext cx="4221056" cy="1386265"/>
          </a:xfrm>
          <a:prstGeom prst="roundRect">
            <a:avLst/>
          </a:prstGeom>
          <a:solidFill>
            <a:srgbClr val="F6F6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B81D"/>
                </a:solidFill>
                <a:effectLst/>
                <a:uLnTx/>
                <a:uFillTx/>
                <a:latin typeface="Gotham Pro" panose="02000503040000020004" pitchFamily="2" charset="0"/>
                <a:cs typeface="Gotham Pro" panose="02000503040000020004" pitchFamily="2" charset="0"/>
              </a:rPr>
              <a:t>КОМАНДА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AAB81D"/>
                </a:solidFill>
                <a:effectLst/>
                <a:uLnTx/>
                <a:uFillTx/>
                <a:latin typeface="Gotham Pro" panose="02000503040000020004" pitchFamily="2" charset="0"/>
                <a:cs typeface="Gotham Pro" panose="02000503040000020004" pitchFamily="2" charset="0"/>
              </a:rPr>
              <a:t> –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AAB81D"/>
                </a:solidFill>
                <a:effectLst/>
                <a:uLnTx/>
                <a:uFillTx/>
                <a:latin typeface="Gotham Pro" panose="02000503040000020004" pitchFamily="2" charset="0"/>
                <a:cs typeface="Gotham Pro" panose="02000503040000020004" pitchFamily="2" charset="0"/>
              </a:rPr>
              <a:t>48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AAB81D"/>
                </a:solidFill>
                <a:effectLst/>
                <a:uLnTx/>
                <a:uFillTx/>
                <a:latin typeface="Gotham Pro" panose="02000503040000020004" pitchFamily="2" charset="0"/>
                <a:cs typeface="Gotham Pro" panose="02000503040000020004" pitchFamily="2" charset="0"/>
              </a:rPr>
              <a:t>чел.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noProof="0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Основная = </a:t>
            </a:r>
            <a:r>
              <a:rPr lang="ru-RU" sz="1600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22</a:t>
            </a:r>
            <a:r>
              <a:rPr lang="ru-RU" sz="1600" noProof="0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1600" noProof="0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чел. </a:t>
            </a:r>
            <a:br>
              <a:rPr lang="ru-RU" sz="1600" noProof="0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600" noProof="0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Кураторы врачи – </a:t>
            </a:r>
            <a:r>
              <a:rPr lang="ru-RU" sz="1600" noProof="0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26 </a:t>
            </a:r>
            <a:r>
              <a:rPr lang="ru-RU" sz="1600" noProof="0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чел.</a:t>
            </a:r>
            <a:r>
              <a:rPr lang="ru-RU" sz="1600" b="1" noProof="0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7B5CEE6-2443-240A-F9CA-5550CC62C4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1402700"/>
            <a:ext cx="4547201" cy="961845"/>
          </a:xfrm>
          <a:prstGeom prst="rect">
            <a:avLst/>
          </a:prstGeom>
        </p:spPr>
      </p:pic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717A34C9-929D-65F9-7960-C36BF5AB66BF}"/>
              </a:ext>
            </a:extLst>
          </p:cNvPr>
          <p:cNvSpPr/>
          <p:nvPr/>
        </p:nvSpPr>
        <p:spPr>
          <a:xfrm>
            <a:off x="530236" y="4334415"/>
            <a:ext cx="4221056" cy="1386265"/>
          </a:xfrm>
          <a:prstGeom prst="roundRect">
            <a:avLst/>
          </a:prstGeom>
          <a:solidFill>
            <a:srgbClr val="F6F6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B81D"/>
                </a:solidFill>
                <a:effectLst/>
                <a:uLnTx/>
                <a:uFillTx/>
                <a:latin typeface="Gotham Pro" panose="02000503040000020004" pitchFamily="2" charset="0"/>
                <a:cs typeface="Gotham Pro" panose="02000503040000020004" pitchFamily="2" charset="0"/>
              </a:rPr>
              <a:t>ФИНАНСИРОВАНИЕ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AAB81D"/>
                </a:solidFill>
                <a:effectLst/>
                <a:uLnTx/>
                <a:uFillTx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noProof="0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Проект реализуется продажей по цене 3 тарифов напрямую ЦА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835FE071-DE08-4F8A-029C-A2634C4B5641}"/>
              </a:ext>
            </a:extLst>
          </p:cNvPr>
          <p:cNvSpPr/>
          <p:nvPr/>
        </p:nvSpPr>
        <p:spPr>
          <a:xfrm>
            <a:off x="8149361" y="2723231"/>
            <a:ext cx="2988332" cy="1386265"/>
          </a:xfrm>
          <a:prstGeom prst="roundRect">
            <a:avLst/>
          </a:prstGeom>
          <a:solidFill>
            <a:srgbClr val="F6F6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AAB81D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ТРАФИК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503040000020004" pitchFamily="2" charset="0"/>
                <a:cs typeface="Gotham Pro" panose="02000503040000020004" pitchFamily="2" charset="0"/>
              </a:rPr>
              <a:t>Яндекс реклама</a:t>
            </a:r>
            <a:b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503040000020004" pitchFamily="2" charset="0"/>
                <a:cs typeface="Gotham Pro" panose="02000503040000020004" pitchFamily="2" charset="0"/>
              </a:rPr>
              <a:t>Вконтакте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kumimoji="0" lang="ru-RU" sz="1600" i="0" u="none" strike="noStrike" kern="1200" cap="none" spc="0" normalizeH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503040000020004" pitchFamily="2" charset="0"/>
                <a:cs typeface="Gotham Pro" panose="02000503040000020004" pitchFamily="2" charset="0"/>
              </a:rPr>
              <a:t>таргет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C76F551A-7C26-866E-AAD2-D0243A663F14}"/>
              </a:ext>
            </a:extLst>
          </p:cNvPr>
          <p:cNvSpPr/>
          <p:nvPr/>
        </p:nvSpPr>
        <p:spPr>
          <a:xfrm>
            <a:off x="8138202" y="4353960"/>
            <a:ext cx="2986073" cy="1366719"/>
          </a:xfrm>
          <a:prstGeom prst="roundRect">
            <a:avLst/>
          </a:prstGeom>
          <a:solidFill>
            <a:srgbClr val="F6F6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otham Pro" panose="02000503040000020004" pitchFamily="2" charset="0"/>
              <a:ea typeface="+mn-ea"/>
              <a:cs typeface="Gotham Pro" panose="0200050304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B81D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ГОС. ПОДДЕРЖКА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noProof="0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 проработке</a:t>
            </a:r>
            <a:endParaRPr kumimoji="0" lang="ru-RU" sz="1600" i="0" u="none" strike="noStrike" kern="1200" cap="none" spc="0" normalizeH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otham Pro" panose="02000503040000020004" pitchFamily="2" charset="0"/>
              <a:ea typeface="+mn-ea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Слайд think-cell" r:id="rId5" imgW="592" imgH="595" progId="TCLayout.ActiveDocument.1">
                  <p:embed/>
                </p:oleObj>
              </mc:Choice>
              <mc:Fallback>
                <p:oleObj name="Слайд think-cell" r:id="rId5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РИСКИ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dirty="0">
              <a:solidFill>
                <a:srgbClr val="434343"/>
              </a:solidFill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384" y="5870547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9F9D3DED-6EF4-B558-2508-4D8022B2C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767395"/>
              </p:ext>
            </p:extLst>
          </p:nvPr>
        </p:nvGraphicFramePr>
        <p:xfrm>
          <a:off x="404999" y="1376772"/>
          <a:ext cx="11235617" cy="3870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3224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7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473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80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0"/>
                        <a:buFont typeface="Arial"/>
                        <a:buNone/>
                      </a:pPr>
                      <a:r>
                        <a:rPr lang="ru-RU" sz="1800" b="1" u="none" strike="noStrike" cap="none" dirty="0">
                          <a:solidFill>
                            <a:srgbClr val="AAB81D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Название</a:t>
                      </a:r>
                      <a:endParaRPr lang="ru-RU" sz="1800" b="1" i="0" u="none" strike="noStrike" cap="none" dirty="0">
                        <a:solidFill>
                          <a:srgbClr val="AAB81D"/>
                        </a:solidFill>
                        <a:latin typeface="Gotham Pro" panose="02000503040000020004" pitchFamily="2" charset="0"/>
                        <a:ea typeface="Gilroy Light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u="none" strike="noStrike" cap="none" dirty="0">
                          <a:solidFill>
                            <a:srgbClr val="AAB81D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Уровень (низкий/высокий/средний)  </a:t>
                      </a:r>
                      <a:endParaRPr lang="ru-RU" sz="1800" b="1" u="none" strike="noStrike" cap="none" dirty="0" smtClean="0">
                        <a:solidFill>
                          <a:srgbClr val="AAB81D"/>
                        </a:solidFill>
                        <a:latin typeface="Gotham Pro" panose="02000503040000020004" pitchFamily="2" charset="0"/>
                        <a:cs typeface="Gotham Pro" panose="02000503040000020004" pitchFamily="2" charset="0"/>
                        <a:sym typeface="Arial"/>
                      </a:endParaRPr>
                    </a:p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800" b="1" i="0" u="none" strike="noStrike" cap="none" dirty="0">
                        <a:solidFill>
                          <a:srgbClr val="AAB81D"/>
                        </a:solidFill>
                        <a:latin typeface="Gotham Pro" panose="02000503040000020004" pitchFamily="2" charset="0"/>
                        <a:ea typeface="Gilroy Light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u="none" strike="noStrike" cap="none" dirty="0">
                          <a:solidFill>
                            <a:srgbClr val="AAB81D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Тип риска (внутренний/ внешний</a:t>
                      </a:r>
                      <a:r>
                        <a:rPr lang="ru-RU" sz="1800" b="1" u="none" strike="noStrike" cap="none" dirty="0" smtClean="0">
                          <a:solidFill>
                            <a:srgbClr val="AAB81D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)</a:t>
                      </a:r>
                    </a:p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800" b="1" i="0" u="none" strike="noStrike" cap="none" dirty="0">
                        <a:solidFill>
                          <a:srgbClr val="AAB81D"/>
                        </a:solidFill>
                        <a:latin typeface="Gotham Pro" panose="02000503040000020004" pitchFamily="2" charset="0"/>
                        <a:ea typeface="Gilroy Light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800" b="1" u="none" strike="noStrike" cap="none" dirty="0">
                          <a:solidFill>
                            <a:srgbClr val="AAB81D"/>
                          </a:solidFill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Действия по предотвращению рисков </a:t>
                      </a:r>
                      <a:endParaRPr lang="ru-RU" sz="1800" b="1" i="0" u="none" strike="noStrike" cap="none" dirty="0">
                        <a:solidFill>
                          <a:srgbClr val="AAB81D"/>
                        </a:solidFill>
                        <a:latin typeface="Gotham Pro" panose="02000503040000020004" pitchFamily="2" charset="0"/>
                        <a:ea typeface="Gilroy Light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r>
                        <a:rPr lang="ru-RU" sz="1600" u="none" strike="noStrike" cap="none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Повышение маркетинговых расходов на трафик</a:t>
                      </a:r>
                      <a:endParaRPr lang="ru-RU" sz="1600" b="0" i="0" u="none" strike="noStrike" cap="none" dirty="0">
                        <a:solidFill>
                          <a:schemeClr val="tx1"/>
                        </a:solidFill>
                        <a:latin typeface="Gotham Pro" panose="02000503040000020004" pitchFamily="2" charset="0"/>
                        <a:ea typeface="+mn-ea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cap="none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средний</a:t>
                      </a:r>
                      <a:endParaRPr lang="ru-RU" sz="1600" b="0" i="0" u="none" strike="noStrike" cap="none" dirty="0">
                        <a:solidFill>
                          <a:schemeClr val="tx1"/>
                        </a:solidFill>
                        <a:latin typeface="Gotham Pro" panose="02000503040000020004" pitchFamily="2" charset="0"/>
                        <a:ea typeface="+mn-ea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cap="none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внешний</a:t>
                      </a:r>
                      <a:endParaRPr lang="ru-RU" sz="1600" b="0" i="0" u="none" strike="noStrike" cap="none" dirty="0">
                        <a:solidFill>
                          <a:schemeClr val="tx1"/>
                        </a:solidFill>
                        <a:latin typeface="Gotham Pro" panose="02000503040000020004" pitchFamily="2" charset="0"/>
                        <a:ea typeface="+mn-ea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00" u="none" strike="noStrike" cap="none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Усиливать</a:t>
                      </a:r>
                      <a:r>
                        <a:rPr lang="ru-RU" sz="1500" u="none" strike="noStrike" cap="none" baseline="0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 теплый трафик, повышение цены продукта</a:t>
                      </a:r>
                      <a:endParaRPr lang="ru-RU" sz="1500" b="0" i="0" u="none" strike="noStrike" cap="none" dirty="0">
                        <a:solidFill>
                          <a:schemeClr val="tx1"/>
                        </a:solidFill>
                        <a:latin typeface="Gotham Pro" panose="02000503040000020004" pitchFamily="2" charset="0"/>
                        <a:ea typeface="+mn-ea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r>
                        <a:rPr lang="ru-RU" sz="1600" u="none" strike="noStrike" cap="none" dirty="0" err="1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Репутационный</a:t>
                      </a:r>
                      <a:r>
                        <a:rPr lang="ru-RU" sz="1600" u="none" strike="noStrike" cap="none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 ущерб </a:t>
                      </a:r>
                      <a:endParaRPr lang="ru-RU" sz="1600" b="0" i="0" u="none" strike="noStrike" cap="none" dirty="0">
                        <a:solidFill>
                          <a:schemeClr val="tx1"/>
                        </a:solidFill>
                        <a:latin typeface="Gotham Pro" panose="02000503040000020004" pitchFamily="2" charset="0"/>
                        <a:ea typeface="+mn-ea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cap="none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высокий</a:t>
                      </a:r>
                      <a:endParaRPr lang="ru-RU" sz="1600" b="0" i="0" u="none" strike="noStrike" cap="none" dirty="0">
                        <a:solidFill>
                          <a:schemeClr val="tx1"/>
                        </a:solidFill>
                        <a:latin typeface="Gotham Pro" panose="02000503040000020004" pitchFamily="2" charset="0"/>
                        <a:ea typeface="+mn-ea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cap="none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внешний</a:t>
                      </a:r>
                      <a:endParaRPr lang="ru-RU" sz="1600" b="0" i="0" u="none" strike="noStrike" cap="none" dirty="0">
                        <a:solidFill>
                          <a:schemeClr val="tx1"/>
                        </a:solidFill>
                        <a:latin typeface="Gotham Pro" panose="02000503040000020004" pitchFamily="2" charset="0"/>
                        <a:ea typeface="+mn-ea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00" u="none" strike="noStrike" cap="none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Повышать регулярно репутацию</a:t>
                      </a:r>
                      <a:r>
                        <a:rPr lang="ru-RU" sz="1500" u="none" strike="noStrike" cap="none" baseline="0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 Школы, в </a:t>
                      </a:r>
                      <a:r>
                        <a:rPr lang="ru-RU" sz="1500" u="none" strike="noStrike" cap="none" baseline="0" dirty="0" err="1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т.ч</a:t>
                      </a:r>
                      <a:r>
                        <a:rPr lang="ru-RU" sz="1500" u="none" strike="noStrike" cap="none" baseline="0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. получить гос. поддержку</a:t>
                      </a:r>
                      <a:endParaRPr lang="ru-RU" sz="1500" b="0" i="0" u="none" strike="noStrike" cap="none" dirty="0">
                        <a:solidFill>
                          <a:schemeClr val="tx1"/>
                        </a:solidFill>
                        <a:latin typeface="Gotham Pro" panose="02000503040000020004" pitchFamily="2" charset="0"/>
                        <a:ea typeface="+mn-ea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r>
                        <a:rPr lang="ru-RU" sz="1600" u="none" strike="noStrike" cap="none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Выгорание сотрудников</a:t>
                      </a:r>
                      <a:endParaRPr lang="ru-RU" sz="1600" b="0" i="0" u="none" strike="noStrike" cap="none" dirty="0">
                        <a:solidFill>
                          <a:schemeClr val="tx1"/>
                        </a:solidFill>
                        <a:latin typeface="Gotham Pro" panose="02000503040000020004" pitchFamily="2" charset="0"/>
                        <a:ea typeface="+mn-ea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cap="none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низкий</a:t>
                      </a:r>
                      <a:endParaRPr lang="ru-RU" sz="1600" b="0" i="0" u="none" strike="noStrike" cap="none" dirty="0">
                        <a:solidFill>
                          <a:schemeClr val="tx1"/>
                        </a:solidFill>
                        <a:latin typeface="Gotham Pro" panose="02000503040000020004" pitchFamily="2" charset="0"/>
                        <a:ea typeface="+mn-ea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cap="none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внутренний</a:t>
                      </a:r>
                      <a:endParaRPr lang="ru-RU" sz="1600" b="0" i="0" u="none" strike="noStrike" cap="none" dirty="0">
                        <a:solidFill>
                          <a:schemeClr val="tx1"/>
                        </a:solidFill>
                        <a:latin typeface="Gotham Pro" panose="02000503040000020004" pitchFamily="2" charset="0"/>
                        <a:ea typeface="+mn-ea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00" u="none" strike="noStrike" cap="none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Соблюдать </a:t>
                      </a:r>
                      <a:r>
                        <a:rPr lang="ru-RU" sz="1500" u="none" strike="noStrike" cap="none" baseline="0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режим отдыха, </a:t>
                      </a:r>
                      <a:r>
                        <a:rPr lang="ru-RU" sz="1500" u="none" strike="noStrike" cap="none" baseline="0" dirty="0" err="1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эмоц</a:t>
                      </a:r>
                      <a:r>
                        <a:rPr lang="ru-RU" sz="1500" u="none" strike="noStrike" cap="none" baseline="0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-й и псих-й поддержки, постоянная воронка найма</a:t>
                      </a:r>
                      <a:endParaRPr lang="ru-RU" sz="1500" b="0" i="0" u="none" strike="noStrike" cap="none" dirty="0">
                        <a:solidFill>
                          <a:schemeClr val="tx1"/>
                        </a:solidFill>
                        <a:latin typeface="Gotham Pro" panose="02000503040000020004" pitchFamily="2" charset="0"/>
                        <a:ea typeface="+mn-ea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2807">
                <a:tc>
                  <a:txBody>
                    <a:bodyPr/>
                    <a:lstStyle/>
                    <a:p>
                      <a:r>
                        <a:rPr lang="ru-RU" sz="1600" u="none" strike="noStrike" cap="none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Изменение законодательной базы</a:t>
                      </a:r>
                      <a:r>
                        <a:rPr lang="ru-RU" sz="1600" u="none" strike="noStrike" cap="none" baseline="0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 </a:t>
                      </a:r>
                      <a:endParaRPr lang="ru-RU" sz="1600" b="0" i="0" u="none" strike="noStrike" cap="none" dirty="0">
                        <a:solidFill>
                          <a:schemeClr val="tx1"/>
                        </a:solidFill>
                        <a:latin typeface="Gotham Pro" panose="02000503040000020004" pitchFamily="2" charset="0"/>
                        <a:ea typeface="+mn-ea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cap="none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средний</a:t>
                      </a:r>
                      <a:endParaRPr lang="ru-RU" sz="1600" b="0" i="0" u="none" strike="noStrike" cap="none" dirty="0">
                        <a:solidFill>
                          <a:schemeClr val="tx1"/>
                        </a:solidFill>
                        <a:latin typeface="Gotham Pro" panose="02000503040000020004" pitchFamily="2" charset="0"/>
                        <a:ea typeface="+mn-ea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cap="none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внешний</a:t>
                      </a:r>
                      <a:endParaRPr lang="ru-RU" sz="1600" b="0" i="0" u="none" strike="noStrike" cap="none" dirty="0">
                        <a:solidFill>
                          <a:schemeClr val="tx1"/>
                        </a:solidFill>
                        <a:latin typeface="Gotham Pro" panose="02000503040000020004" pitchFamily="2" charset="0"/>
                        <a:ea typeface="+mn-ea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00" u="none" strike="noStrike" cap="none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Создание</a:t>
                      </a:r>
                      <a:r>
                        <a:rPr lang="ru-RU" sz="1500" u="none" strike="noStrike" cap="none" baseline="0" dirty="0" smtClean="0">
                          <a:latin typeface="Gotham Pro" panose="02000503040000020004" pitchFamily="2" charset="0"/>
                          <a:cs typeface="Gotham Pro" panose="02000503040000020004" pitchFamily="2" charset="0"/>
                          <a:sym typeface="Arial"/>
                        </a:rPr>
                        <a:t> НКО для разделения деятельности и перевода части услуг в бесплатный режим пациентам</a:t>
                      </a:r>
                      <a:endParaRPr lang="ru-RU" sz="1500" b="0" i="0" u="none" strike="noStrike" cap="none" dirty="0">
                        <a:solidFill>
                          <a:schemeClr val="tx1"/>
                        </a:solidFill>
                        <a:latin typeface="Gotham Pro" panose="02000503040000020004" pitchFamily="2" charset="0"/>
                        <a:ea typeface="+mn-ea"/>
                        <a:cs typeface="Gotham Pro" panose="02000503040000020004" pitchFamily="2" charset="0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1E8FEC4-607A-3124-9EFF-37631B0E0F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r="11155"/>
          <a:stretch/>
        </p:blipFill>
        <p:spPr>
          <a:xfrm rot="16200000" flipH="1">
            <a:off x="7425354" y="1814648"/>
            <a:ext cx="4943579" cy="5447928"/>
          </a:xfrm>
          <a:prstGeom prst="rect">
            <a:avLst/>
          </a:prstGeom>
          <a:effectLst/>
          <a:sp3d/>
        </p:spPr>
      </p:pic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Слайд think-cell" r:id="rId7" imgW="592" imgH="595" progId="TCLayout.ActiveDocument.1">
                  <p:embed/>
                </p:oleObj>
              </mc:Choice>
              <mc:Fallback>
                <p:oleObj name="Слайд think-cell" r:id="rId7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ЗАПРОС НА ПОДДЕРЖКУ</a:t>
            </a:r>
            <a:endParaRPr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2191" y="938734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999" y="6178409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Google Shape;300;p21"/>
          <p:cNvSpPr txBox="1"/>
          <p:nvPr/>
        </p:nvSpPr>
        <p:spPr>
          <a:xfrm>
            <a:off x="4611393" y="6363591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8BC3AD-6366-A09A-F619-CAF685154A46}"/>
              </a:ext>
            </a:extLst>
          </p:cNvPr>
          <p:cNvSpPr txBox="1"/>
          <p:nvPr/>
        </p:nvSpPr>
        <p:spPr>
          <a:xfrm>
            <a:off x="7288582" y="5253867"/>
            <a:ext cx="456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AAB81D"/>
                </a:solidFill>
                <a:latin typeface="Gotham Pro" panose="02000503040000020004" pitchFamily="2" charset="0"/>
                <a:ea typeface="Gilroy Light"/>
                <a:cs typeface="Gotham Pro" panose="02000503040000020004" pitchFamily="2" charset="0"/>
                <a:sym typeface="Gilroy Light"/>
              </a:rPr>
              <a:t>Контакты </a:t>
            </a:r>
            <a:endParaRPr lang="ru-RU" sz="1600" b="1" dirty="0">
              <a:solidFill>
                <a:srgbClr val="AAB81D"/>
              </a:solidFill>
              <a:latin typeface="Gotham Pro" panose="02000503040000020004" pitchFamily="2" charset="0"/>
              <a:ea typeface="Gilroy Light"/>
              <a:cs typeface="Gotham Pro" panose="02000503040000020004" pitchFamily="2" charset="0"/>
              <a:sym typeface="Gilroy Light"/>
            </a:endParaRPr>
          </a:p>
        </p:txBody>
      </p:sp>
      <p:sp>
        <p:nvSpPr>
          <p:cNvPr id="13" name="Google Shape;156;p10">
            <a:extLst>
              <a:ext uri="{FF2B5EF4-FFF2-40B4-BE49-F238E27FC236}">
                <a16:creationId xmlns:a16="http://schemas.microsoft.com/office/drawing/2014/main" xmlns="" id="{996FA85F-F3E5-439E-A8FC-2C3FB2BE8D22}"/>
              </a:ext>
            </a:extLst>
          </p:cNvPr>
          <p:cNvSpPr txBox="1">
            <a:spLocks/>
          </p:cNvSpPr>
          <p:nvPr/>
        </p:nvSpPr>
        <p:spPr>
          <a:xfrm>
            <a:off x="1588124" y="1493623"/>
            <a:ext cx="56582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kumimoji="0" sz="20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503040000020004" pitchFamily="50" charset="0"/>
                <a:cs typeface="Gotham Pro" panose="02000503040000020004" pitchFamily="50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3000"/>
              </a:spcAft>
            </a:pPr>
            <a:r>
              <a:rPr lang="ru-RU" b="1" dirty="0" smtClean="0">
                <a:sym typeface="Arial"/>
              </a:rPr>
              <a:t>Переговоры с ответственными лицами в Минздрав РФ по включению проекта в </a:t>
            </a:r>
            <a:r>
              <a:rPr lang="ru-RU" sz="1600" dirty="0" smtClean="0">
                <a:sym typeface="Arial"/>
              </a:rPr>
              <a:t>Национальный </a:t>
            </a:r>
            <a:r>
              <a:rPr lang="ru-RU" sz="1600" dirty="0">
                <a:sym typeface="Arial"/>
              </a:rPr>
              <a:t>проект по борьбе </a:t>
            </a:r>
            <a:r>
              <a:rPr lang="en-US" sz="1600" dirty="0">
                <a:sym typeface="Arial"/>
              </a:rPr>
              <a:t/>
            </a:r>
            <a:br>
              <a:rPr lang="en-US" sz="1600" dirty="0">
                <a:sym typeface="Arial"/>
              </a:rPr>
            </a:br>
            <a:r>
              <a:rPr lang="ru-RU" sz="1600" dirty="0">
                <a:sym typeface="Arial"/>
              </a:rPr>
              <a:t>с онкологическими </a:t>
            </a:r>
            <a:r>
              <a:rPr lang="ru-RU" sz="1600" dirty="0" smtClean="0">
                <a:sym typeface="Arial"/>
              </a:rPr>
              <a:t>заболеваниями </a:t>
            </a:r>
            <a:endParaRPr lang="ru-RU" sz="1600" b="1" dirty="0">
              <a:latin typeface="Gotham Pro" panose="02000803030000020004" pitchFamily="2" charset="0"/>
              <a:ea typeface="+mj-ea"/>
              <a:cs typeface="Gotham Pro" panose="02000803030000020004" pitchFamily="2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6015244E-82D7-C7CD-52AF-676521FE6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192" y="5628555"/>
            <a:ext cx="4536503" cy="7686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41300" dist="25400" sx="102000" sy="102000" algn="ctr" rotWithShape="0">
              <a:schemeClr val="bg1">
                <a:lumMod val="6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>
            <a:defPPr>
              <a:defRPr lang="ru-RU"/>
            </a:defPPr>
            <a:lvl1pPr algn="ctr">
              <a:defRPr sz="1100">
                <a:solidFill>
                  <a:schemeClr val="bg1"/>
                </a:solidFill>
                <a:latin typeface="Gilroy" panose="00000500000000000000" pitchFamily="50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600" b="1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Автор проекта: Оксана Гончарук</a:t>
            </a:r>
          </a:p>
          <a:p>
            <a:pPr algn="l"/>
            <a:r>
              <a:rPr lang="ru-RU" sz="1600" dirty="0" err="1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Востап</a:t>
            </a:r>
            <a:r>
              <a:rPr lang="ru-RU" sz="1600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: +79147048873</a:t>
            </a:r>
          </a:p>
        </p:txBody>
      </p:sp>
      <p:sp>
        <p:nvSpPr>
          <p:cNvPr id="15" name="Номер слайда 37">
            <a:extLst>
              <a:ext uri="{FF2B5EF4-FFF2-40B4-BE49-F238E27FC236}">
                <a16:creationId xmlns:a16="http://schemas.microsoft.com/office/drawing/2014/main" xmlns="" id="{8EAE33C5-6982-1D83-326F-03E9BCC31709}"/>
              </a:ext>
            </a:extLst>
          </p:cNvPr>
          <p:cNvSpPr txBox="1">
            <a:spLocks/>
          </p:cNvSpPr>
          <p:nvPr/>
        </p:nvSpPr>
        <p:spPr>
          <a:xfrm>
            <a:off x="7295488" y="6461280"/>
            <a:ext cx="462364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200" smtClean="0">
                <a:solidFill>
                  <a:srgbClr val="091B3C"/>
                </a:solidFill>
                <a:latin typeface="Gramatika Light" panose="00000400000000000000" pitchFamily="50" charset="0"/>
              </a:rPr>
              <a:pPr/>
              <a:t>14</a:t>
            </a:fld>
            <a:endParaRPr lang="ru-RU" sz="1200" dirty="0">
              <a:solidFill>
                <a:srgbClr val="091B3C"/>
              </a:solidFill>
              <a:latin typeface="Gramatika Light" panose="00000400000000000000" pitchFamily="50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82A258E5-B926-F3B5-5F10-77A2F451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376772"/>
            <a:ext cx="749925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 b="1" kern="0">
                <a:solidFill>
                  <a:srgbClr val="686868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6000" dirty="0">
                <a:solidFill>
                  <a:srgbClr val="AAB81D"/>
                </a:solidFill>
              </a:rPr>
              <a:t>1</a:t>
            </a:r>
            <a:endParaRPr lang="ru-RU" altLang="ru-RU" sz="6000" dirty="0">
              <a:solidFill>
                <a:srgbClr val="AAB81D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0A4985CF-4A5E-D723-DA75-AE5EC3935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2793702"/>
            <a:ext cx="749925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 b="1" kern="0">
                <a:solidFill>
                  <a:srgbClr val="686868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6000" dirty="0">
                <a:solidFill>
                  <a:srgbClr val="AAB81D"/>
                </a:solidFill>
              </a:rPr>
              <a:t>2</a:t>
            </a:r>
            <a:endParaRPr lang="ru-RU" altLang="ru-RU" sz="6000" dirty="0">
              <a:solidFill>
                <a:srgbClr val="AAB81D"/>
              </a:solidFill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163E444B-F5E8-C9CC-C17F-0B8D81766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907894"/>
            <a:ext cx="749925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 b="1" kern="0">
                <a:solidFill>
                  <a:srgbClr val="686868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6000" dirty="0">
                <a:solidFill>
                  <a:srgbClr val="AAB81D"/>
                </a:solidFill>
              </a:rPr>
              <a:t>3</a:t>
            </a:r>
            <a:endParaRPr lang="ru-RU" altLang="ru-RU" sz="6000" dirty="0">
              <a:solidFill>
                <a:srgbClr val="AAB81D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795DFA32-6335-6A18-401A-9EA2A9407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061954"/>
            <a:ext cx="749925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 b="1" kern="0">
                <a:solidFill>
                  <a:srgbClr val="686868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6000" dirty="0">
                <a:solidFill>
                  <a:srgbClr val="AAB81D"/>
                </a:solidFill>
              </a:rPr>
              <a:t>4</a:t>
            </a:r>
            <a:endParaRPr lang="ru-RU" altLang="ru-RU" sz="6000" dirty="0">
              <a:solidFill>
                <a:srgbClr val="AAB81D"/>
              </a:solidFill>
            </a:endParaRPr>
          </a:p>
        </p:txBody>
      </p:sp>
      <p:sp>
        <p:nvSpPr>
          <p:cNvPr id="20" name="Google Shape;156;p10">
            <a:extLst>
              <a:ext uri="{FF2B5EF4-FFF2-40B4-BE49-F238E27FC236}">
                <a16:creationId xmlns:a16="http://schemas.microsoft.com/office/drawing/2014/main" xmlns="" id="{E5CF4DFC-53B8-7C3E-5D96-A0CD7C7BA92D}"/>
              </a:ext>
            </a:extLst>
          </p:cNvPr>
          <p:cNvSpPr txBox="1">
            <a:spLocks/>
          </p:cNvSpPr>
          <p:nvPr/>
        </p:nvSpPr>
        <p:spPr>
          <a:xfrm>
            <a:off x="1588124" y="2929918"/>
            <a:ext cx="56582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kumimoji="0" sz="20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503040000020004" pitchFamily="50" charset="0"/>
                <a:cs typeface="Gotham Pro" panose="02000503040000020004" pitchFamily="50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3000"/>
              </a:spcAft>
            </a:pPr>
            <a:r>
              <a:rPr lang="ru-RU" b="1" dirty="0" smtClean="0">
                <a:latin typeface="Gotham Pro" panose="02000803030000020004" pitchFamily="2" charset="0"/>
                <a:ea typeface="+mj-ea"/>
                <a:cs typeface="Gotham Pro" panose="02000803030000020004" pitchFamily="2" charset="0"/>
                <a:sym typeface="Arial"/>
              </a:rPr>
              <a:t>Внедрение </a:t>
            </a:r>
            <a:r>
              <a:rPr lang="ru-RU" b="1" dirty="0">
                <a:latin typeface="Gotham Pro" panose="02000803030000020004" pitchFamily="2" charset="0"/>
                <a:ea typeface="+mj-ea"/>
                <a:cs typeface="Gotham Pro" panose="02000803030000020004" pitchFamily="2" charset="0"/>
                <a:sym typeface="Arial"/>
              </a:rPr>
              <a:t>курса в рамках </a:t>
            </a:r>
            <a:r>
              <a:rPr lang="ru-RU" b="1" dirty="0" smtClean="0">
                <a:latin typeface="Gotham Pro" panose="02000803030000020004" pitchFamily="2" charset="0"/>
                <a:ea typeface="+mj-ea"/>
                <a:cs typeface="Gotham Pro" panose="02000803030000020004" pitchFamily="2" charset="0"/>
                <a:sym typeface="Arial"/>
              </a:rPr>
              <a:t>ОМС          </a:t>
            </a:r>
            <a:r>
              <a:rPr lang="ru-RU" sz="1600" dirty="0" smtClean="0">
                <a:sym typeface="Arial"/>
              </a:rPr>
              <a:t>Стандарты </a:t>
            </a:r>
            <a:r>
              <a:rPr lang="ru-RU" sz="1600" dirty="0">
                <a:sym typeface="Arial"/>
              </a:rPr>
              <a:t>лечения </a:t>
            </a:r>
            <a:r>
              <a:rPr lang="ru-RU" sz="1600" dirty="0" err="1">
                <a:sym typeface="Arial"/>
              </a:rPr>
              <a:t>онко</a:t>
            </a:r>
            <a:r>
              <a:rPr lang="ru-RU" sz="1600" dirty="0">
                <a:sym typeface="Arial"/>
              </a:rPr>
              <a:t> заболеваний </a:t>
            </a:r>
            <a:endParaRPr lang="ru-RU" sz="1600" b="1" dirty="0">
              <a:latin typeface="Gotham Pro" panose="02000803030000020004" pitchFamily="2" charset="0"/>
              <a:ea typeface="+mj-ea"/>
              <a:cs typeface="Gotham Pro" panose="02000803030000020004" pitchFamily="2" charset="0"/>
            </a:endParaRPr>
          </a:p>
        </p:txBody>
      </p:sp>
      <p:sp>
        <p:nvSpPr>
          <p:cNvPr id="21" name="Google Shape;156;p10">
            <a:extLst>
              <a:ext uri="{FF2B5EF4-FFF2-40B4-BE49-F238E27FC236}">
                <a16:creationId xmlns:a16="http://schemas.microsoft.com/office/drawing/2014/main" xmlns="" id="{27911641-685F-017C-A27E-F846AAE7E939}"/>
              </a:ext>
            </a:extLst>
          </p:cNvPr>
          <p:cNvSpPr txBox="1">
            <a:spLocks/>
          </p:cNvSpPr>
          <p:nvPr/>
        </p:nvSpPr>
        <p:spPr>
          <a:xfrm>
            <a:off x="1588124" y="4001824"/>
            <a:ext cx="565829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kumimoji="0" sz="20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503040000020004" pitchFamily="50" charset="0"/>
                <a:cs typeface="Gotham Pro" panose="02000503040000020004" pitchFamily="50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3000"/>
              </a:spcAft>
            </a:pPr>
            <a:r>
              <a:rPr lang="ru-RU" b="1" dirty="0" smtClean="0">
                <a:latin typeface="Gotham Pro" panose="02000803030000020004" pitchFamily="2" charset="0"/>
                <a:ea typeface="+mj-ea"/>
                <a:cs typeface="Gotham Pro" panose="02000803030000020004" pitchFamily="2" charset="0"/>
                <a:sym typeface="Arial"/>
              </a:rPr>
              <a:t>Информацион</a:t>
            </a:r>
            <a:r>
              <a:rPr lang="ru-RU" b="1" dirty="0">
                <a:latin typeface="Gotham Pro" panose="02000803030000020004" pitchFamily="2" charset="0"/>
                <a:ea typeface="+mj-ea"/>
                <a:cs typeface="Gotham Pro" panose="02000803030000020004" pitchFamily="2" charset="0"/>
                <a:sym typeface="Arial"/>
              </a:rPr>
              <a:t>н</a:t>
            </a:r>
            <a:r>
              <a:rPr lang="ru-RU" b="1" dirty="0" smtClean="0">
                <a:latin typeface="Gotham Pro" panose="02000803030000020004" pitchFamily="2" charset="0"/>
                <a:ea typeface="+mj-ea"/>
                <a:cs typeface="Gotham Pro" panose="02000803030000020004" pitchFamily="2" charset="0"/>
                <a:sym typeface="Arial"/>
              </a:rPr>
              <a:t>ая </a:t>
            </a:r>
            <a:r>
              <a:rPr lang="ru-RU" b="1" dirty="0">
                <a:latin typeface="Gotham Pro" panose="02000803030000020004" pitchFamily="2" charset="0"/>
                <a:ea typeface="+mj-ea"/>
                <a:cs typeface="Gotham Pro" panose="02000803030000020004" pitchFamily="2" charset="0"/>
                <a:sym typeface="Arial"/>
              </a:rPr>
              <a:t>поддержка </a:t>
            </a:r>
            <a:r>
              <a:rPr lang="ru-RU" b="1" dirty="0" smtClean="0">
                <a:latin typeface="Gotham Pro" panose="02000803030000020004" pitchFamily="2" charset="0"/>
                <a:ea typeface="+mj-ea"/>
                <a:cs typeface="Gotham Pro" panose="02000803030000020004" pitchFamily="2" charset="0"/>
                <a:sym typeface="Arial"/>
              </a:rPr>
              <a:t>Школы          </a:t>
            </a:r>
            <a:r>
              <a:rPr lang="ru-RU" sz="1600" dirty="0" smtClean="0">
                <a:latin typeface="Gotham Pro" panose="02000803030000020004" pitchFamily="2" charset="0"/>
                <a:ea typeface="+mj-ea"/>
                <a:cs typeface="Gotham Pro" panose="02000803030000020004" pitchFamily="2" charset="0"/>
                <a:sym typeface="Arial"/>
              </a:rPr>
              <a:t>ТВ, Интернет новостные ресурсы, размещение информации в </a:t>
            </a:r>
            <a:r>
              <a:rPr lang="ru-RU" sz="1600" dirty="0" err="1" smtClean="0">
                <a:latin typeface="Gotham Pro" panose="02000803030000020004" pitchFamily="2" charset="0"/>
                <a:ea typeface="+mj-ea"/>
                <a:cs typeface="Gotham Pro" panose="02000803030000020004" pitchFamily="2" charset="0"/>
                <a:sym typeface="Arial"/>
              </a:rPr>
              <a:t>гос</a:t>
            </a:r>
            <a:r>
              <a:rPr lang="ru-RU" sz="1600" dirty="0" smtClean="0">
                <a:latin typeface="Gotham Pro" panose="02000803030000020004" pitchFamily="2" charset="0"/>
                <a:ea typeface="+mj-ea"/>
                <a:cs typeface="Gotham Pro" panose="02000803030000020004" pitchFamily="2" charset="0"/>
                <a:sym typeface="Arial"/>
              </a:rPr>
              <a:t>-х мед. учреждениях       </a:t>
            </a:r>
            <a:endParaRPr lang="ru-RU" sz="1600" dirty="0">
              <a:sym typeface="Arial"/>
            </a:endParaRPr>
          </a:p>
        </p:txBody>
      </p:sp>
      <p:sp>
        <p:nvSpPr>
          <p:cNvPr id="22" name="Google Shape;156;p10">
            <a:extLst>
              <a:ext uri="{FF2B5EF4-FFF2-40B4-BE49-F238E27FC236}">
                <a16:creationId xmlns:a16="http://schemas.microsoft.com/office/drawing/2014/main" xmlns="" id="{96B6E07E-DB12-C038-E086-B359810F38AB}"/>
              </a:ext>
            </a:extLst>
          </p:cNvPr>
          <p:cNvSpPr txBox="1">
            <a:spLocks/>
          </p:cNvSpPr>
          <p:nvPr/>
        </p:nvSpPr>
        <p:spPr>
          <a:xfrm>
            <a:off x="1588123" y="5179425"/>
            <a:ext cx="565829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0"/>
              </a:spcAft>
              <a:defRPr kumimoji="0" sz="2000" b="0" i="0" u="none" strike="noStrike" kern="0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503040000020004" pitchFamily="50" charset="0"/>
                <a:cs typeface="Gotham Pro" panose="02000503040000020004" pitchFamily="50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3000"/>
              </a:spcAft>
            </a:pPr>
            <a:r>
              <a:rPr lang="ru-RU" b="1" dirty="0" smtClean="0">
                <a:latin typeface="Gotham Pro" panose="02000803030000020004" pitchFamily="2" charset="0"/>
                <a:ea typeface="+mj-ea"/>
                <a:cs typeface="Gotham Pro" panose="02000803030000020004" pitchFamily="2" charset="0"/>
                <a:sym typeface="Arial"/>
              </a:rPr>
              <a:t>Выделение квот на обучение пациентов</a:t>
            </a:r>
            <a:r>
              <a:rPr lang="ru-RU" b="1" dirty="0">
                <a:latin typeface="Gotham Pro" panose="02000803030000020004" pitchFamily="2" charset="0"/>
                <a:ea typeface="+mj-ea"/>
                <a:cs typeface="Gotham Pro" panose="02000803030000020004" pitchFamily="2" charset="0"/>
                <a:sym typeface="Arial"/>
              </a:rPr>
              <a:t/>
            </a:r>
            <a:br>
              <a:rPr lang="ru-RU" b="1" dirty="0">
                <a:latin typeface="Gotham Pro" panose="02000803030000020004" pitchFamily="2" charset="0"/>
                <a:ea typeface="+mj-ea"/>
                <a:cs typeface="Gotham Pro" panose="02000803030000020004" pitchFamily="2" charset="0"/>
                <a:sym typeface="Arial"/>
              </a:rPr>
            </a:br>
            <a:r>
              <a:rPr lang="ru-RU" dirty="0">
                <a:sym typeface="Arial"/>
              </a:rPr>
              <a:t>от государства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563" y="2953398"/>
            <a:ext cx="2096852" cy="20968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68BC3AD-6366-A09A-F619-CAF685154A46}"/>
              </a:ext>
            </a:extLst>
          </p:cNvPr>
          <p:cNvSpPr txBox="1"/>
          <p:nvPr/>
        </p:nvSpPr>
        <p:spPr>
          <a:xfrm>
            <a:off x="7287491" y="2558852"/>
            <a:ext cx="456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err="1" smtClean="0">
                <a:solidFill>
                  <a:srgbClr val="AAB81D"/>
                </a:solidFill>
                <a:latin typeface="Gotham Pro" panose="02000503040000020004" pitchFamily="2" charset="0"/>
                <a:ea typeface="Gilroy Light"/>
                <a:cs typeface="Gotham Pro" panose="02000503040000020004" pitchFamily="2" charset="0"/>
                <a:sym typeface="Gilroy Light"/>
              </a:rPr>
              <a:t>Телеграм</a:t>
            </a:r>
            <a:r>
              <a:rPr lang="ru-RU" sz="1600" b="1" dirty="0" smtClean="0">
                <a:solidFill>
                  <a:srgbClr val="AAB81D"/>
                </a:solidFill>
                <a:latin typeface="Gotham Pro" panose="02000503040000020004" pitchFamily="2" charset="0"/>
                <a:ea typeface="Gilroy Light"/>
                <a:cs typeface="Gotham Pro" panose="02000503040000020004" pitchFamily="2" charset="0"/>
                <a:sym typeface="Gilroy Light"/>
              </a:rPr>
              <a:t> аккаунт </a:t>
            </a:r>
            <a:endParaRPr lang="ru-RU" sz="1600" b="1" dirty="0">
              <a:solidFill>
                <a:srgbClr val="AAB81D"/>
              </a:solidFill>
              <a:latin typeface="Gotham Pro" panose="02000503040000020004" pitchFamily="2" charset="0"/>
              <a:ea typeface="Gilroy Light"/>
              <a:cs typeface="Gotham Pro" panose="02000503040000020004" pitchFamily="2" charset="0"/>
              <a:sym typeface="Gilroy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51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>
            <a:extLst>
              <a:ext uri="{FF2B5EF4-FFF2-40B4-BE49-F238E27FC236}">
                <a16:creationId xmlns:a16="http://schemas.microsoft.com/office/drawing/2014/main" xmlns="" id="{43489EFC-9C68-0542-D9FC-2D0E13409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80" y="257558"/>
            <a:ext cx="9588800" cy="7386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 b="1" kern="0">
                <a:solidFill>
                  <a:srgbClr val="686868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4800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Команда проекта </a:t>
            </a:r>
            <a:endParaRPr lang="ru-RU" altLang="ru-RU" sz="4800" dirty="0">
              <a:solidFill>
                <a:srgbClr val="AAB81D"/>
              </a:solidFill>
            </a:endParaRPr>
          </a:p>
        </p:txBody>
      </p:sp>
      <p:sp>
        <p:nvSpPr>
          <p:cNvPr id="5" name="Google Shape;713;p61">
            <a:extLst>
              <a:ext uri="{FF2B5EF4-FFF2-40B4-BE49-F238E27FC236}">
                <a16:creationId xmlns:a16="http://schemas.microsoft.com/office/drawing/2014/main" xmlns="" id="{F4E68087-84E0-C1C6-C929-017415DF33AB}"/>
              </a:ext>
            </a:extLst>
          </p:cNvPr>
          <p:cNvSpPr txBox="1"/>
          <p:nvPr/>
        </p:nvSpPr>
        <p:spPr>
          <a:xfrm>
            <a:off x="2639616" y="3419425"/>
            <a:ext cx="852199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Врачи-кураторы</a:t>
            </a:r>
            <a:r>
              <a:rPr kumimoji="0" lang="ru-RU" i="0" u="none" strike="noStrike" kern="0" cap="none" spc="0" normalizeH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 проекта: 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Воротников В.В. (РЖД-Москва), Каспаров Б.С. (НМИЦ им. Петрова), </a:t>
            </a:r>
            <a:r>
              <a:rPr kumimoji="0" lang="ru-RU" b="1" i="0" u="none" strike="noStrike" kern="0" cap="none" spc="0" normalizeH="0" noProof="0" dirty="0" err="1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Пылев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 А.Л., Романов Д.С</a:t>
            </a:r>
            <a:r>
              <a:rPr kumimoji="0" lang="ru-RU" i="0" u="none" strike="noStrike" kern="0" cap="none" spc="0" normalizeH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. + еще </a:t>
            </a:r>
            <a:r>
              <a:rPr kumimoji="0" lang="ru-RU" i="0" u="none" strike="noStrike" kern="0" cap="none" spc="0" normalizeH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22 врача </a:t>
            </a:r>
            <a:endParaRPr kumimoji="0" lang="ru-RU" i="0" u="none" strike="noStrike" kern="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Gotham Pro" panose="02000503040000020004" pitchFamily="2" charset="0"/>
              <a:ea typeface="+mn-ea"/>
              <a:cs typeface="Gotham Pro" panose="02000503040000020004" pitchFamily="2" charset="0"/>
              <a:sym typeface="Arial"/>
            </a:endParaRPr>
          </a:p>
        </p:txBody>
      </p:sp>
      <p:sp>
        <p:nvSpPr>
          <p:cNvPr id="7" name="Google Shape;714;p61">
            <a:extLst>
              <a:ext uri="{FF2B5EF4-FFF2-40B4-BE49-F238E27FC236}">
                <a16:creationId xmlns:a16="http://schemas.microsoft.com/office/drawing/2014/main" xmlns="" id="{EBC5700C-9BA5-A36F-3DE9-29EE2D3C7CF7}"/>
              </a:ext>
            </a:extLst>
          </p:cNvPr>
          <p:cNvSpPr txBox="1"/>
          <p:nvPr/>
        </p:nvSpPr>
        <p:spPr>
          <a:xfrm>
            <a:off x="2503009" y="1577246"/>
            <a:ext cx="9065599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Автор: Оксана Гончарук. </a:t>
            </a:r>
          </a:p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686868"/>
                </a:solidFill>
                <a:latin typeface="Gotham Pro" panose="02000503040000020004" pitchFamily="2" charset="0"/>
                <a:cs typeface="Gotham Pro" panose="02000503040000020004" pitchFamily="2" charset="0"/>
                <a:sym typeface="Arial"/>
              </a:rPr>
              <a:t>С 2009 года – медицинский куратор. 14 лет опыта работы с </a:t>
            </a:r>
            <a:r>
              <a:rPr lang="ru-RU" kern="0" dirty="0" err="1" smtClean="0">
                <a:solidFill>
                  <a:srgbClr val="686868"/>
                </a:solidFill>
                <a:latin typeface="Gotham Pro" panose="02000503040000020004" pitchFamily="2" charset="0"/>
                <a:cs typeface="Gotham Pro" panose="02000503040000020004" pitchFamily="2" charset="0"/>
                <a:sym typeface="Arial"/>
              </a:rPr>
              <a:t>онко</a:t>
            </a:r>
            <a:r>
              <a:rPr lang="ru-RU" kern="0" dirty="0" smtClean="0">
                <a:solidFill>
                  <a:srgbClr val="686868"/>
                </a:solidFill>
                <a:latin typeface="Gotham Pro" panose="02000503040000020004" pitchFamily="2" charset="0"/>
                <a:cs typeface="Gotham Pro" panose="02000503040000020004" pitchFamily="2" charset="0"/>
                <a:sym typeface="Arial"/>
              </a:rPr>
              <a:t> пациентами и врачами. 27 стажировок с онкологами в России и за рубежом. Основатель центр МЕДКОР помощи пациентам. </a:t>
            </a:r>
            <a:endParaRPr kumimoji="0" lang="ru-RU" i="0" u="none" strike="noStrike" kern="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Gotham Pro" panose="02000503040000020004" pitchFamily="2" charset="0"/>
              <a:cs typeface="Gotham Pro" panose="02000503040000020004" pitchFamily="2" charset="0"/>
              <a:sym typeface="Arial"/>
            </a:endParaRPr>
          </a:p>
        </p:txBody>
      </p:sp>
      <p:sp>
        <p:nvSpPr>
          <p:cNvPr id="9" name="Google Shape;716;p61">
            <a:extLst>
              <a:ext uri="{FF2B5EF4-FFF2-40B4-BE49-F238E27FC236}">
                <a16:creationId xmlns:a16="http://schemas.microsoft.com/office/drawing/2014/main" xmlns="" id="{77869F1A-9D3E-CF6C-312F-736E742294A9}"/>
              </a:ext>
            </a:extLst>
          </p:cNvPr>
          <p:cNvSpPr txBox="1"/>
          <p:nvPr/>
        </p:nvSpPr>
        <p:spPr>
          <a:xfrm>
            <a:off x="2639616" y="5125216"/>
            <a:ext cx="867696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 err="1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Бэкофис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: 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отдел маркетинга,</a:t>
            </a:r>
            <a:r>
              <a:rPr kumimoji="0" lang="ru-RU" i="0" u="none" strike="noStrike" kern="0" cap="none" spc="0" normalizeH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 </a:t>
            </a:r>
            <a:r>
              <a:rPr kumimoji="0" lang="ru-RU" i="0" u="none" strike="noStrike" kern="0" cap="none" spc="0" normalizeH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отдел продаж, </a:t>
            </a:r>
            <a:r>
              <a:rPr kumimoji="0" lang="ru-RU" i="0" u="none" strike="noStrike" kern="0" cap="none" spc="0" normalizeH="0" noProof="0" dirty="0" err="1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тех.служба</a:t>
            </a:r>
            <a:r>
              <a:rPr kumimoji="0" lang="ru-RU" i="0" u="none" strike="noStrike" kern="0" cap="none" spc="0" normalizeH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, </a:t>
            </a:r>
            <a:r>
              <a:rPr kumimoji="0" lang="ru-RU" i="0" u="none" strike="noStrike" kern="0" cap="none" spc="0" normalizeH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подрядчики по трафику, </a:t>
            </a:r>
            <a:r>
              <a:rPr kumimoji="0" lang="ru-RU" i="0" u="none" strike="noStrike" kern="0" cap="none" spc="0" normalizeH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отдел заботы и продукта, отдел медицинского сопровождения</a:t>
            </a:r>
            <a:endParaRPr kumimoji="0" lang="ru-RU" i="0" u="none" strike="noStrike" kern="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Gotham Pro" panose="02000503040000020004" pitchFamily="2" charset="0"/>
              <a:ea typeface="+mn-ea"/>
              <a:cs typeface="Gotham Pro" panose="02000503040000020004" pitchFamily="2" charset="0"/>
              <a:sym typeface="Arial"/>
            </a:endParaRPr>
          </a:p>
        </p:txBody>
      </p:sp>
      <p:sp>
        <p:nvSpPr>
          <p:cNvPr id="18" name="Google Shape;720;p61">
            <a:extLst>
              <a:ext uri="{FF2B5EF4-FFF2-40B4-BE49-F238E27FC236}">
                <a16:creationId xmlns:a16="http://schemas.microsoft.com/office/drawing/2014/main" xmlns="" id="{25679F8E-A49A-33DD-5EBC-950927A6A3DC}"/>
              </a:ext>
            </a:extLst>
          </p:cNvPr>
          <p:cNvSpPr txBox="1"/>
          <p:nvPr/>
        </p:nvSpPr>
        <p:spPr>
          <a:xfrm>
            <a:off x="2639616" y="4267567"/>
            <a:ext cx="831692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Онкопсихолог</a:t>
            </a:r>
            <a:r>
              <a:rPr kumimoji="0" lang="ru-RU" i="0" u="none" strike="noStrike" kern="0" cap="none" spc="0" normalizeH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 клинический, кураторы врачи разных специальностей, наставники из числа пациентов-выпускников </a:t>
            </a:r>
            <a:r>
              <a:rPr kumimoji="0" lang="ru-RU" i="0" u="none" strike="noStrike" kern="0" cap="none" spc="0" normalizeH="0" noProof="0" dirty="0" err="1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Онко</a:t>
            </a:r>
            <a:r>
              <a:rPr kumimoji="0" lang="ru-RU" i="0" u="none" strike="noStrike" kern="0" cap="none" spc="0" normalizeH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  <a:sym typeface="Arial"/>
              </a:rPr>
              <a:t> Школы </a:t>
            </a:r>
            <a:endParaRPr kumimoji="0" lang="ru-RU" i="0" u="none" strike="noStrike" kern="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Gotham Pro" panose="02000503040000020004" pitchFamily="2" charset="0"/>
              <a:ea typeface="+mn-ea"/>
              <a:cs typeface="Gotham Pro" panose="02000503040000020004" pitchFamily="2" charset="0"/>
              <a:sym typeface="Arial"/>
            </a:endParaRP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F47EA22D-F6B4-BF5F-26A3-61B1155DF7FB}"/>
              </a:ext>
            </a:extLst>
          </p:cNvPr>
          <p:cNvGrpSpPr/>
          <p:nvPr/>
        </p:nvGrpSpPr>
        <p:grpSpPr>
          <a:xfrm>
            <a:off x="1756883" y="3519342"/>
            <a:ext cx="364507" cy="364507"/>
            <a:chOff x="4513400" y="3704401"/>
            <a:chExt cx="387431" cy="387431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xmlns="" id="{EB5A60B7-DEEB-A953-ED59-7D6A7F7BE980}"/>
                </a:ext>
              </a:extLst>
            </p:cNvPr>
            <p:cNvSpPr/>
            <p:nvPr/>
          </p:nvSpPr>
          <p:spPr>
            <a:xfrm>
              <a:off x="4513400" y="3704401"/>
              <a:ext cx="387431" cy="3874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B836"/>
              </a:solidFill>
            </a:ln>
            <a:effectLst>
              <a:outerShdw blurRad="101600" sx="102000" sy="102000" algn="ctr" rotWithShape="0">
                <a:schemeClr val="bg1">
                  <a:alpha val="1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+mn-cs"/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xmlns="" id="{52C0DD52-50D3-BA5A-0B70-9CF3CFB3D2A8}"/>
                </a:ext>
              </a:extLst>
            </p:cNvPr>
            <p:cNvSpPr/>
            <p:nvPr/>
          </p:nvSpPr>
          <p:spPr>
            <a:xfrm>
              <a:off x="4614375" y="3805376"/>
              <a:ext cx="185482" cy="185482"/>
            </a:xfrm>
            <a:prstGeom prst="ellipse">
              <a:avLst/>
            </a:prstGeom>
            <a:solidFill>
              <a:srgbClr val="AAB836"/>
            </a:solidFill>
            <a:ln>
              <a:solidFill>
                <a:srgbClr val="AAB8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C0FB7939-9B16-8457-C699-2633487F591A}"/>
              </a:ext>
            </a:extLst>
          </p:cNvPr>
          <p:cNvGrpSpPr/>
          <p:nvPr/>
        </p:nvGrpSpPr>
        <p:grpSpPr>
          <a:xfrm>
            <a:off x="1756883" y="4366679"/>
            <a:ext cx="364507" cy="364507"/>
            <a:chOff x="4513400" y="3704401"/>
            <a:chExt cx="387431" cy="387431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xmlns="" id="{C5ECF086-3968-1247-BE6D-60A7B25C8F98}"/>
                </a:ext>
              </a:extLst>
            </p:cNvPr>
            <p:cNvSpPr/>
            <p:nvPr/>
          </p:nvSpPr>
          <p:spPr>
            <a:xfrm>
              <a:off x="4513400" y="3704401"/>
              <a:ext cx="387431" cy="3874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B836"/>
              </a:solidFill>
            </a:ln>
            <a:effectLst>
              <a:outerShdw blurRad="101600" sx="102000" sy="102000" algn="ctr" rotWithShape="0">
                <a:schemeClr val="bg1">
                  <a:alpha val="1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+mn-cs"/>
              </a:endParaRPr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xmlns="" id="{629CF796-44CB-F62E-AB89-002F514A85C2}"/>
                </a:ext>
              </a:extLst>
            </p:cNvPr>
            <p:cNvSpPr/>
            <p:nvPr/>
          </p:nvSpPr>
          <p:spPr>
            <a:xfrm>
              <a:off x="4614375" y="3805376"/>
              <a:ext cx="185482" cy="185482"/>
            </a:xfrm>
            <a:prstGeom prst="ellipse">
              <a:avLst/>
            </a:prstGeom>
            <a:solidFill>
              <a:srgbClr val="AAB836"/>
            </a:solidFill>
            <a:ln>
              <a:solidFill>
                <a:srgbClr val="AAB8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+mn-cs"/>
              </a:endParaRPr>
            </a:p>
          </p:txBody>
        </p:sp>
      </p:grpSp>
      <p:pic>
        <p:nvPicPr>
          <p:cNvPr id="47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600" y="276858"/>
            <a:ext cx="2046224" cy="78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84" y="6228005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Google Shape;300;p21"/>
          <p:cNvSpPr txBox="1"/>
          <p:nvPr/>
        </p:nvSpPr>
        <p:spPr>
          <a:xfrm>
            <a:off x="4798909" y="6338703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0BEE7D1C-4C7C-4614-A1FA-414CFB874486}"/>
              </a:ext>
            </a:extLst>
          </p:cNvPr>
          <p:cNvSpPr>
            <a:spLocks noChangeAspect="1"/>
          </p:cNvSpPr>
          <p:nvPr/>
        </p:nvSpPr>
        <p:spPr>
          <a:xfrm>
            <a:off x="905943" y="1601776"/>
            <a:ext cx="1383255" cy="1383255"/>
          </a:xfrm>
          <a:prstGeom prst="ellipse">
            <a:avLst/>
          </a:prstGeom>
          <a:solidFill>
            <a:srgbClr val="AAB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Gotham Pro" panose="02000503040000020004" pitchFamily="2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 t="13395" r="383" b="19945"/>
          <a:stretch/>
        </p:blipFill>
        <p:spPr>
          <a:xfrm rot="268890">
            <a:off x="740865" y="1639707"/>
            <a:ext cx="1383256" cy="1383256"/>
          </a:xfrm>
          <a:prstGeom prst="ellipse">
            <a:avLst/>
          </a:prstGeom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C0FB7939-9B16-8457-C699-2633487F591A}"/>
              </a:ext>
            </a:extLst>
          </p:cNvPr>
          <p:cNvGrpSpPr/>
          <p:nvPr/>
        </p:nvGrpSpPr>
        <p:grpSpPr>
          <a:xfrm>
            <a:off x="1756883" y="5219962"/>
            <a:ext cx="364507" cy="364507"/>
            <a:chOff x="4513400" y="3704401"/>
            <a:chExt cx="387431" cy="387431"/>
          </a:xfrm>
        </p:grpSpPr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C5ECF086-3968-1247-BE6D-60A7B25C8F98}"/>
                </a:ext>
              </a:extLst>
            </p:cNvPr>
            <p:cNvSpPr/>
            <p:nvPr/>
          </p:nvSpPr>
          <p:spPr>
            <a:xfrm>
              <a:off x="4513400" y="3704401"/>
              <a:ext cx="387431" cy="3874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B836"/>
              </a:solidFill>
            </a:ln>
            <a:effectLst>
              <a:outerShdw blurRad="101600" sx="102000" sy="102000" algn="ctr" rotWithShape="0">
                <a:schemeClr val="bg1">
                  <a:alpha val="1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629CF796-44CB-F62E-AB89-002F514A85C2}"/>
                </a:ext>
              </a:extLst>
            </p:cNvPr>
            <p:cNvSpPr/>
            <p:nvPr/>
          </p:nvSpPr>
          <p:spPr>
            <a:xfrm>
              <a:off x="4614375" y="3805376"/>
              <a:ext cx="185482" cy="185482"/>
            </a:xfrm>
            <a:prstGeom prst="ellipse">
              <a:avLst/>
            </a:prstGeom>
            <a:solidFill>
              <a:srgbClr val="AAB836"/>
            </a:solidFill>
            <a:ln>
              <a:solidFill>
                <a:srgbClr val="AAB8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6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xmlns="" id="{D8D2910C-53BF-8892-FCE4-F64116FB9DEA}"/>
              </a:ext>
            </a:extLst>
          </p:cNvPr>
          <p:cNvSpPr/>
          <p:nvPr/>
        </p:nvSpPr>
        <p:spPr>
          <a:xfrm>
            <a:off x="7644172" y="1453137"/>
            <a:ext cx="5832648" cy="4853762"/>
          </a:xfrm>
          <a:prstGeom prst="roundRect">
            <a:avLst>
              <a:gd name="adj" fmla="val 8199"/>
            </a:avLst>
          </a:prstGeom>
          <a:solidFill>
            <a:srgbClr val="FDF8F8"/>
          </a:solidFill>
          <a:ln>
            <a:solidFill>
              <a:srgbClr val="686868">
                <a:alpha val="30000"/>
              </a:srgbClr>
            </a:solidFill>
          </a:ln>
          <a:effectLst>
            <a:outerShdw blurRad="241300" dist="25400" sx="102000" sy="102000" algn="ctr" rotWithShape="0">
              <a:schemeClr val="bg1">
                <a:lumMod val="6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/>
              </a:solidFill>
              <a:latin typeface="Gilroy" panose="00000500000000000000" pitchFamily="50" charset="-52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xmlns="" id="{F15E9C76-06FC-B0AD-65CB-F0F74B5CA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541" y="1376772"/>
            <a:ext cx="63436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4000" kern="0" dirty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95</a:t>
            </a:r>
            <a:r>
              <a:rPr lang="ru-RU" altLang="ru-RU" sz="4000" kern="0" dirty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%</a:t>
            </a:r>
            <a:endParaRPr lang="en-US" altLang="ru-RU" sz="4000" kern="0" dirty="0">
              <a:solidFill>
                <a:srgbClr val="333333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503040000020004" pitchFamily="50" charset="0"/>
                <a:ea typeface="+mn-ea"/>
                <a:cs typeface="Gotham Pro" panose="02000503040000020004" pitchFamily="50" charset="0"/>
              </a:rPr>
              <a:t>Тяжелое психо-эмоциональное состояние</a:t>
            </a: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xmlns="" id="{D195BE4D-BB2E-7788-C44B-939A9F8E2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541" y="4062230"/>
            <a:ext cx="50040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ru-RU" sz="4000" kern="0" dirty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72</a:t>
            </a:r>
            <a:r>
              <a:rPr lang="ru-RU" altLang="ru-RU" sz="4000" kern="0" dirty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%</a:t>
            </a:r>
            <a:endParaRPr lang="en-US" altLang="ru-RU" sz="4000" kern="0" dirty="0">
              <a:solidFill>
                <a:srgbClr val="333333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900" b="0" kern="0" dirty="0">
                <a:solidFill>
                  <a:srgbClr val="333333"/>
                </a:solidFill>
                <a:latin typeface="Gotham Pro" panose="02000503040000020004" pitchFamily="50" charset="0"/>
                <a:ea typeface="+mn-ea"/>
                <a:cs typeface="Gotham Pro" panose="02000503040000020004" pitchFamily="50" charset="0"/>
              </a:rPr>
              <a:t>Неумение пользоваться</a:t>
            </a:r>
            <a:r>
              <a:rPr lang="en-US" altLang="ru-RU" sz="1900" b="0" kern="0" dirty="0">
                <a:solidFill>
                  <a:srgbClr val="333333"/>
                </a:solidFill>
                <a:latin typeface="Gotham Pro" panose="02000503040000020004" pitchFamily="50" charset="0"/>
                <a:ea typeface="+mn-ea"/>
                <a:cs typeface="Gotham Pro" panose="02000503040000020004" pitchFamily="50" charset="0"/>
              </a:rPr>
              <a:t> </a:t>
            </a:r>
            <a:r>
              <a:rPr lang="ru-RU" altLang="ru-RU" sz="1900" b="0" kern="0" dirty="0">
                <a:solidFill>
                  <a:srgbClr val="333333"/>
                </a:solidFill>
                <a:latin typeface="Gotham Pro" panose="02000503040000020004" pitchFamily="50" charset="0"/>
                <a:ea typeface="+mn-ea"/>
                <a:cs typeface="Gotham Pro" panose="02000503040000020004" pitchFamily="50" charset="0"/>
              </a:rPr>
              <a:t>правами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xmlns="" id="{CA987AF4-A2D1-F9C0-F128-74BF6F734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541" y="5389570"/>
            <a:ext cx="43634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4000" kern="0" dirty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65%</a:t>
            </a:r>
            <a:endParaRPr lang="en-US" altLang="ru-RU" sz="4000" kern="0" dirty="0">
              <a:solidFill>
                <a:srgbClr val="333333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900" b="0" kern="0" dirty="0">
                <a:solidFill>
                  <a:srgbClr val="333333"/>
                </a:solidFill>
                <a:latin typeface="Gotham Pro" panose="02000503040000020004" pitchFamily="50" charset="0"/>
                <a:ea typeface="+mn-ea"/>
                <a:cs typeface="Gotham Pro" panose="02000503040000020004" pitchFamily="50" charset="0"/>
              </a:rPr>
              <a:t>Социальная изоляция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xmlns="" id="{E98FD7D3-AC7F-C7FE-135F-39EE1BA3E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541" y="2704112"/>
            <a:ext cx="500406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4000" kern="0" dirty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88%</a:t>
            </a:r>
            <a:endParaRPr lang="en-US" altLang="ru-RU" sz="4000" kern="0" dirty="0">
              <a:solidFill>
                <a:srgbClr val="333333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0" kern="0" dirty="0">
                <a:solidFill>
                  <a:srgbClr val="333333"/>
                </a:solidFill>
                <a:latin typeface="Gotham Pro" panose="02000503040000020004" pitchFamily="50" charset="0"/>
                <a:ea typeface="+mn-ea"/>
                <a:cs typeface="Gotham Pro" panose="02000503040000020004" pitchFamily="50" charset="0"/>
              </a:rPr>
              <a:t>Отсутствие знаний о болезни </a:t>
            </a:r>
            <a:endParaRPr lang="ru-RU" altLang="ru-RU" sz="1900" b="0" kern="0" dirty="0">
              <a:solidFill>
                <a:srgbClr val="333333"/>
              </a:solidFill>
              <a:latin typeface="Gotham Pro" panose="02000503040000020004" pitchFamily="50" charset="0"/>
              <a:ea typeface="+mn-ea"/>
              <a:cs typeface="Gotham Pro" panose="02000503040000020004" pitchFamily="50" charset="0"/>
            </a:endParaRP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E92D463A-2B28-87F8-1571-B0FCF7027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5763" y="2143362"/>
            <a:ext cx="374576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4800" kern="0" dirty="0" smtClean="0">
                <a:solidFill>
                  <a:srgbClr val="C0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115 000 </a:t>
            </a:r>
            <a:r>
              <a:rPr lang="ru-RU" altLang="ru-RU" sz="1900" kern="0" dirty="0">
                <a:solidFill>
                  <a:srgbClr val="C0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чел. </a:t>
            </a:r>
            <a:br>
              <a:rPr lang="ru-RU" altLang="ru-RU" sz="1900" kern="0" dirty="0">
                <a:solidFill>
                  <a:srgbClr val="C0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altLang="ru-RU" sz="1900" kern="0" dirty="0">
                <a:solidFill>
                  <a:srgbClr val="C0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летальных </a:t>
            </a:r>
            <a:r>
              <a:rPr lang="ru-RU" altLang="ru-RU" sz="1900" kern="0" dirty="0" smtClean="0">
                <a:solidFill>
                  <a:srgbClr val="C0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исходов в год</a:t>
            </a:r>
            <a:endParaRPr lang="ru-RU" altLang="ru-RU" sz="1900" b="0" kern="0" dirty="0">
              <a:solidFill>
                <a:srgbClr val="333333"/>
              </a:solidFill>
              <a:latin typeface="Gotham Pro" panose="02000503040000020004" pitchFamily="50" charset="0"/>
              <a:ea typeface="+mn-ea"/>
              <a:cs typeface="Gotham Pro" panose="02000503040000020004" pitchFamily="50" charset="0"/>
            </a:endParaRPr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xmlns="" id="{ED832E9B-BA07-0D51-1DCB-003C1D534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5762" y="4368586"/>
            <a:ext cx="37457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0" kern="0" dirty="0">
                <a:solidFill>
                  <a:srgbClr val="333333"/>
                </a:solidFill>
                <a:latin typeface="Gotham Pro" panose="02000503040000020004" pitchFamily="50" charset="0"/>
                <a:ea typeface="+mn-ea"/>
                <a:cs typeface="Gotham Pro" panose="02000503040000020004" pitchFamily="50" charset="0"/>
              </a:rPr>
              <a:t>и</a:t>
            </a:r>
            <a:r>
              <a:rPr lang="ru-RU" altLang="ru-RU" b="0" kern="0" dirty="0" smtClean="0">
                <a:solidFill>
                  <a:srgbClr val="333333"/>
                </a:solidFill>
                <a:latin typeface="Gotham Pro" panose="02000503040000020004" pitchFamily="50" charset="0"/>
                <a:ea typeface="+mn-ea"/>
                <a:cs typeface="Gotham Pro" panose="02000503040000020004" pitchFamily="50" charset="0"/>
              </a:rPr>
              <a:t>з 600 000 новых </a:t>
            </a:r>
            <a:r>
              <a:rPr lang="ru-RU" altLang="ru-RU" b="0" kern="0" dirty="0" err="1" smtClean="0">
                <a:solidFill>
                  <a:srgbClr val="333333"/>
                </a:solidFill>
                <a:latin typeface="Gotham Pro" panose="02000503040000020004" pitchFamily="50" charset="0"/>
                <a:ea typeface="+mn-ea"/>
                <a:cs typeface="Gotham Pro" panose="02000503040000020004" pitchFamily="50" charset="0"/>
              </a:rPr>
              <a:t>онко</a:t>
            </a:r>
            <a:r>
              <a:rPr lang="ru-RU" altLang="ru-RU" b="0" kern="0" dirty="0" smtClean="0">
                <a:solidFill>
                  <a:srgbClr val="333333"/>
                </a:solidFill>
                <a:latin typeface="Gotham Pro" panose="02000503040000020004" pitchFamily="50" charset="0"/>
                <a:ea typeface="+mn-ea"/>
                <a:cs typeface="Gotham Pro" panose="02000503040000020004" pitchFamily="50" charset="0"/>
              </a:rPr>
              <a:t> случаев в год</a:t>
            </a:r>
            <a:endParaRPr lang="ru-RU" altLang="ru-RU" kern="0" dirty="0">
              <a:solidFill>
                <a:srgbClr val="333333"/>
              </a:solidFill>
              <a:latin typeface="Gotham Pro" panose="02000503040000020004" pitchFamily="50" charset="0"/>
              <a:ea typeface="+mn-ea"/>
              <a:cs typeface="Gotham Pro" panose="02000503040000020004" pitchFamily="50" charset="0"/>
            </a:endParaRP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EECBB2D6-8BDC-2F82-A9D2-C5ECCF4EFD82}"/>
              </a:ext>
            </a:extLst>
          </p:cNvPr>
          <p:cNvCxnSpPr>
            <a:cxnSpLocks/>
          </p:cNvCxnSpPr>
          <p:nvPr/>
        </p:nvCxnSpPr>
        <p:spPr>
          <a:xfrm flipH="1">
            <a:off x="8161338" y="3880018"/>
            <a:ext cx="3515282" cy="0"/>
          </a:xfrm>
          <a:prstGeom prst="line">
            <a:avLst/>
          </a:prstGeom>
          <a:solidFill>
            <a:srgbClr val="686868">
              <a:alpha val="10000"/>
            </a:srgbClr>
          </a:solidFill>
          <a:ln w="12700" cap="flat">
            <a:solidFill>
              <a:srgbClr val="686868">
                <a:alpha val="30000"/>
              </a:srgb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974AD7C4-2F78-A8D8-B53F-BEE5C74DC63E}"/>
              </a:ext>
            </a:extLst>
          </p:cNvPr>
          <p:cNvGrpSpPr/>
          <p:nvPr/>
        </p:nvGrpSpPr>
        <p:grpSpPr>
          <a:xfrm>
            <a:off x="605838" y="1453137"/>
            <a:ext cx="864000" cy="864000"/>
            <a:chOff x="605838" y="1461546"/>
            <a:chExt cx="864000" cy="864000"/>
          </a:xfrm>
        </p:grpSpPr>
        <p:sp>
          <p:nvSpPr>
            <p:cNvPr id="3" name="Арка 2">
              <a:extLst>
                <a:ext uri="{FF2B5EF4-FFF2-40B4-BE49-F238E27FC236}">
                  <a16:creationId xmlns:a16="http://schemas.microsoft.com/office/drawing/2014/main" xmlns="" id="{1D2415C3-2D9C-5834-FC8B-6E4615E387C3}"/>
                </a:ext>
              </a:extLst>
            </p:cNvPr>
            <p:cNvSpPr/>
            <p:nvPr/>
          </p:nvSpPr>
          <p:spPr>
            <a:xfrm rot="5400000">
              <a:off x="644264" y="1499971"/>
              <a:ext cx="787149" cy="787151"/>
            </a:xfrm>
            <a:prstGeom prst="blockArc">
              <a:avLst>
                <a:gd name="adj1" fmla="val 10800000"/>
                <a:gd name="adj2" fmla="val 10799970"/>
                <a:gd name="adj3" fmla="val 6952"/>
              </a:avLst>
            </a:prstGeom>
            <a:solidFill>
              <a:srgbClr val="686868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>
                <a:solidFill>
                  <a:schemeClr val="tx1"/>
                </a:solidFill>
              </a:endParaRPr>
            </a:p>
          </p:txBody>
        </p:sp>
        <p:sp>
          <p:nvSpPr>
            <p:cNvPr id="4" name="Арка 3">
              <a:extLst>
                <a:ext uri="{FF2B5EF4-FFF2-40B4-BE49-F238E27FC236}">
                  <a16:creationId xmlns:a16="http://schemas.microsoft.com/office/drawing/2014/main" xmlns="" id="{EC729A4E-468C-9CBA-B735-1457EFED32F1}"/>
                </a:ext>
              </a:extLst>
            </p:cNvPr>
            <p:cNvSpPr/>
            <p:nvPr/>
          </p:nvSpPr>
          <p:spPr>
            <a:xfrm rot="17383812">
              <a:off x="605838" y="1461546"/>
              <a:ext cx="864000" cy="864000"/>
            </a:xfrm>
            <a:prstGeom prst="blockArc">
              <a:avLst>
                <a:gd name="adj1" fmla="val 20385330"/>
                <a:gd name="adj2" fmla="val 19308333"/>
                <a:gd name="adj3" fmla="val 19057"/>
              </a:avLst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8902CC0F-4E07-8E13-F70D-CEB31B32E029}"/>
              </a:ext>
            </a:extLst>
          </p:cNvPr>
          <p:cNvGrpSpPr/>
          <p:nvPr/>
        </p:nvGrpSpPr>
        <p:grpSpPr>
          <a:xfrm>
            <a:off x="605838" y="2795866"/>
            <a:ext cx="864000" cy="864000"/>
            <a:chOff x="605838" y="1461546"/>
            <a:chExt cx="864000" cy="864000"/>
          </a:xfrm>
        </p:grpSpPr>
        <p:sp>
          <p:nvSpPr>
            <p:cNvPr id="31" name="Арка 30">
              <a:extLst>
                <a:ext uri="{FF2B5EF4-FFF2-40B4-BE49-F238E27FC236}">
                  <a16:creationId xmlns:a16="http://schemas.microsoft.com/office/drawing/2014/main" xmlns="" id="{E3B6E4B5-6D12-608A-BE6D-CF2D9BB92559}"/>
                </a:ext>
              </a:extLst>
            </p:cNvPr>
            <p:cNvSpPr/>
            <p:nvPr/>
          </p:nvSpPr>
          <p:spPr>
            <a:xfrm rot="5400000">
              <a:off x="644264" y="1499971"/>
              <a:ext cx="787149" cy="787151"/>
            </a:xfrm>
            <a:prstGeom prst="blockArc">
              <a:avLst>
                <a:gd name="adj1" fmla="val 10800000"/>
                <a:gd name="adj2" fmla="val 10799970"/>
                <a:gd name="adj3" fmla="val 6952"/>
              </a:avLst>
            </a:prstGeom>
            <a:solidFill>
              <a:srgbClr val="686868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>
                <a:solidFill>
                  <a:schemeClr val="tx1"/>
                </a:solidFill>
              </a:endParaRPr>
            </a:p>
          </p:txBody>
        </p:sp>
        <p:sp>
          <p:nvSpPr>
            <p:cNvPr id="32" name="Арка 31">
              <a:extLst>
                <a:ext uri="{FF2B5EF4-FFF2-40B4-BE49-F238E27FC236}">
                  <a16:creationId xmlns:a16="http://schemas.microsoft.com/office/drawing/2014/main" xmlns="" id="{FA47ED64-4FB1-0B76-1530-E214AD48D2A2}"/>
                </a:ext>
              </a:extLst>
            </p:cNvPr>
            <p:cNvSpPr/>
            <p:nvPr/>
          </p:nvSpPr>
          <p:spPr>
            <a:xfrm rot="16527578">
              <a:off x="605838" y="1461546"/>
              <a:ext cx="864000" cy="864000"/>
            </a:xfrm>
            <a:prstGeom prst="blockArc">
              <a:avLst>
                <a:gd name="adj1" fmla="val 21154043"/>
                <a:gd name="adj2" fmla="val 19308333"/>
                <a:gd name="adj3" fmla="val 19057"/>
              </a:avLst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4AACEBA8-6BEF-279A-1B71-FED44BDB463F}"/>
              </a:ext>
            </a:extLst>
          </p:cNvPr>
          <p:cNvGrpSpPr/>
          <p:nvPr/>
        </p:nvGrpSpPr>
        <p:grpSpPr>
          <a:xfrm>
            <a:off x="605838" y="4138595"/>
            <a:ext cx="864000" cy="864000"/>
            <a:chOff x="605838" y="1461546"/>
            <a:chExt cx="864000" cy="864000"/>
          </a:xfrm>
        </p:grpSpPr>
        <p:sp>
          <p:nvSpPr>
            <p:cNvPr id="36" name="Арка 35">
              <a:extLst>
                <a:ext uri="{FF2B5EF4-FFF2-40B4-BE49-F238E27FC236}">
                  <a16:creationId xmlns:a16="http://schemas.microsoft.com/office/drawing/2014/main" xmlns="" id="{99EC549C-3E46-2606-C6C1-06A5BDA60A40}"/>
                </a:ext>
              </a:extLst>
            </p:cNvPr>
            <p:cNvSpPr/>
            <p:nvPr/>
          </p:nvSpPr>
          <p:spPr>
            <a:xfrm rot="5400000">
              <a:off x="644264" y="1499971"/>
              <a:ext cx="787149" cy="787151"/>
            </a:xfrm>
            <a:prstGeom prst="blockArc">
              <a:avLst>
                <a:gd name="adj1" fmla="val 10800000"/>
                <a:gd name="adj2" fmla="val 10799970"/>
                <a:gd name="adj3" fmla="val 6952"/>
              </a:avLst>
            </a:prstGeom>
            <a:solidFill>
              <a:srgbClr val="686868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>
                <a:solidFill>
                  <a:schemeClr val="tx1"/>
                </a:solidFill>
              </a:endParaRPr>
            </a:p>
          </p:txBody>
        </p:sp>
        <p:sp>
          <p:nvSpPr>
            <p:cNvPr id="37" name="Арка 36">
              <a:extLst>
                <a:ext uri="{FF2B5EF4-FFF2-40B4-BE49-F238E27FC236}">
                  <a16:creationId xmlns:a16="http://schemas.microsoft.com/office/drawing/2014/main" xmlns="" id="{F1D667F1-4977-4C13-61BB-4E5D5A43DEFE}"/>
                </a:ext>
              </a:extLst>
            </p:cNvPr>
            <p:cNvSpPr/>
            <p:nvPr/>
          </p:nvSpPr>
          <p:spPr>
            <a:xfrm rot="12560643">
              <a:off x="605838" y="1461546"/>
              <a:ext cx="864000" cy="864000"/>
            </a:xfrm>
            <a:prstGeom prst="blockArc">
              <a:avLst>
                <a:gd name="adj1" fmla="val 3626354"/>
                <a:gd name="adj2" fmla="val 19308333"/>
                <a:gd name="adj3" fmla="val 19057"/>
              </a:avLst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224BF049-9AB6-861E-6B07-40748898DD4A}"/>
              </a:ext>
            </a:extLst>
          </p:cNvPr>
          <p:cNvGrpSpPr/>
          <p:nvPr/>
        </p:nvGrpSpPr>
        <p:grpSpPr>
          <a:xfrm>
            <a:off x="605838" y="5481324"/>
            <a:ext cx="864000" cy="864000"/>
            <a:chOff x="605838" y="1461546"/>
            <a:chExt cx="864000" cy="864000"/>
          </a:xfrm>
        </p:grpSpPr>
        <p:sp>
          <p:nvSpPr>
            <p:cNvPr id="40" name="Арка 39">
              <a:extLst>
                <a:ext uri="{FF2B5EF4-FFF2-40B4-BE49-F238E27FC236}">
                  <a16:creationId xmlns:a16="http://schemas.microsoft.com/office/drawing/2014/main" xmlns="" id="{666D4CD4-45DF-FD9E-8FBD-EBD1ECC5BCC8}"/>
                </a:ext>
              </a:extLst>
            </p:cNvPr>
            <p:cNvSpPr/>
            <p:nvPr/>
          </p:nvSpPr>
          <p:spPr>
            <a:xfrm rot="5400000">
              <a:off x="644264" y="1499971"/>
              <a:ext cx="787149" cy="787151"/>
            </a:xfrm>
            <a:prstGeom prst="blockArc">
              <a:avLst>
                <a:gd name="adj1" fmla="val 10800000"/>
                <a:gd name="adj2" fmla="val 10799970"/>
                <a:gd name="adj3" fmla="val 6952"/>
              </a:avLst>
            </a:prstGeom>
            <a:solidFill>
              <a:srgbClr val="686868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>
                <a:solidFill>
                  <a:schemeClr val="tx1"/>
                </a:solidFill>
              </a:endParaRPr>
            </a:p>
          </p:txBody>
        </p:sp>
        <p:sp>
          <p:nvSpPr>
            <p:cNvPr id="41" name="Арка 40">
              <a:extLst>
                <a:ext uri="{FF2B5EF4-FFF2-40B4-BE49-F238E27FC236}">
                  <a16:creationId xmlns:a16="http://schemas.microsoft.com/office/drawing/2014/main" xmlns="" id="{DFC91596-305C-91C8-2C2A-63C91B4DD6D2}"/>
                </a:ext>
              </a:extLst>
            </p:cNvPr>
            <p:cNvSpPr/>
            <p:nvPr/>
          </p:nvSpPr>
          <p:spPr>
            <a:xfrm rot="11161642">
              <a:off x="605838" y="1461546"/>
              <a:ext cx="864000" cy="864000"/>
            </a:xfrm>
            <a:prstGeom prst="blockArc">
              <a:avLst>
                <a:gd name="adj1" fmla="val 5068573"/>
                <a:gd name="adj2" fmla="val 19308333"/>
                <a:gd name="adj3" fmla="val 19057"/>
              </a:avLst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>
                <a:solidFill>
                  <a:schemeClr val="tx1"/>
                </a:solidFill>
              </a:endParaRPr>
            </a:p>
          </p:txBody>
        </p:sp>
      </p:grpSp>
      <p:pic>
        <p:nvPicPr>
          <p:cNvPr id="2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84" y="6228005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Google Shape;300;p21"/>
          <p:cNvSpPr txBox="1"/>
          <p:nvPr/>
        </p:nvSpPr>
        <p:spPr>
          <a:xfrm>
            <a:off x="4800578" y="6454174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7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258758"/>
            <a:ext cx="2046224" cy="780252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xmlns="" id="{43489EFC-9C68-0542-D9FC-2D0E13409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03" y="260379"/>
            <a:ext cx="1061143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 b="1" kern="0">
                <a:solidFill>
                  <a:srgbClr val="333333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4800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Проблема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597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55525312-748D-15B5-DBC9-33A6CA132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6" y="1371326"/>
            <a:ext cx="67322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 b="1" kern="0">
                <a:solidFill>
                  <a:srgbClr val="686868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dirty="0" smtClean="0">
                <a:solidFill>
                  <a:srgbClr val="333333"/>
                </a:solidFill>
              </a:rPr>
              <a:t>Снижение уровня смертности от онкологических заболеваний в первый год от постановки диагноза</a:t>
            </a:r>
            <a:endParaRPr lang="ru-RU" sz="2000" dirty="0">
              <a:solidFill>
                <a:srgbClr val="333333"/>
              </a:solidFill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xmlns="" id="{6734199B-32E4-1FC2-0170-A5DF00B47555}"/>
              </a:ext>
            </a:extLst>
          </p:cNvPr>
          <p:cNvSpPr/>
          <p:nvPr/>
        </p:nvSpPr>
        <p:spPr>
          <a:xfrm>
            <a:off x="8735430" y="1252824"/>
            <a:ext cx="4129322" cy="4988962"/>
          </a:xfrm>
          <a:prstGeom prst="roundRect">
            <a:avLst>
              <a:gd name="adj" fmla="val 8199"/>
            </a:avLst>
          </a:prstGeom>
          <a:solidFill>
            <a:srgbClr val="AAB81D"/>
          </a:solidFill>
          <a:ln>
            <a:solidFill>
              <a:srgbClr val="686868">
                <a:alpha val="30000"/>
              </a:srgbClr>
            </a:solidFill>
          </a:ln>
          <a:effectLst>
            <a:outerShdw blurRad="241300" dist="25400" sx="102000" sy="102000" algn="ctr" rotWithShape="0">
              <a:schemeClr val="bg1">
                <a:lumMod val="6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/>
              </a:solidFill>
              <a:latin typeface="Gilroy" panose="00000500000000000000" pitchFamily="50" charset="-52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7EDE503C-2F3D-A833-1DA8-A82E010DD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344" y="4771280"/>
            <a:ext cx="29891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kern="0" dirty="0" smtClean="0">
                <a:solidFill>
                  <a:srgbClr val="C00000"/>
                </a:solidFill>
                <a:latin typeface="Gotham Pro" panose="02000803030000020004" pitchFamily="2" charset="0"/>
                <a:cs typeface="Gotham Pro" panose="02000803030000020004" pitchFamily="2" charset="0"/>
              </a:rPr>
              <a:t>85 370 </a:t>
            </a:r>
          </a:p>
          <a:p>
            <a:r>
              <a:rPr lang="ru-RU" altLang="ru-RU" kern="0" dirty="0" smtClean="0">
                <a:solidFill>
                  <a:srgbClr val="C00000"/>
                </a:solidFill>
                <a:latin typeface="Gotham Pro" panose="02000803030000020004" pitchFamily="2" charset="0"/>
                <a:cs typeface="Gotham Pro" panose="02000803030000020004" pitchFamily="2" charset="0"/>
              </a:rPr>
              <a:t>потенциально  спасенных жизней</a:t>
            </a:r>
            <a:endParaRPr lang="ru-RU" altLang="ru-RU" b="0" kern="0" dirty="0">
              <a:solidFill>
                <a:srgbClr val="C00000"/>
              </a:solidFill>
              <a:latin typeface="Gotham Pro" panose="02000503040000020004" pitchFamily="50" charset="0"/>
              <a:ea typeface="+mn-ea"/>
              <a:cs typeface="Gotham Pro" panose="02000503040000020004" pitchFamily="50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0958ADA0-DDC8-CC4D-F403-3787C70DA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344" y="1700786"/>
            <a:ext cx="2614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000" b="1" kern="0">
                <a:solidFill>
                  <a:srgbClr val="333333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ПАЦИЕНТЫ С СОПРОВОЖДЕНИЕМ НА ОНКО ШКОЛЕ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xmlns="" id="{10CBA3EB-4BC9-D884-C48C-303385CE7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344" y="2787411"/>
            <a:ext cx="1846961" cy="68284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AAB836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pPr lvl="0" algn="ctr"/>
            <a:r>
              <a:rPr lang="ru-RU" altLang="ru-RU" sz="4000" kern="0" dirty="0" smtClean="0">
                <a:solidFill>
                  <a:srgbClr val="333333"/>
                </a:solidFill>
                <a:latin typeface="Gotham Pro" panose="02000803030000020004" pitchFamily="2" charset="0"/>
                <a:cs typeface="Gotham Pro" panose="02000803030000020004" pitchFamily="2" charset="0"/>
              </a:rPr>
              <a:t>5%</a:t>
            </a:r>
            <a:endParaRPr lang="ru-RU" altLang="ru-RU" sz="1400" kern="0" dirty="0">
              <a:solidFill>
                <a:srgbClr val="333333"/>
              </a:solidFill>
              <a:latin typeface="Gotham Pro" panose="02000503040000020004" pitchFamily="50" charset="0"/>
              <a:ea typeface="+mn-ea"/>
              <a:cs typeface="Gotham Pro" panose="02000503040000020004" pitchFamily="50" charset="0"/>
            </a:endParaRPr>
          </a:p>
        </p:txBody>
      </p:sp>
      <p:cxnSp>
        <p:nvCxnSpPr>
          <p:cNvPr id="7" name="Соединительная линия уступом 6">
            <a:extLst>
              <a:ext uri="{FF2B5EF4-FFF2-40B4-BE49-F238E27FC236}">
                <a16:creationId xmlns:a16="http://schemas.microsoft.com/office/drawing/2014/main" xmlns="" id="{1FA26154-9D78-3457-3616-16F1631675A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950152" y="2642833"/>
            <a:ext cx="576000" cy="1548000"/>
          </a:xfrm>
          <a:prstGeom prst="bentConnector2">
            <a:avLst/>
          </a:prstGeom>
          <a:ln w="25400">
            <a:solidFill>
              <a:srgbClr val="68686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">
            <a:extLst>
              <a:ext uri="{FF2B5EF4-FFF2-40B4-BE49-F238E27FC236}">
                <a16:creationId xmlns:a16="http://schemas.microsoft.com/office/drawing/2014/main" xmlns="" id="{982CBA36-36ED-3296-DB7D-B8256C7C1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651" y="3723613"/>
            <a:ext cx="350885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Gotham Pro" panose="02000803030000020004" pitchFamily="2" charset="0"/>
                <a:cs typeface="Gotham Pro" panose="02000803030000020004" pitchFamily="2" charset="0"/>
              </a:rPr>
              <a:t>120 </a:t>
            </a:r>
            <a:r>
              <a:rPr lang="ru-RU" sz="2800" kern="0" dirty="0" smtClean="0">
                <a:solidFill>
                  <a:srgbClr val="C00000"/>
                </a:solidFill>
                <a:latin typeface="Gotham Pro" panose="02000803030000020004" pitchFamily="2" charset="0"/>
                <a:cs typeface="Gotham Pro" panose="02000803030000020004" pitchFamily="2" charset="0"/>
              </a:rPr>
              <a:t>000</a:t>
            </a:r>
            <a:r>
              <a:rPr lang="ru-RU" sz="2400" kern="0" dirty="0">
                <a:solidFill>
                  <a:srgbClr val="686868"/>
                </a:solidFill>
                <a:latin typeface="Gotham Pro" panose="02000803030000020004" pitchFamily="2" charset="0"/>
                <a:cs typeface="Gotham Pro" panose="02000803030000020004" pitchFamily="2" charset="0"/>
              </a:rPr>
              <a:t/>
            </a:r>
            <a:br>
              <a:rPr lang="ru-RU" sz="2400" kern="0" dirty="0">
                <a:solidFill>
                  <a:srgbClr val="686868"/>
                </a:solidFill>
                <a:latin typeface="Gotham Pro" panose="02000803030000020004" pitchFamily="2" charset="0"/>
                <a:cs typeface="Gotham Pro" panose="02000803030000020004" pitchFamily="2" charset="0"/>
              </a:rPr>
            </a:br>
            <a:r>
              <a:rPr lang="ru-RU" sz="1800" kern="0" dirty="0">
                <a:solidFill>
                  <a:srgbClr val="333333"/>
                </a:solidFill>
                <a:latin typeface="Gotham Pro" panose="02000503040000020004" pitchFamily="50" charset="0"/>
                <a:ea typeface="+mn-ea"/>
                <a:cs typeface="Gotham Pro" panose="02000503040000020004" pitchFamily="50" charset="0"/>
              </a:rPr>
              <a:t>летальных </a:t>
            </a:r>
            <a:br>
              <a:rPr lang="ru-RU" sz="1800" kern="0" dirty="0">
                <a:solidFill>
                  <a:srgbClr val="333333"/>
                </a:solidFill>
                <a:latin typeface="Gotham Pro" panose="02000503040000020004" pitchFamily="50" charset="0"/>
                <a:ea typeface="+mn-ea"/>
                <a:cs typeface="Gotham Pro" panose="02000503040000020004" pitchFamily="50" charset="0"/>
              </a:rPr>
            </a:br>
            <a:r>
              <a:rPr lang="ru-RU" sz="1800" kern="0" dirty="0">
                <a:solidFill>
                  <a:srgbClr val="333333"/>
                </a:solidFill>
                <a:latin typeface="Gotham Pro" panose="02000503040000020004" pitchFamily="50" charset="0"/>
                <a:ea typeface="+mn-ea"/>
                <a:cs typeface="Gotham Pro" panose="02000503040000020004" pitchFamily="50" charset="0"/>
              </a:rPr>
              <a:t>исходов от онкологии </a:t>
            </a:r>
            <a:r>
              <a:rPr lang="ru-RU" sz="1800" b="0" kern="0" dirty="0">
                <a:solidFill>
                  <a:srgbClr val="333333"/>
                </a:solidFill>
                <a:latin typeface="Gotham Pro" panose="02000503040000020004" pitchFamily="50" charset="0"/>
                <a:ea typeface="+mn-ea"/>
                <a:cs typeface="Gotham Pro" panose="02000503040000020004" pitchFamily="50" charset="0"/>
              </a:rPr>
              <a:t/>
            </a:r>
            <a:br>
              <a:rPr lang="ru-RU" sz="1800" b="0" kern="0" dirty="0">
                <a:solidFill>
                  <a:srgbClr val="333333"/>
                </a:solidFill>
                <a:latin typeface="Gotham Pro" panose="02000503040000020004" pitchFamily="50" charset="0"/>
                <a:ea typeface="+mn-ea"/>
                <a:cs typeface="Gotham Pro" panose="02000503040000020004" pitchFamily="50" charset="0"/>
              </a:rPr>
            </a:br>
            <a:endParaRPr lang="ru-RU" altLang="ru-RU" sz="1200" b="0" kern="0" dirty="0">
              <a:solidFill>
                <a:srgbClr val="333333"/>
              </a:solidFill>
              <a:latin typeface="Gotham Pro" panose="02000503040000020004" pitchFamily="50" charset="0"/>
              <a:ea typeface="+mn-ea"/>
              <a:cs typeface="Gotham Pro" panose="02000503040000020004" pitchFamily="50" charset="0"/>
            </a:endParaRPr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xmlns="" id="{3978B166-844A-DF9D-F112-A5A2D36D0051}"/>
              </a:ext>
            </a:extLst>
          </p:cNvPr>
          <p:cNvGrpSpPr/>
          <p:nvPr/>
        </p:nvGrpSpPr>
        <p:grpSpPr>
          <a:xfrm>
            <a:off x="482078" y="2531783"/>
            <a:ext cx="3948988" cy="3531846"/>
            <a:chOff x="618548" y="2299715"/>
            <a:chExt cx="4100551" cy="3710654"/>
          </a:xfrm>
        </p:grpSpPr>
        <p:sp>
          <p:nvSpPr>
            <p:cNvPr id="29" name="Дуга 28">
              <a:extLst>
                <a:ext uri="{FF2B5EF4-FFF2-40B4-BE49-F238E27FC236}">
                  <a16:creationId xmlns:a16="http://schemas.microsoft.com/office/drawing/2014/main" xmlns="" id="{C00873D6-E044-7D99-0A64-1F3B2166AEC2}"/>
                </a:ext>
              </a:extLst>
            </p:cNvPr>
            <p:cNvSpPr/>
            <p:nvPr/>
          </p:nvSpPr>
          <p:spPr>
            <a:xfrm rot="18900000" flipH="1">
              <a:off x="819721" y="2511352"/>
              <a:ext cx="3297851" cy="3297846"/>
            </a:xfrm>
            <a:prstGeom prst="arc">
              <a:avLst>
                <a:gd name="adj1" fmla="val 7694976"/>
                <a:gd name="adj2" fmla="val 9620412"/>
              </a:avLst>
            </a:prstGeom>
            <a:pattFill prst="dkUpDiag">
              <a:fgClr>
                <a:srgbClr val="333333"/>
              </a:fgClr>
              <a:bgClr>
                <a:schemeClr val="bg1">
                  <a:lumMod val="85000"/>
                </a:schemeClr>
              </a:bgClr>
            </a:pattFill>
            <a:ln w="28575">
              <a:solidFill>
                <a:srgbClr val="6868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30" name="Дуга 29">
              <a:extLst>
                <a:ext uri="{FF2B5EF4-FFF2-40B4-BE49-F238E27FC236}">
                  <a16:creationId xmlns:a16="http://schemas.microsoft.com/office/drawing/2014/main" xmlns="" id="{0A06304E-CE2B-E26B-3942-A8289573D7E6}"/>
                </a:ext>
              </a:extLst>
            </p:cNvPr>
            <p:cNvSpPr/>
            <p:nvPr/>
          </p:nvSpPr>
          <p:spPr>
            <a:xfrm rot="18900000" flipH="1">
              <a:off x="819721" y="2511352"/>
              <a:ext cx="3297851" cy="3297846"/>
            </a:xfrm>
            <a:prstGeom prst="arc">
              <a:avLst>
                <a:gd name="adj1" fmla="val 9568470"/>
                <a:gd name="adj2" fmla="val 10526481"/>
              </a:avLst>
            </a:prstGeom>
            <a:solidFill>
              <a:srgbClr val="333333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1" name="Дуга 30">
              <a:extLst>
                <a:ext uri="{FF2B5EF4-FFF2-40B4-BE49-F238E27FC236}">
                  <a16:creationId xmlns:a16="http://schemas.microsoft.com/office/drawing/2014/main" xmlns="" id="{0B7DFBB1-0901-424E-35C8-BE15F454B047}"/>
                </a:ext>
              </a:extLst>
            </p:cNvPr>
            <p:cNvSpPr/>
            <p:nvPr/>
          </p:nvSpPr>
          <p:spPr>
            <a:xfrm flipH="1">
              <a:off x="618548" y="2310177"/>
              <a:ext cx="3700195" cy="3700192"/>
            </a:xfrm>
            <a:prstGeom prst="arc">
              <a:avLst>
                <a:gd name="adj1" fmla="val 16200000"/>
                <a:gd name="adj2" fmla="val 11372256"/>
              </a:avLst>
            </a:prstGeom>
            <a:solidFill>
              <a:srgbClr val="EDF0D6"/>
            </a:solidFill>
            <a:ln w="22225">
              <a:solidFill>
                <a:srgbClr val="98A6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xmlns="" id="{4AB5FEE4-9B85-E4D0-F14A-522DF15F30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8647" y="2299715"/>
              <a:ext cx="0" cy="1442052"/>
            </a:xfrm>
            <a:prstGeom prst="line">
              <a:avLst/>
            </a:prstGeom>
            <a:solidFill>
              <a:srgbClr val="CDD690"/>
            </a:solidFill>
            <a:ln w="22225">
              <a:solidFill>
                <a:srgbClr val="98A6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xmlns="" id="{6B458CDE-8186-3C18-5B5E-0371CF113E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8647" y="3857419"/>
              <a:ext cx="1834737" cy="297623"/>
            </a:xfrm>
            <a:prstGeom prst="line">
              <a:avLst/>
            </a:prstGeom>
            <a:solidFill>
              <a:srgbClr val="CDD690"/>
            </a:solidFill>
            <a:ln w="22225">
              <a:solidFill>
                <a:srgbClr val="98A6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xmlns="" id="{B19549F5-E93C-F7AE-421F-6213F78DEF52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 flipH="1">
              <a:off x="2905023" y="3090668"/>
              <a:ext cx="818570" cy="675964"/>
            </a:xfrm>
            <a:prstGeom prst="line">
              <a:avLst/>
            </a:prstGeom>
            <a:pattFill prst="lt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xmlns="" id="{B7303911-6AF9-8778-9446-24298AE40B42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H="1">
              <a:off x="3238912" y="3477145"/>
              <a:ext cx="730496" cy="350490"/>
            </a:xfrm>
            <a:prstGeom prst="line">
              <a:avLst/>
            </a:prstGeom>
            <a:solidFill>
              <a:srgbClr val="333333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xmlns="" id="{F2A38D93-EE59-4E88-2127-431C067CB2F9}"/>
                </a:ext>
              </a:extLst>
            </p:cNvPr>
            <p:cNvSpPr/>
            <p:nvPr/>
          </p:nvSpPr>
          <p:spPr>
            <a:xfrm>
              <a:off x="3557351" y="3309517"/>
              <a:ext cx="174140" cy="1741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F0AD7F49-B510-60B1-0F24-685FA3070E54}"/>
                </a:ext>
              </a:extLst>
            </p:cNvPr>
            <p:cNvSpPr/>
            <p:nvPr/>
          </p:nvSpPr>
          <p:spPr>
            <a:xfrm>
              <a:off x="3729912" y="3680348"/>
              <a:ext cx="174140" cy="1741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Дуга 45">
              <a:extLst>
                <a:ext uri="{FF2B5EF4-FFF2-40B4-BE49-F238E27FC236}">
                  <a16:creationId xmlns:a16="http://schemas.microsoft.com/office/drawing/2014/main" xmlns="" id="{7147E175-7737-7588-D993-316C8C7EB99A}"/>
                </a:ext>
              </a:extLst>
            </p:cNvPr>
            <p:cNvSpPr/>
            <p:nvPr/>
          </p:nvSpPr>
          <p:spPr>
            <a:xfrm rot="18900000" flipH="1">
              <a:off x="813112" y="2496913"/>
              <a:ext cx="3338690" cy="3297846"/>
            </a:xfrm>
            <a:prstGeom prst="arc">
              <a:avLst>
                <a:gd name="adj1" fmla="val 8624878"/>
                <a:gd name="adj2" fmla="val 13504820"/>
              </a:avLst>
            </a:prstGeom>
            <a:solidFill>
              <a:srgbClr val="AAB81D"/>
            </a:solidFill>
            <a:ln w="28575">
              <a:solidFill>
                <a:srgbClr val="AAB8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44E2A6A1-3913-C35D-5CD0-F3C3F8280F42}"/>
                </a:ext>
              </a:extLst>
            </p:cNvPr>
            <p:cNvSpPr/>
            <p:nvPr/>
          </p:nvSpPr>
          <p:spPr>
            <a:xfrm flipH="1">
              <a:off x="1332215" y="2998906"/>
              <a:ext cx="2272862" cy="22728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8A6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xmlns="" id="{5B02E7F3-3BC0-1E28-AF25-FB1DF6C7F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1262" y="3585115"/>
              <a:ext cx="2012931" cy="113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EE3124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EE3124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EE3124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EE3124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EE3124"/>
                  </a:solidFill>
                  <a:latin typeface="Arial" charset="0"/>
                  <a:cs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EE3124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EE3124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EE3124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EE3124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2800" kern="0" dirty="0" smtClean="0">
                  <a:solidFill>
                    <a:srgbClr val="333333"/>
                  </a:solidFill>
                  <a:latin typeface="Gotham Pro" panose="02000803030000020004" pitchFamily="2" charset="0"/>
                  <a:cs typeface="Gotham Pro" panose="02000803030000020004" pitchFamily="2" charset="0"/>
                </a:rPr>
                <a:t>600 т.</a:t>
              </a:r>
              <a:endParaRPr lang="ru-RU" altLang="ru-RU" sz="2800" kern="0" dirty="0">
                <a:solidFill>
                  <a:srgbClr val="333333"/>
                </a:solidFill>
                <a:latin typeface="Gotham Pro" panose="02000803030000020004" pitchFamily="2" charset="0"/>
                <a:cs typeface="Gotham Pro" panose="02000803030000020004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0" kern="0" dirty="0">
                  <a:solidFill>
                    <a:srgbClr val="333333"/>
                  </a:solidFill>
                  <a:latin typeface="Gotham Pro" panose="02000503040000020004" pitchFamily="50" charset="0"/>
                  <a:ea typeface="+mn-ea"/>
                  <a:cs typeface="Gotham Pro" panose="02000503040000020004" pitchFamily="50" charset="0"/>
                </a:rPr>
                <a:t>н</a:t>
              </a:r>
              <a:r>
                <a:rPr lang="ru-RU" b="0" kern="0" dirty="0" smtClean="0">
                  <a:solidFill>
                    <a:srgbClr val="333333"/>
                  </a:solidFill>
                  <a:latin typeface="Gotham Pro" panose="02000503040000020004" pitchFamily="50" charset="0"/>
                  <a:ea typeface="+mn-ea"/>
                  <a:cs typeface="Gotham Pro" panose="02000503040000020004" pitchFamily="50" charset="0"/>
                </a:rPr>
                <a:t>овых случаев </a:t>
              </a:r>
              <a:r>
                <a:rPr lang="ru-RU" b="0" kern="0" dirty="0">
                  <a:solidFill>
                    <a:srgbClr val="333333"/>
                  </a:solidFill>
                  <a:latin typeface="Gotham Pro" panose="02000503040000020004" pitchFamily="50" charset="0"/>
                  <a:ea typeface="+mn-ea"/>
                  <a:cs typeface="Gotham Pro" panose="02000503040000020004" pitchFamily="50" charset="0"/>
                </a:rPr>
                <a:t/>
              </a:r>
              <a:br>
                <a:rPr lang="ru-RU" b="0" kern="0" dirty="0">
                  <a:solidFill>
                    <a:srgbClr val="333333"/>
                  </a:solidFill>
                  <a:latin typeface="Gotham Pro" panose="02000503040000020004" pitchFamily="50" charset="0"/>
                  <a:ea typeface="+mn-ea"/>
                  <a:cs typeface="Gotham Pro" panose="02000503040000020004" pitchFamily="50" charset="0"/>
                </a:rPr>
              </a:br>
              <a:r>
                <a:rPr lang="ru-RU" b="0" kern="0" dirty="0">
                  <a:solidFill>
                    <a:srgbClr val="333333"/>
                  </a:solidFill>
                  <a:latin typeface="Gotham Pro" panose="02000503040000020004" pitchFamily="50" charset="0"/>
                  <a:ea typeface="+mn-ea"/>
                  <a:cs typeface="Gotham Pro" panose="02000503040000020004" pitchFamily="50" charset="0"/>
                </a:rPr>
                <a:t>в </a:t>
              </a:r>
              <a:r>
                <a:rPr lang="ru-RU" b="0" kern="0" dirty="0" smtClean="0">
                  <a:solidFill>
                    <a:srgbClr val="333333"/>
                  </a:solidFill>
                  <a:latin typeface="Gotham Pro" panose="02000503040000020004" pitchFamily="50" charset="0"/>
                  <a:ea typeface="+mn-ea"/>
                  <a:cs typeface="Gotham Pro" panose="02000503040000020004" pitchFamily="50" charset="0"/>
                </a:rPr>
                <a:t>год </a:t>
              </a:r>
              <a:endParaRPr lang="ru-RU" altLang="ru-RU" b="0" kern="0" dirty="0">
                <a:solidFill>
                  <a:srgbClr val="333333"/>
                </a:solidFill>
                <a:latin typeface="Gotham Pro" panose="02000503040000020004" pitchFamily="50" charset="0"/>
                <a:ea typeface="+mn-ea"/>
                <a:cs typeface="Gotham Pro" panose="02000503040000020004" pitchFamily="50" charset="0"/>
              </a:endParaRPr>
            </a:p>
          </p:txBody>
        </p:sp>
        <p:cxnSp>
          <p:nvCxnSpPr>
            <p:cNvPr id="65" name="Соединительная линия уступом 64">
              <a:extLst>
                <a:ext uri="{FF2B5EF4-FFF2-40B4-BE49-F238E27FC236}">
                  <a16:creationId xmlns:a16="http://schemas.microsoft.com/office/drawing/2014/main" xmlns="" id="{E8C3E153-9486-2EB1-B2F8-DF59EB49B9A9}"/>
                </a:ext>
              </a:extLst>
            </p:cNvPr>
            <p:cNvCxnSpPr>
              <a:cxnSpLocks/>
            </p:cNvCxnSpPr>
            <p:nvPr/>
          </p:nvCxnSpPr>
          <p:spPr>
            <a:xfrm>
              <a:off x="3643566" y="3465203"/>
              <a:ext cx="1075533" cy="148407"/>
            </a:xfrm>
            <a:prstGeom prst="bentConnector2">
              <a:avLst/>
            </a:prstGeom>
            <a:ln w="25400">
              <a:solidFill>
                <a:srgbClr val="33333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BA4E101D-FDDF-B2D8-739C-0FC1300B4CE1}"/>
              </a:ext>
            </a:extLst>
          </p:cNvPr>
          <p:cNvSpPr/>
          <p:nvPr/>
        </p:nvSpPr>
        <p:spPr>
          <a:xfrm>
            <a:off x="4280707" y="3772373"/>
            <a:ext cx="303125" cy="303125"/>
          </a:xfrm>
          <a:prstGeom prst="ellipse">
            <a:avLst/>
          </a:prstGeom>
          <a:solidFill>
            <a:srgbClr val="333333"/>
          </a:solidFill>
          <a:ln w="28575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xmlns="" id="{F0BC04D8-63A4-79B5-8DDB-75DEE6104C0F}"/>
              </a:ext>
            </a:extLst>
          </p:cNvPr>
          <p:cNvSpPr/>
          <p:nvPr/>
        </p:nvSpPr>
        <p:spPr>
          <a:xfrm>
            <a:off x="6722845" y="3584905"/>
            <a:ext cx="1441967" cy="717404"/>
          </a:xfrm>
          <a:prstGeom prst="roundRect">
            <a:avLst>
              <a:gd name="adj" fmla="val 8199"/>
            </a:avLst>
          </a:prstGeom>
          <a:solidFill>
            <a:srgbClr val="FDF8F8"/>
          </a:solidFill>
          <a:ln>
            <a:solidFill>
              <a:srgbClr val="686868">
                <a:alpha val="30000"/>
              </a:srgbClr>
            </a:solidFill>
          </a:ln>
          <a:effectLst>
            <a:outerShdw blurRad="241300" dist="25400" sx="102000" sy="102000" algn="ctr" rotWithShape="0">
              <a:schemeClr val="bg1">
                <a:lumMod val="6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/>
              </a:solidFill>
              <a:latin typeface="Gilroy" panose="00000500000000000000" pitchFamily="50" charset="-52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xmlns="" id="{592A9737-DD61-4350-C906-2369C63C2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2435" y="3706074"/>
            <a:ext cx="11277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kern="0" dirty="0" smtClean="0">
                <a:solidFill>
                  <a:srgbClr val="C00000"/>
                </a:solidFill>
                <a:latin typeface="Gotham Pro" panose="02000803030000020004" pitchFamily="2" charset="0"/>
                <a:cs typeface="Gotham Pro" panose="02000803030000020004" pitchFamily="2" charset="0"/>
              </a:rPr>
              <a:t>20% </a:t>
            </a:r>
            <a:endParaRPr lang="ru-RU" sz="1050" b="0" kern="0" dirty="0">
              <a:solidFill>
                <a:srgbClr val="333333"/>
              </a:solidFill>
              <a:latin typeface="Gotham Pro" panose="02000503040000020004" pitchFamily="50" charset="0"/>
              <a:ea typeface="+mn-ea"/>
              <a:cs typeface="Gotham Pro" panose="02000503040000020004" pitchFamily="50" charset="0"/>
            </a:endParaRPr>
          </a:p>
        </p:txBody>
      </p:sp>
      <p:sp>
        <p:nvSpPr>
          <p:cNvPr id="97" name="Rectangle 2">
            <a:extLst>
              <a:ext uri="{FF2B5EF4-FFF2-40B4-BE49-F238E27FC236}">
                <a16:creationId xmlns:a16="http://schemas.microsoft.com/office/drawing/2014/main" xmlns="" id="{2FDF89E6-BF23-E26B-8213-E37323BA2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802" y="3723613"/>
            <a:ext cx="4012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>
                <a:solidFill>
                  <a:srgbClr val="C00000"/>
                </a:solidFill>
                <a:latin typeface="Gotham Pro" panose="02000803030000020004" pitchFamily="2" charset="0"/>
                <a:cs typeface="Gotham Pro" panose="02000803030000020004" pitchFamily="2" charset="0"/>
              </a:rPr>
              <a:t>=</a:t>
            </a:r>
            <a:endParaRPr lang="ru-RU" altLang="ru-RU" sz="1200" b="0" kern="0" dirty="0">
              <a:solidFill>
                <a:srgbClr val="333333"/>
              </a:solidFill>
              <a:latin typeface="Gotham Pro" panose="02000503040000020004" pitchFamily="50" charset="0"/>
              <a:ea typeface="+mn-ea"/>
              <a:cs typeface="Gotham Pro" panose="02000503040000020004" pitchFamily="50" charset="0"/>
            </a:endParaRPr>
          </a:p>
        </p:txBody>
      </p:sp>
      <p:pic>
        <p:nvPicPr>
          <p:cNvPr id="40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84" y="6228005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Google Shape;300;p21"/>
          <p:cNvSpPr txBox="1"/>
          <p:nvPr/>
        </p:nvSpPr>
        <p:spPr>
          <a:xfrm>
            <a:off x="4800578" y="6454174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904" y="255594"/>
            <a:ext cx="2046224" cy="780252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138;p8"/>
          <p:cNvSpPr txBox="1">
            <a:spLocks/>
          </p:cNvSpPr>
          <p:nvPr/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161825" hangingPunct="0">
              <a:lnSpc>
                <a:spcPct val="100000"/>
              </a:lnSpc>
            </a:pPr>
            <a:r>
              <a:rPr lang="ru-RU" sz="4800" b="1" cap="all" smtClean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Цель проекта </a:t>
            </a:r>
            <a:endParaRPr lang="ru-RU"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xmlns="" id="{5B02E7F3-3BC0-1E28-AF25-FB1DF6C7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462" y="5079057"/>
            <a:ext cx="33598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kern="0" dirty="0" smtClean="0">
                <a:solidFill>
                  <a:srgbClr val="333333"/>
                </a:solidFill>
                <a:latin typeface="Gotham Pro" panose="02000803030000020004" pitchFamily="2" charset="0"/>
                <a:cs typeface="Gotham Pro" panose="02000803030000020004" pitchFamily="2" charset="0"/>
              </a:rPr>
              <a:t>ПАЦИЕНТЫ БЕЗ СОПРОВОЖДЕНИЯ</a:t>
            </a:r>
            <a:endParaRPr lang="ru-RU" altLang="ru-RU" b="0" kern="0" dirty="0">
              <a:solidFill>
                <a:srgbClr val="333333"/>
              </a:solidFill>
              <a:latin typeface="Gotham Pro" panose="02000503040000020004" pitchFamily="50" charset="0"/>
              <a:ea typeface="+mn-ea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835FE071-DE08-4F8A-029C-A2634C4B5641}"/>
              </a:ext>
            </a:extLst>
          </p:cNvPr>
          <p:cNvSpPr/>
          <p:nvPr/>
        </p:nvSpPr>
        <p:spPr>
          <a:xfrm>
            <a:off x="623888" y="2646946"/>
            <a:ext cx="1980000" cy="590232"/>
          </a:xfrm>
          <a:prstGeom prst="roundRect">
            <a:avLst/>
          </a:prstGeom>
          <a:solidFill>
            <a:srgbClr val="AAB836"/>
          </a:solidFill>
          <a:ln>
            <a:solidFill>
              <a:srgbClr val="ABB93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Онлайн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xmlns="" id="{C76F551A-7C26-866E-AAD2-D0243A663F14}"/>
              </a:ext>
            </a:extLst>
          </p:cNvPr>
          <p:cNvSpPr/>
          <p:nvPr/>
        </p:nvSpPr>
        <p:spPr>
          <a:xfrm>
            <a:off x="2864944" y="2646946"/>
            <a:ext cx="1980000" cy="590232"/>
          </a:xfrm>
          <a:prstGeom prst="roundRect">
            <a:avLst/>
          </a:prstGeom>
          <a:solidFill>
            <a:srgbClr val="AAB836"/>
          </a:solidFill>
          <a:ln>
            <a:solidFill>
              <a:srgbClr val="ABB93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4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месяца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A58A54B0-486A-1C24-6388-955756D67FB6}"/>
              </a:ext>
            </a:extLst>
          </p:cNvPr>
          <p:cNvSpPr/>
          <p:nvPr/>
        </p:nvSpPr>
        <p:spPr>
          <a:xfrm>
            <a:off x="5106000" y="2646946"/>
            <a:ext cx="1980000" cy="590232"/>
          </a:xfrm>
          <a:prstGeom prst="roundRect">
            <a:avLst/>
          </a:prstGeom>
          <a:solidFill>
            <a:srgbClr val="AAB836"/>
          </a:solidFill>
          <a:ln>
            <a:solidFill>
              <a:srgbClr val="ABB93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5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 модулей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Pro" panose="02000503040000020004" pitchFamily="2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3A91C5CC-3BB7-A017-A4CA-78E7052F062C}"/>
              </a:ext>
            </a:extLst>
          </p:cNvPr>
          <p:cNvSpPr/>
          <p:nvPr/>
        </p:nvSpPr>
        <p:spPr>
          <a:xfrm>
            <a:off x="7347056" y="2646946"/>
            <a:ext cx="1980000" cy="590232"/>
          </a:xfrm>
          <a:prstGeom prst="roundRect">
            <a:avLst/>
          </a:prstGeom>
          <a:solidFill>
            <a:srgbClr val="AAB836"/>
          </a:solidFill>
          <a:ln>
            <a:solidFill>
              <a:srgbClr val="ABB93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24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 врача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Pro" panose="02000503040000020004" pitchFamily="2" charset="0"/>
              <a:ea typeface="+mn-ea"/>
              <a:cs typeface="Gotham Pro" panose="02000503040000020004" pitchFamily="2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11CBB9AB-73DF-EBF2-0900-E886755D2DDA}"/>
              </a:ext>
            </a:extLst>
          </p:cNvPr>
          <p:cNvSpPr/>
          <p:nvPr/>
        </p:nvSpPr>
        <p:spPr>
          <a:xfrm>
            <a:off x="9588113" y="2646946"/>
            <a:ext cx="1980000" cy="590232"/>
          </a:xfrm>
          <a:prstGeom prst="roundRect">
            <a:avLst/>
          </a:prstGeom>
          <a:solidFill>
            <a:srgbClr val="AAB836"/>
          </a:solidFill>
          <a:ln>
            <a:solidFill>
              <a:srgbClr val="ABB93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white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5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0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уроков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717A34C9-929D-65F9-7960-C36BF5AB66BF}"/>
              </a:ext>
            </a:extLst>
          </p:cNvPr>
          <p:cNvSpPr/>
          <p:nvPr/>
        </p:nvSpPr>
        <p:spPr>
          <a:xfrm>
            <a:off x="623888" y="3428217"/>
            <a:ext cx="4221056" cy="590232"/>
          </a:xfrm>
          <a:prstGeom prst="roundRect">
            <a:avLst/>
          </a:prstGeom>
          <a:solidFill>
            <a:srgbClr val="AAB836"/>
          </a:solidFill>
          <a:ln>
            <a:solidFill>
              <a:srgbClr val="ABB93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Онко</a:t>
            </a:r>
            <a:r>
              <a:rPr lang="en-US" b="1" dirty="0">
                <a:solidFill>
                  <a:prstClr val="white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-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психологи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14C59FB7-8E18-1BC8-90DB-D4C0CA3B2E26}"/>
              </a:ext>
            </a:extLst>
          </p:cNvPr>
          <p:cNvSpPr/>
          <p:nvPr/>
        </p:nvSpPr>
        <p:spPr>
          <a:xfrm>
            <a:off x="7347056" y="3428217"/>
            <a:ext cx="4221057" cy="590232"/>
          </a:xfrm>
          <a:prstGeom prst="roundRect">
            <a:avLst/>
          </a:prstGeom>
          <a:solidFill>
            <a:srgbClr val="AAB836"/>
          </a:solidFill>
          <a:ln>
            <a:solidFill>
              <a:srgbClr val="ABB93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Закрытый канал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D9875CCF-88A5-0632-6418-EF4F03D0A828}"/>
              </a:ext>
            </a:extLst>
          </p:cNvPr>
          <p:cNvSpPr/>
          <p:nvPr/>
        </p:nvSpPr>
        <p:spPr>
          <a:xfrm>
            <a:off x="5106000" y="3428217"/>
            <a:ext cx="1980000" cy="590232"/>
          </a:xfrm>
          <a:prstGeom prst="roundRect">
            <a:avLst/>
          </a:prstGeom>
          <a:solidFill>
            <a:srgbClr val="AAB836"/>
          </a:solidFill>
          <a:ln>
            <a:solidFill>
              <a:srgbClr val="ABB93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Pro" panose="02000503040000020004" pitchFamily="2" charset="0"/>
                <a:ea typeface="+mn-ea"/>
                <a:cs typeface="Gotham Pro" panose="02000503040000020004" pitchFamily="2" charset="0"/>
              </a:rPr>
              <a:t>Доп. Курсы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7B5CEE6-2443-240A-F9CA-5550CC62C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24" y="1009220"/>
            <a:ext cx="6302953" cy="133322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B115F40-A7E3-7DC2-EB39-F6D634D19E67}"/>
              </a:ext>
            </a:extLst>
          </p:cNvPr>
          <p:cNvSpPr/>
          <p:nvPr/>
        </p:nvSpPr>
        <p:spPr>
          <a:xfrm>
            <a:off x="0" y="5265204"/>
            <a:ext cx="12192000" cy="15927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Pro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D79FE27-3587-CBF9-8A7D-8B896EB73206}"/>
              </a:ext>
            </a:extLst>
          </p:cNvPr>
          <p:cNvSpPr/>
          <p:nvPr/>
        </p:nvSpPr>
        <p:spPr>
          <a:xfrm>
            <a:off x="-1" y="4653136"/>
            <a:ext cx="12192000" cy="2278640"/>
          </a:xfrm>
          <a:prstGeom prst="rect">
            <a:avLst/>
          </a:prstGeom>
          <a:solidFill>
            <a:srgbClr val="CDD690">
              <a:alpha val="33829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Pro"/>
              <a:ea typeface="+mn-ea"/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5D116227-18E2-7874-3DE7-EB0F1CD7F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4927815"/>
            <a:ext cx="113772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lvl="0" algn="ctr" eaLnBrk="0" fontAlgn="base" hangingPunct="0">
              <a:spcBef>
                <a:spcPct val="0"/>
              </a:spcBef>
              <a:spcAft>
                <a:spcPct val="0"/>
              </a:spcAft>
              <a:defRPr sz="2800" b="1" kern="0">
                <a:solidFill>
                  <a:srgbClr val="686868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2000" dirty="0">
                <a:solidFill>
                  <a:srgbClr val="333333"/>
                </a:solidFill>
              </a:rPr>
              <a:t>4 основы ремиссии: </a:t>
            </a:r>
            <a:r>
              <a:rPr lang="en-US" altLang="ru-RU" sz="2000" dirty="0">
                <a:solidFill>
                  <a:srgbClr val="333333"/>
                </a:solidFill>
              </a:rPr>
              <a:t/>
            </a:r>
            <a:br>
              <a:rPr lang="en-US" altLang="ru-RU" sz="2000" dirty="0">
                <a:solidFill>
                  <a:srgbClr val="333333"/>
                </a:solidFill>
              </a:rPr>
            </a:br>
            <a:r>
              <a:rPr lang="ru-RU" altLang="ru-RU" sz="2000" dirty="0">
                <a:solidFill>
                  <a:srgbClr val="333333"/>
                </a:solidFill>
              </a:rPr>
              <a:t>ОБСЛЕДОВАНИЕ, ЛЕЧЕНИЕ, РЕАБИЛИТАЦИЯ, ПСИХИКА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AEEB79E-32EA-9DE8-A6AD-E5C7395F9EE9}"/>
              </a:ext>
            </a:extLst>
          </p:cNvPr>
          <p:cNvSpPr/>
          <p:nvPr/>
        </p:nvSpPr>
        <p:spPr>
          <a:xfrm>
            <a:off x="9588112" y="0"/>
            <a:ext cx="2603887" cy="1304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97" y="6210916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Google Shape;300;p21"/>
          <p:cNvSpPr txBox="1"/>
          <p:nvPr/>
        </p:nvSpPr>
        <p:spPr>
          <a:xfrm>
            <a:off x="4790791" y="6437085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117" y="238505"/>
            <a:ext cx="2046224" cy="780252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Google Shape;138;p8"/>
          <p:cNvSpPr txBox="1">
            <a:spLocks/>
          </p:cNvSpPr>
          <p:nvPr/>
        </p:nvSpPr>
        <p:spPr>
          <a:xfrm>
            <a:off x="335360" y="279647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161825" hangingPunct="0">
              <a:lnSpc>
                <a:spcPct val="100000"/>
              </a:lnSpc>
            </a:pPr>
            <a:r>
              <a:rPr lang="ru-RU" sz="4800" b="1" cap="all" smtClean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Суть проекта</a:t>
            </a:r>
            <a:endParaRPr lang="ru-RU"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</p:spTree>
    <p:extLst>
      <p:ext uri="{BB962C8B-B14F-4D97-AF65-F5344CB8AC3E}">
        <p14:creationId xmlns:p14="http://schemas.microsoft.com/office/powerpoint/2010/main" val="32088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8640"/>
            <a:ext cx="12212847" cy="6669360"/>
          </a:xfrm>
          <a:prstGeom prst="rect">
            <a:avLst/>
          </a:prstGeom>
        </p:spPr>
      </p:pic>
      <p:sp>
        <p:nvSpPr>
          <p:cNvPr id="493" name="Google Shape;493;p48"/>
          <p:cNvSpPr txBox="1"/>
          <p:nvPr/>
        </p:nvSpPr>
        <p:spPr>
          <a:xfrm>
            <a:off x="9559133" y="1520400"/>
            <a:ext cx="93164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Gotham Pro" panose="02000503040000020004" pitchFamily="2" charset="0"/>
              <a:cs typeface="Gotham Pro" panose="02000503040000020004" pitchFamily="2" charset="0"/>
              <a:sym typeface="Arial"/>
            </a:endParaRPr>
          </a:p>
        </p:txBody>
      </p:sp>
      <p:sp>
        <p:nvSpPr>
          <p:cNvPr id="10" name="Google Shape;148;p20">
            <a:extLst>
              <a:ext uri="{FF2B5EF4-FFF2-40B4-BE49-F238E27FC236}">
                <a16:creationId xmlns:a16="http://schemas.microsoft.com/office/drawing/2014/main" xmlns="" id="{EE6D64F6-2BAC-4977-BDED-1D924D580C7A}"/>
              </a:ext>
            </a:extLst>
          </p:cNvPr>
          <p:cNvSpPr txBox="1"/>
          <p:nvPr/>
        </p:nvSpPr>
        <p:spPr>
          <a:xfrm>
            <a:off x="5158835" y="3639146"/>
            <a:ext cx="532859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2000" b="1" kern="0" dirty="0" smtClean="0">
                <a:solidFill>
                  <a:schemeClr val="bg1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  <a:sym typeface="Arial"/>
              </a:rPr>
              <a:t>Путь пациента без подготовки </a:t>
            </a:r>
          </a:p>
          <a:p>
            <a:pPr defTabSz="1219170">
              <a:buClr>
                <a:srgbClr val="000000"/>
              </a:buClr>
            </a:pPr>
            <a:r>
              <a:rPr lang="ru-RU" sz="2000" b="1" kern="0" dirty="0" smtClean="0">
                <a:solidFill>
                  <a:schemeClr val="bg1"/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  <a:sym typeface="Arial"/>
              </a:rPr>
              <a:t>и путь пациента при обучении у нас</a:t>
            </a:r>
            <a:endParaRPr lang="ru-RU" sz="2000" b="1" kern="0" dirty="0">
              <a:solidFill>
                <a:schemeClr val="bg1"/>
              </a:solidFill>
              <a:latin typeface="Gotham Pro" panose="02000503040000020004" pitchFamily="50" charset="0"/>
              <a:ea typeface="+mj-ea"/>
              <a:cs typeface="Gotham Pro" panose="02000503040000020004" pitchFamily="50" charset="0"/>
              <a:sym typeface="Arial"/>
            </a:endParaRPr>
          </a:p>
        </p:txBody>
      </p:sp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248" y="200889"/>
            <a:ext cx="2046224" cy="7802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Группа 4"/>
          <p:cNvGrpSpPr/>
          <p:nvPr/>
        </p:nvGrpSpPr>
        <p:grpSpPr>
          <a:xfrm>
            <a:off x="4979876" y="2204864"/>
            <a:ext cx="576064" cy="576064"/>
            <a:chOff x="5951984" y="2600908"/>
            <a:chExt cx="576064" cy="576064"/>
          </a:xfrm>
        </p:grpSpPr>
        <p:sp>
          <p:nvSpPr>
            <p:cNvPr id="2" name="Овал 1"/>
            <p:cNvSpPr/>
            <p:nvPr/>
          </p:nvSpPr>
          <p:spPr>
            <a:xfrm>
              <a:off x="5951984" y="2600908"/>
              <a:ext cx="576064" cy="57606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Умножение 3"/>
            <p:cNvSpPr/>
            <p:nvPr/>
          </p:nvSpPr>
          <p:spPr>
            <a:xfrm>
              <a:off x="5951984" y="2618910"/>
              <a:ext cx="576064" cy="54006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868308" y="1232368"/>
            <a:ext cx="576064" cy="576064"/>
            <a:chOff x="5951984" y="2600908"/>
            <a:chExt cx="576064" cy="576064"/>
          </a:xfrm>
        </p:grpSpPr>
        <p:sp>
          <p:nvSpPr>
            <p:cNvPr id="11" name="Овал 10"/>
            <p:cNvSpPr/>
            <p:nvPr/>
          </p:nvSpPr>
          <p:spPr>
            <a:xfrm>
              <a:off x="5951984" y="2600908"/>
              <a:ext cx="576064" cy="57606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множение 11"/>
            <p:cNvSpPr/>
            <p:nvPr/>
          </p:nvSpPr>
          <p:spPr>
            <a:xfrm>
              <a:off x="5951984" y="2618910"/>
              <a:ext cx="576064" cy="54006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236460" y="2809600"/>
            <a:ext cx="576064" cy="576064"/>
            <a:chOff x="5951984" y="2600908"/>
            <a:chExt cx="576064" cy="576064"/>
          </a:xfrm>
        </p:grpSpPr>
        <p:sp>
          <p:nvSpPr>
            <p:cNvPr id="14" name="Овал 13"/>
            <p:cNvSpPr/>
            <p:nvPr/>
          </p:nvSpPr>
          <p:spPr>
            <a:xfrm>
              <a:off x="5951984" y="2600908"/>
              <a:ext cx="576064" cy="57606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множение 14"/>
            <p:cNvSpPr/>
            <p:nvPr/>
          </p:nvSpPr>
          <p:spPr>
            <a:xfrm>
              <a:off x="5951984" y="2618910"/>
              <a:ext cx="576064" cy="54006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0524492" y="755315"/>
            <a:ext cx="1224136" cy="504056"/>
          </a:xfrm>
          <a:prstGeom prst="rect">
            <a:avLst/>
          </a:prstGeom>
          <a:solidFill>
            <a:srgbClr val="F6F6F6"/>
          </a:solidFill>
          <a:ln>
            <a:solidFill>
              <a:srgbClr val="AAB81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04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773;p68">
            <a:extLst>
              <a:ext uri="{FF2B5EF4-FFF2-40B4-BE49-F238E27FC236}">
                <a16:creationId xmlns:a16="http://schemas.microsoft.com/office/drawing/2014/main" xmlns="" id="{500D2B25-98FC-4665-9487-49040140627D}"/>
              </a:ext>
            </a:extLst>
          </p:cNvPr>
          <p:cNvSpPr txBox="1"/>
          <p:nvPr/>
        </p:nvSpPr>
        <p:spPr>
          <a:xfrm>
            <a:off x="803276" y="512676"/>
            <a:ext cx="7596980" cy="100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lnSpc>
                <a:spcPct val="115000"/>
              </a:lnSpc>
              <a:spcAft>
                <a:spcPts val="1200"/>
              </a:spcAft>
              <a:buClr>
                <a:srgbClr val="000000"/>
              </a:buClr>
              <a:buSzPts val="1100"/>
            </a:pPr>
            <a:r>
              <a:rPr lang="ru-RU" sz="4800" b="1" cap="all" dirty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Целевая </a:t>
            </a:r>
            <a:r>
              <a:rPr lang="ru-RU" sz="4800" b="1" cap="all" dirty="0" smtClean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аудитория</a:t>
            </a:r>
            <a:endParaRPr lang="ru-RU" sz="4800" b="1" kern="0" dirty="0">
              <a:solidFill>
                <a:srgbClr val="686868"/>
              </a:solidFill>
              <a:latin typeface="Gotham Pro" panose="02000503040000020004" pitchFamily="50" charset="0"/>
              <a:ea typeface="+mj-ea"/>
              <a:cs typeface="Gotham Pro" panose="02000503040000020004" pitchFamily="50" charset="0"/>
              <a:sym typeface="Arial"/>
            </a:endParaRPr>
          </a:p>
        </p:txBody>
      </p:sp>
      <p:sp>
        <p:nvSpPr>
          <p:cNvPr id="32" name="Google Shape;773;p68">
            <a:extLst>
              <a:ext uri="{FF2B5EF4-FFF2-40B4-BE49-F238E27FC236}">
                <a16:creationId xmlns:a16="http://schemas.microsoft.com/office/drawing/2014/main" xmlns="" id="{FAF2C9AD-AEA8-45C4-8119-9DC3E35B80BA}"/>
              </a:ext>
            </a:extLst>
          </p:cNvPr>
          <p:cNvSpPr txBox="1"/>
          <p:nvPr/>
        </p:nvSpPr>
        <p:spPr>
          <a:xfrm>
            <a:off x="1490963" y="1948313"/>
            <a:ext cx="45269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ru-RU" sz="20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  <a:sym typeface="Arial"/>
              </a:rPr>
              <a:t>Онко</a:t>
            </a:r>
            <a:r>
              <a:rPr lang="ru-RU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  <a:sym typeface="Arial"/>
              </a:rPr>
              <a:t> пациент и его родные </a:t>
            </a:r>
            <a:endParaRPr lang="ru-RU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Gotham Pro" panose="02000503040000020004" pitchFamily="50" charset="0"/>
              <a:ea typeface="+mj-ea"/>
              <a:cs typeface="Gotham Pro" panose="02000503040000020004" pitchFamily="50" charset="0"/>
              <a:sym typeface="Arial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7D6CB76-4CAE-410C-8EB7-B8C343FF1399}"/>
              </a:ext>
            </a:extLst>
          </p:cNvPr>
          <p:cNvGrpSpPr/>
          <p:nvPr/>
        </p:nvGrpSpPr>
        <p:grpSpPr>
          <a:xfrm>
            <a:off x="853706" y="1942038"/>
            <a:ext cx="392906" cy="392906"/>
            <a:chOff x="806551" y="4949931"/>
            <a:chExt cx="392906" cy="392906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B5F35D43-FEC4-4374-BC4A-00346766BCF0}"/>
                </a:ext>
              </a:extLst>
            </p:cNvPr>
            <p:cNvSpPr/>
            <p:nvPr/>
          </p:nvSpPr>
          <p:spPr>
            <a:xfrm>
              <a:off x="806551" y="4949931"/>
              <a:ext cx="392906" cy="392906"/>
            </a:xfrm>
            <a:prstGeom prst="ellipse">
              <a:avLst/>
            </a:prstGeom>
            <a:solidFill>
              <a:srgbClr val="AAB836"/>
            </a:solidFill>
            <a:ln w="25400">
              <a:solidFill>
                <a:srgbClr val="AAB8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AAB836"/>
                  </a:solidFill>
                  <a:effectLst/>
                  <a:uLnTx/>
                  <a:uFillTx/>
                  <a:latin typeface="Gotham Pro" panose="02000803030000020004" pitchFamily="2" charset="0"/>
                  <a:ea typeface="+mn-ea"/>
                  <a:cs typeface="Gotham Pro" panose="02000803030000020004" pitchFamily="2" charset="0"/>
                </a:rPr>
                <a:t>2</a:t>
              </a: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EED466C9-5A36-47E6-B47E-832AF2C89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84957" y="5030584"/>
              <a:ext cx="242492" cy="242490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C7D6CB76-4CAE-410C-8EB7-B8C343FF1399}"/>
              </a:ext>
            </a:extLst>
          </p:cNvPr>
          <p:cNvGrpSpPr/>
          <p:nvPr/>
        </p:nvGrpSpPr>
        <p:grpSpPr>
          <a:xfrm>
            <a:off x="853706" y="2523828"/>
            <a:ext cx="392906" cy="392906"/>
            <a:chOff x="806551" y="4949931"/>
            <a:chExt cx="392906" cy="392906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B5F35D43-FEC4-4374-BC4A-00346766BCF0}"/>
                </a:ext>
              </a:extLst>
            </p:cNvPr>
            <p:cNvSpPr/>
            <p:nvPr/>
          </p:nvSpPr>
          <p:spPr>
            <a:xfrm>
              <a:off x="806551" y="4949931"/>
              <a:ext cx="392906" cy="392906"/>
            </a:xfrm>
            <a:prstGeom prst="ellipse">
              <a:avLst/>
            </a:prstGeom>
            <a:solidFill>
              <a:srgbClr val="AAB836"/>
            </a:solidFill>
            <a:ln w="25400">
              <a:solidFill>
                <a:srgbClr val="AAB8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AAB836"/>
                  </a:solidFill>
                  <a:effectLst/>
                  <a:uLnTx/>
                  <a:uFillTx/>
                  <a:latin typeface="Gotham Pro" panose="02000803030000020004" pitchFamily="2" charset="0"/>
                  <a:ea typeface="+mn-ea"/>
                  <a:cs typeface="Gotham Pro" panose="02000803030000020004" pitchFamily="2" charset="0"/>
                </a:rPr>
                <a:t>2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EED466C9-5A36-47E6-B47E-832AF2C89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84957" y="5030584"/>
              <a:ext cx="242492" cy="24249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C7D6CB76-4CAE-410C-8EB7-B8C343FF1399}"/>
              </a:ext>
            </a:extLst>
          </p:cNvPr>
          <p:cNvGrpSpPr/>
          <p:nvPr/>
        </p:nvGrpSpPr>
        <p:grpSpPr>
          <a:xfrm>
            <a:off x="853706" y="3105618"/>
            <a:ext cx="392906" cy="392906"/>
            <a:chOff x="806551" y="4949931"/>
            <a:chExt cx="392906" cy="39290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xmlns="" id="{B5F35D43-FEC4-4374-BC4A-00346766BCF0}"/>
                </a:ext>
              </a:extLst>
            </p:cNvPr>
            <p:cNvSpPr/>
            <p:nvPr/>
          </p:nvSpPr>
          <p:spPr>
            <a:xfrm>
              <a:off x="806551" y="4949931"/>
              <a:ext cx="392906" cy="392906"/>
            </a:xfrm>
            <a:prstGeom prst="ellipse">
              <a:avLst/>
            </a:prstGeom>
            <a:solidFill>
              <a:srgbClr val="AAB836"/>
            </a:solidFill>
            <a:ln w="25400">
              <a:solidFill>
                <a:srgbClr val="AAB8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AAB836"/>
                  </a:solidFill>
                  <a:effectLst/>
                  <a:uLnTx/>
                  <a:uFillTx/>
                  <a:latin typeface="Gotham Pro" panose="02000803030000020004" pitchFamily="2" charset="0"/>
                  <a:ea typeface="+mn-ea"/>
                  <a:cs typeface="Gotham Pro" panose="02000803030000020004" pitchFamily="2" charset="0"/>
                </a:rPr>
                <a:t>2</a:t>
              </a: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EED466C9-5A36-47E6-B47E-832AF2C89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84957" y="5030584"/>
              <a:ext cx="242492" cy="242490"/>
            </a:xfrm>
            <a:prstGeom prst="rect">
              <a:avLst/>
            </a:prstGeom>
          </p:spPr>
        </p:pic>
      </p:grpSp>
      <p:sp>
        <p:nvSpPr>
          <p:cNvPr id="48" name="Google Shape;773;p68">
            <a:extLst>
              <a:ext uri="{FF2B5EF4-FFF2-40B4-BE49-F238E27FC236}">
                <a16:creationId xmlns:a16="http://schemas.microsoft.com/office/drawing/2014/main" xmlns="" id="{FAF2C9AD-AEA8-45C4-8119-9DC3E35B80BA}"/>
              </a:ext>
            </a:extLst>
          </p:cNvPr>
          <p:cNvSpPr txBox="1"/>
          <p:nvPr/>
        </p:nvSpPr>
        <p:spPr>
          <a:xfrm>
            <a:off x="1490962" y="2565658"/>
            <a:ext cx="690929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ru-RU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  <a:sym typeface="Arial"/>
              </a:rPr>
              <a:t>Возраст от </a:t>
            </a:r>
            <a:r>
              <a:rPr lang="ru-RU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  <a:sym typeface="Arial"/>
              </a:rPr>
              <a:t>35 </a:t>
            </a:r>
            <a:r>
              <a:rPr lang="ru-RU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  <a:sym typeface="Arial"/>
              </a:rPr>
              <a:t>до </a:t>
            </a:r>
            <a:r>
              <a:rPr lang="ru-RU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  <a:sym typeface="Arial"/>
              </a:rPr>
              <a:t>75 </a:t>
            </a:r>
            <a:r>
              <a:rPr lang="ru-RU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  <a:sym typeface="Arial"/>
              </a:rPr>
              <a:t>лет</a:t>
            </a:r>
            <a:endParaRPr lang="ru-RU" sz="2000" b="1" kern="0" dirty="0">
              <a:solidFill>
                <a:schemeClr val="tx1">
                  <a:lumMod val="85000"/>
                  <a:lumOff val="15000"/>
                </a:schemeClr>
              </a:solidFill>
              <a:latin typeface="Gotham Pro" panose="02000503040000020004" pitchFamily="50" charset="0"/>
              <a:ea typeface="+mj-ea"/>
              <a:cs typeface="Gotham Pro" panose="02000503040000020004" pitchFamily="50" charset="0"/>
              <a:sym typeface="Arial"/>
            </a:endParaRPr>
          </a:p>
        </p:txBody>
      </p:sp>
      <p:sp>
        <p:nvSpPr>
          <p:cNvPr id="54" name="Google Shape;773;p68">
            <a:extLst>
              <a:ext uri="{FF2B5EF4-FFF2-40B4-BE49-F238E27FC236}">
                <a16:creationId xmlns:a16="http://schemas.microsoft.com/office/drawing/2014/main" xmlns="" id="{FAF2C9AD-AEA8-45C4-8119-9DC3E35B80BA}"/>
              </a:ext>
            </a:extLst>
          </p:cNvPr>
          <p:cNvSpPr txBox="1"/>
          <p:nvPr/>
        </p:nvSpPr>
        <p:spPr>
          <a:xfrm>
            <a:off x="1490962" y="3143046"/>
            <a:ext cx="60488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ru-RU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  <a:sym typeface="Arial"/>
              </a:rPr>
              <a:t>Пациенты на 1-4 стадии рака и в ремиссии</a:t>
            </a:r>
            <a:endParaRPr lang="ru-RU" sz="2000" kern="0" dirty="0">
              <a:solidFill>
                <a:schemeClr val="tx1">
                  <a:lumMod val="85000"/>
                  <a:lumOff val="15000"/>
                </a:schemeClr>
              </a:solidFill>
              <a:latin typeface="Gotham Pro" panose="02000503040000020004" pitchFamily="50" charset="0"/>
              <a:ea typeface="+mj-ea"/>
              <a:cs typeface="Gotham Pro" panose="02000503040000020004" pitchFamily="50" charset="0"/>
              <a:sym typeface="Arial"/>
            </a:endParaRPr>
          </a:p>
        </p:txBody>
      </p:sp>
      <p:sp>
        <p:nvSpPr>
          <p:cNvPr id="63" name="Google Shape;773;p68">
            <a:extLst>
              <a:ext uri="{FF2B5EF4-FFF2-40B4-BE49-F238E27FC236}">
                <a16:creationId xmlns:a16="http://schemas.microsoft.com/office/drawing/2014/main" xmlns="" id="{FAF2C9AD-AEA8-45C4-8119-9DC3E35B80BA}"/>
              </a:ext>
            </a:extLst>
          </p:cNvPr>
          <p:cNvSpPr txBox="1"/>
          <p:nvPr/>
        </p:nvSpPr>
        <p:spPr>
          <a:xfrm>
            <a:off x="932112" y="4447350"/>
            <a:ext cx="700009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ru-RU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  <a:sym typeface="Arial"/>
              </a:rPr>
              <a:t>Ч</a:t>
            </a:r>
            <a:r>
              <a:rPr lang="ru-RU" sz="16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  <a:sym typeface="Arial"/>
              </a:rPr>
              <a:t>еловек зрелый, в возрасте </a:t>
            </a:r>
            <a:r>
              <a:rPr lang="ru-RU" sz="16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  <a:sym typeface="Arial"/>
              </a:rPr>
              <a:t>40-55 </a:t>
            </a:r>
            <a:r>
              <a:rPr lang="ru-RU" sz="16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  <a:sym typeface="Arial"/>
              </a:rPr>
              <a:t>лет или уже на пенсии, посвятивший свою жизнь семье, работе, вдруг сталкивается с диагнозом. В один момент жизнь останавливается. Что нужно делать, как правильно, пациент не знает. И теряет время, совершает ошибки, которые в итоге приводят к плохим результатам.  </a:t>
            </a:r>
            <a:endParaRPr lang="ru-RU" sz="1600" b="1" kern="0" dirty="0">
              <a:solidFill>
                <a:schemeClr val="tx1">
                  <a:lumMod val="85000"/>
                  <a:lumOff val="15000"/>
                </a:schemeClr>
              </a:solidFill>
              <a:latin typeface="Gotham Pro" panose="02000503040000020004" pitchFamily="50" charset="0"/>
              <a:ea typeface="+mj-ea"/>
              <a:cs typeface="Gotham Pro" panose="02000503040000020004" pitchFamily="50" charset="0"/>
              <a:sym typeface="Arial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D44E228D-E9F6-AC5D-FE53-7E9C51F956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r="11155"/>
          <a:stretch/>
        </p:blipFill>
        <p:spPr>
          <a:xfrm rot="16200000" flipH="1">
            <a:off x="7792015" y="1662248"/>
            <a:ext cx="4943579" cy="5447928"/>
          </a:xfrm>
          <a:prstGeom prst="rect">
            <a:avLst/>
          </a:prstGeom>
          <a:effectLst/>
          <a:sp3d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8221B85A-9FED-552C-8EC5-C7E8172247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 r="17530"/>
          <a:stretch/>
        </p:blipFill>
        <p:spPr>
          <a:xfrm flipH="1">
            <a:off x="7295488" y="603110"/>
            <a:ext cx="4896511" cy="6254889"/>
          </a:xfrm>
          <a:prstGeom prst="rect">
            <a:avLst/>
          </a:prstGeom>
        </p:spPr>
      </p:pic>
      <p:sp>
        <p:nvSpPr>
          <p:cNvPr id="72" name="Rectangle 2">
            <a:extLst>
              <a:ext uri="{FF2B5EF4-FFF2-40B4-BE49-F238E27FC236}">
                <a16:creationId xmlns:a16="http://schemas.microsoft.com/office/drawing/2014/main" xmlns="" id="{E756EB1D-3ADE-642C-BA6A-3E280B366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6913" y="5409220"/>
            <a:ext cx="4536503" cy="9435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41300" dist="25400" sx="102000" sy="102000" algn="ctr" rotWithShape="0">
              <a:schemeClr val="bg1">
                <a:lumMod val="6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>
            <a:defPPr>
              <a:defRPr lang="ru-RU"/>
            </a:defPPr>
            <a:lvl1pPr>
              <a:defRPr sz="160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/>
              <a:t>Екатерина, </a:t>
            </a:r>
            <a:r>
              <a:rPr lang="ru-RU" dirty="0"/>
              <a:t>47 лет, 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Челябинск</a:t>
            </a:r>
            <a:r>
              <a:rPr lang="ru-RU" dirty="0"/>
              <a:t> </a:t>
            </a:r>
          </a:p>
          <a:p>
            <a:r>
              <a:rPr lang="ru-RU" dirty="0"/>
              <a:t>РМЖ, гормонотерапия</a:t>
            </a:r>
          </a:p>
        </p:txBody>
      </p:sp>
      <p:pic>
        <p:nvPicPr>
          <p:cNvPr id="73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584" y="6228005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Google Shape;300;p21"/>
          <p:cNvSpPr txBox="1"/>
          <p:nvPr/>
        </p:nvSpPr>
        <p:spPr>
          <a:xfrm>
            <a:off x="4800578" y="6454174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5" name="Изображение" descr="Изображе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6333" y="249156"/>
            <a:ext cx="2046224" cy="7802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xmlns="" id="{C7D6CB76-4CAE-410C-8EB7-B8C343FF1399}"/>
              </a:ext>
            </a:extLst>
          </p:cNvPr>
          <p:cNvGrpSpPr/>
          <p:nvPr/>
        </p:nvGrpSpPr>
        <p:grpSpPr>
          <a:xfrm>
            <a:off x="853706" y="3690183"/>
            <a:ext cx="392906" cy="392906"/>
            <a:chOff x="806551" y="4949931"/>
            <a:chExt cx="392906" cy="392906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xmlns="" id="{B5F35D43-FEC4-4374-BC4A-00346766BCF0}"/>
                </a:ext>
              </a:extLst>
            </p:cNvPr>
            <p:cNvSpPr/>
            <p:nvPr/>
          </p:nvSpPr>
          <p:spPr>
            <a:xfrm>
              <a:off x="806551" y="4949931"/>
              <a:ext cx="392906" cy="392906"/>
            </a:xfrm>
            <a:prstGeom prst="ellipse">
              <a:avLst/>
            </a:prstGeom>
            <a:solidFill>
              <a:srgbClr val="AAB836"/>
            </a:solidFill>
            <a:ln w="25400">
              <a:solidFill>
                <a:srgbClr val="AAB8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AAB836"/>
                  </a:solidFill>
                  <a:effectLst/>
                  <a:uLnTx/>
                  <a:uFillTx/>
                  <a:latin typeface="Gotham Pro" panose="02000803030000020004" pitchFamily="2" charset="0"/>
                  <a:ea typeface="+mn-ea"/>
                  <a:cs typeface="Gotham Pro" panose="02000803030000020004" pitchFamily="2" charset="0"/>
                </a:rPr>
                <a:t>2</a:t>
              </a: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xmlns="" id="{EED466C9-5A36-47E6-B47E-832AF2C89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84957" y="5030584"/>
              <a:ext cx="242492" cy="242490"/>
            </a:xfrm>
            <a:prstGeom prst="rect">
              <a:avLst/>
            </a:prstGeom>
          </p:spPr>
        </p:pic>
      </p:grpSp>
      <p:sp>
        <p:nvSpPr>
          <p:cNvPr id="79" name="Google Shape;773;p68">
            <a:extLst>
              <a:ext uri="{FF2B5EF4-FFF2-40B4-BE49-F238E27FC236}">
                <a16:creationId xmlns:a16="http://schemas.microsoft.com/office/drawing/2014/main" xmlns="" id="{FAF2C9AD-AEA8-45C4-8119-9DC3E35B80BA}"/>
              </a:ext>
            </a:extLst>
          </p:cNvPr>
          <p:cNvSpPr txBox="1"/>
          <p:nvPr/>
        </p:nvSpPr>
        <p:spPr>
          <a:xfrm>
            <a:off x="1490962" y="3727611"/>
            <a:ext cx="60488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ru-RU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Pro" panose="02000503040000020004" pitchFamily="50" charset="0"/>
                <a:ea typeface="+mj-ea"/>
                <a:cs typeface="Gotham Pro" panose="02000503040000020004" pitchFamily="50" charset="0"/>
                <a:sym typeface="Arial"/>
              </a:rPr>
              <a:t>Все регионы и города РФ</a:t>
            </a:r>
            <a:endParaRPr lang="ru-RU" sz="2000" kern="0" dirty="0">
              <a:solidFill>
                <a:schemeClr val="tx1">
                  <a:lumMod val="85000"/>
                  <a:lumOff val="15000"/>
                </a:schemeClr>
              </a:solidFill>
              <a:latin typeface="Gotham Pro" panose="02000503040000020004" pitchFamily="50" charset="0"/>
              <a:ea typeface="+mj-ea"/>
              <a:cs typeface="Gotham Pro" panose="02000503040000020004" pitchFamily="50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09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27E064F5-5196-1419-D24F-669F3C505E19}"/>
              </a:ext>
            </a:extLst>
          </p:cNvPr>
          <p:cNvSpPr/>
          <p:nvPr/>
        </p:nvSpPr>
        <p:spPr>
          <a:xfrm>
            <a:off x="623888" y="3111490"/>
            <a:ext cx="7260442" cy="1444402"/>
          </a:xfrm>
          <a:prstGeom prst="roundRect">
            <a:avLst>
              <a:gd name="adj" fmla="val 8365"/>
            </a:avLst>
          </a:prstGeom>
          <a:solidFill>
            <a:schemeClr val="bg1"/>
          </a:solidFill>
          <a:ln>
            <a:noFill/>
          </a:ln>
          <a:effectLst>
            <a:outerShdw blurRad="241300" dist="25400" sx="102000" sy="102000" algn="ctr" rotWithShape="0">
              <a:schemeClr val="bg1">
                <a:lumMod val="6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endParaRPr lang="ru-RU" sz="2000" kern="0" dirty="0">
              <a:solidFill>
                <a:srgbClr val="333333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BDA98316-2088-DD10-9429-1FE6A741E77D}"/>
              </a:ext>
            </a:extLst>
          </p:cNvPr>
          <p:cNvSpPr/>
          <p:nvPr/>
        </p:nvSpPr>
        <p:spPr>
          <a:xfrm>
            <a:off x="623888" y="1448780"/>
            <a:ext cx="3527891" cy="1444402"/>
          </a:xfrm>
          <a:prstGeom prst="roundRect">
            <a:avLst>
              <a:gd name="adj" fmla="val 8365"/>
            </a:avLst>
          </a:prstGeom>
          <a:solidFill>
            <a:schemeClr val="bg1"/>
          </a:solidFill>
          <a:ln>
            <a:noFill/>
          </a:ln>
          <a:effectLst>
            <a:outerShdw blurRad="241300" dist="25400" sx="102000" sy="102000" algn="ctr" rotWithShape="0">
              <a:schemeClr val="bg1">
                <a:lumMod val="6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endParaRPr lang="ru-RU" sz="2000" kern="0" dirty="0">
              <a:solidFill>
                <a:srgbClr val="333333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29783BC-7827-DB78-6C2F-380114B05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811" y="1555428"/>
            <a:ext cx="379571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4000" b="0" kern="0" dirty="0" smtClean="0">
                <a:solidFill>
                  <a:srgbClr val="333333"/>
                </a:solidFill>
                <a:latin typeface="Gotham Pro" panose="02000803030000020004" pitchFamily="2" charset="0"/>
                <a:cs typeface="Gotham Pro" panose="02000803030000020004" pitchFamily="2" charset="0"/>
              </a:rPr>
              <a:t>Минздрав</a:t>
            </a:r>
          </a:p>
          <a:p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803030000020004" pitchFamily="2" charset="0"/>
                <a:ea typeface="+mn-ea"/>
                <a:cs typeface="Gotham Pro" panose="02000803030000020004" pitchFamily="2" charset="0"/>
              </a:rPr>
              <a:t>РФ</a:t>
            </a: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otham Pro" panose="02000503040000020004" pitchFamily="50" charset="0"/>
              <a:ea typeface="+mn-ea"/>
              <a:cs typeface="Gotham Pro" panose="02000503040000020004" pitchFamily="50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A5D1555F-03B4-87CA-63A7-B3D1BCC2A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892" y="3372026"/>
            <a:ext cx="609328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200" b="0" kern="0" dirty="0" smtClean="0">
                <a:solidFill>
                  <a:srgbClr val="333333"/>
                </a:solidFill>
                <a:latin typeface="Gotham Pro" panose="02000803030000020004" pitchFamily="2" charset="0"/>
                <a:cs typeface="Gotham Pro" panose="02000803030000020004" pitchFamily="2" charset="0"/>
              </a:rPr>
              <a:t>Государственные мед. учреждения разного уровня</a:t>
            </a:r>
            <a:endParaRPr kumimoji="0" lang="ru-RU" altLang="ru-RU" sz="32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otham Pro" panose="02000503040000020004" pitchFamily="50" charset="0"/>
              <a:ea typeface="+mn-ea"/>
              <a:cs typeface="Gotham Pro" panose="02000503040000020004" pitchFamily="50" charset="0"/>
            </a:endParaRPr>
          </a:p>
        </p:txBody>
      </p:sp>
      <p:sp>
        <p:nvSpPr>
          <p:cNvPr id="8" name="Номер слайда 37">
            <a:extLst>
              <a:ext uri="{FF2B5EF4-FFF2-40B4-BE49-F238E27FC236}">
                <a16:creationId xmlns:a16="http://schemas.microsoft.com/office/drawing/2014/main" xmlns="" id="{DEC9F6E8-B123-9055-CA98-9122E8BFF1D0}"/>
              </a:ext>
            </a:extLst>
          </p:cNvPr>
          <p:cNvSpPr txBox="1">
            <a:spLocks/>
          </p:cNvSpPr>
          <p:nvPr/>
        </p:nvSpPr>
        <p:spPr>
          <a:xfrm>
            <a:off x="7295488" y="6461280"/>
            <a:ext cx="462364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200" smtClean="0">
                <a:solidFill>
                  <a:srgbClr val="091B3C"/>
                </a:solidFill>
                <a:latin typeface="Gramatika Light" panose="00000400000000000000" pitchFamily="50" charset="0"/>
              </a:rPr>
              <a:pPr/>
              <a:t>8</a:t>
            </a:fld>
            <a:endParaRPr lang="ru-RU" sz="1200" dirty="0">
              <a:solidFill>
                <a:srgbClr val="091B3C"/>
              </a:solidFill>
              <a:latin typeface="Gramatika Light" panose="00000400000000000000" pitchFamily="50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48A0DEDB-D547-A668-5FE7-3893B3C1DEAA}"/>
              </a:ext>
            </a:extLst>
          </p:cNvPr>
          <p:cNvSpPr/>
          <p:nvPr/>
        </p:nvSpPr>
        <p:spPr>
          <a:xfrm>
            <a:off x="612953" y="4761148"/>
            <a:ext cx="5579732" cy="1340063"/>
          </a:xfrm>
          <a:prstGeom prst="roundRect">
            <a:avLst>
              <a:gd name="adj" fmla="val 11604"/>
            </a:avLst>
          </a:prstGeom>
          <a:solidFill>
            <a:schemeClr val="bg2"/>
          </a:solidFill>
          <a:ln>
            <a:noFill/>
          </a:ln>
          <a:effectLst>
            <a:outerShdw blurRad="241300" dist="25400" sx="102000" sy="102000" algn="ctr" rotWithShape="0">
              <a:schemeClr val="bg1">
                <a:lumMod val="6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rgbClr val="AAB81D"/>
              </a:solidFill>
              <a:latin typeface="Gilroy" panose="00000500000000000000" pitchFamily="50" charset="-52"/>
            </a:endParaRPr>
          </a:p>
          <a:p>
            <a:pPr algn="ctr"/>
            <a:endParaRPr lang="ru-RU" sz="1100" dirty="0">
              <a:solidFill>
                <a:srgbClr val="AAB81D"/>
              </a:solidFill>
              <a:latin typeface="Gilroy" panose="00000500000000000000" pitchFamily="50" charset="-52"/>
            </a:endParaRPr>
          </a:p>
          <a:p>
            <a:pPr algn="ctr"/>
            <a:endParaRPr lang="ru-RU" sz="1100" dirty="0">
              <a:solidFill>
                <a:srgbClr val="AAB81D"/>
              </a:solidFill>
              <a:latin typeface="Gilroy" panose="00000500000000000000" pitchFamily="50" charset="-52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63C93AAD-A5F1-B6FC-834B-7845B7C06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57" y="5110340"/>
            <a:ext cx="43534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200" b="0" kern="0" dirty="0" smtClean="0">
                <a:solidFill>
                  <a:srgbClr val="AAB81D"/>
                </a:solidFill>
                <a:latin typeface="Gotham Pro" panose="02000803030000020004" pitchFamily="2" charset="0"/>
                <a:cs typeface="Gotham Pro" panose="02000803030000020004" pitchFamily="2" charset="0"/>
              </a:rPr>
              <a:t>Частная медицина</a:t>
            </a:r>
            <a:endParaRPr kumimoji="0" lang="ru-RU" altLang="ru-RU" sz="3200" b="0" i="0" u="none" strike="noStrike" kern="0" cap="none" spc="0" normalizeH="0" baseline="0" noProof="0" dirty="0">
              <a:ln>
                <a:noFill/>
              </a:ln>
              <a:solidFill>
                <a:srgbClr val="AAB81D"/>
              </a:solidFill>
              <a:effectLst/>
              <a:uLnTx/>
              <a:uFillTx/>
              <a:latin typeface="Gotham Pro" panose="02000503040000020004" pitchFamily="50" charset="0"/>
              <a:ea typeface="+mn-ea"/>
              <a:cs typeface="Gotham Pro" panose="02000503040000020004" pitchFamily="50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F558195A-BB3A-3C26-80E0-B894143B1B9C}"/>
              </a:ext>
            </a:extLst>
          </p:cNvPr>
          <p:cNvSpPr/>
          <p:nvPr/>
        </p:nvSpPr>
        <p:spPr>
          <a:xfrm>
            <a:off x="4356439" y="1448780"/>
            <a:ext cx="3527891" cy="1444402"/>
          </a:xfrm>
          <a:prstGeom prst="roundRect">
            <a:avLst>
              <a:gd name="adj" fmla="val 8365"/>
            </a:avLst>
          </a:prstGeom>
          <a:solidFill>
            <a:schemeClr val="bg1"/>
          </a:solidFill>
          <a:ln>
            <a:noFill/>
          </a:ln>
          <a:effectLst>
            <a:outerShdw blurRad="241300" dist="25400" sx="102000" sy="102000" algn="ctr" rotWithShape="0">
              <a:schemeClr val="bg1">
                <a:lumMod val="6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endParaRPr lang="ru-RU" sz="2000" kern="0" dirty="0">
              <a:solidFill>
                <a:srgbClr val="333333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E271EB59-CBA1-6B00-ADBA-89610BDA3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527" y="1606544"/>
            <a:ext cx="226825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E3124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4000" b="0" kern="0" dirty="0" smtClean="0">
                <a:solidFill>
                  <a:srgbClr val="333333"/>
                </a:solidFill>
                <a:latin typeface="Gotham Pro" panose="02000803030000020004" pitchFamily="2" charset="0"/>
                <a:cs typeface="Gotham Pro" panose="02000803030000020004" pitchFamily="2" charset="0"/>
              </a:rPr>
              <a:t>ФОМС</a:t>
            </a:r>
            <a:r>
              <a:rPr lang="ru-RU" altLang="ru-RU" sz="4000" kern="0" dirty="0" smtClean="0">
                <a:solidFill>
                  <a:srgbClr val="333333"/>
                </a:solidFill>
                <a:latin typeface="Gotham Pro" panose="02000803030000020004" pitchFamily="2" charset="0"/>
                <a:cs typeface="Gotham Pro" panose="02000803030000020004" pitchFamily="2" charset="0"/>
              </a:rPr>
              <a:t> </a:t>
            </a:r>
          </a:p>
          <a:p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Pro" panose="02000803030000020004" pitchFamily="2" charset="0"/>
                <a:ea typeface="+mn-ea"/>
                <a:cs typeface="Gotham Pro" panose="02000803030000020004" pitchFamily="2" charset="0"/>
              </a:rPr>
              <a:t>Федеральный и региональные</a:t>
            </a:r>
            <a:endParaRPr kumimoji="0" lang="ru-RU" altLang="ru-RU" sz="14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otham Pro" panose="02000503040000020004" pitchFamily="50" charset="0"/>
              <a:ea typeface="+mn-ea"/>
              <a:cs typeface="Gotham Pro" panose="02000503040000020004" pitchFamily="50" charset="0"/>
            </a:endParaRPr>
          </a:p>
        </p:txBody>
      </p:sp>
      <p:pic>
        <p:nvPicPr>
          <p:cNvPr id="1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84" y="6228005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Google Shape;300;p21"/>
          <p:cNvSpPr txBox="1"/>
          <p:nvPr/>
        </p:nvSpPr>
        <p:spPr>
          <a:xfrm>
            <a:off x="4800578" y="6454174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904" y="255594"/>
            <a:ext cx="2046224" cy="780252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Google Shape;138;p8"/>
          <p:cNvSpPr txBox="1">
            <a:spLocks/>
          </p:cNvSpPr>
          <p:nvPr/>
        </p:nvSpPr>
        <p:spPr>
          <a:xfrm>
            <a:off x="515380" y="327798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161825" hangingPunct="0">
              <a:lnSpc>
                <a:spcPct val="100000"/>
              </a:lnSpc>
            </a:pPr>
            <a:r>
              <a:rPr lang="ru-RU" sz="4800" b="1" cap="all" dirty="0" err="1" smtClean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Стейкхолдеры</a:t>
            </a:r>
            <a:endParaRPr lang="ru-RU"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12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олилиния 54">
            <a:extLst>
              <a:ext uri="{FF2B5EF4-FFF2-40B4-BE49-F238E27FC236}">
                <a16:creationId xmlns:a16="http://schemas.microsoft.com/office/drawing/2014/main" xmlns="" id="{65043BAC-A3E3-3BC4-6E1A-BF80C6A41729}"/>
              </a:ext>
            </a:extLst>
          </p:cNvPr>
          <p:cNvSpPr/>
          <p:nvPr/>
        </p:nvSpPr>
        <p:spPr>
          <a:xfrm>
            <a:off x="621324" y="1571396"/>
            <a:ext cx="11904997" cy="4067907"/>
          </a:xfrm>
          <a:custGeom>
            <a:avLst/>
            <a:gdLst>
              <a:gd name="connsiteX0" fmla="*/ 1230923 w 7244862"/>
              <a:gd name="connsiteY0" fmla="*/ 4032739 h 4032739"/>
              <a:gd name="connsiteX1" fmla="*/ 7244862 w 7244862"/>
              <a:gd name="connsiteY1" fmla="*/ 4032739 h 4032739"/>
              <a:gd name="connsiteX2" fmla="*/ 7244862 w 7244862"/>
              <a:gd name="connsiteY2" fmla="*/ 0 h 4032739"/>
              <a:gd name="connsiteX3" fmla="*/ 5251939 w 7244862"/>
              <a:gd name="connsiteY3" fmla="*/ 1207477 h 4032739"/>
              <a:gd name="connsiteX4" fmla="*/ 3223846 w 7244862"/>
              <a:gd name="connsiteY4" fmla="*/ 1922585 h 4032739"/>
              <a:gd name="connsiteX5" fmla="*/ 1219200 w 7244862"/>
              <a:gd name="connsiteY5" fmla="*/ 2672862 h 4032739"/>
              <a:gd name="connsiteX6" fmla="*/ 0 w 7244862"/>
              <a:gd name="connsiteY6" fmla="*/ 3036277 h 4032739"/>
              <a:gd name="connsiteX0" fmla="*/ 11723 w 7244862"/>
              <a:gd name="connsiteY0" fmla="*/ 4044463 h 4044463"/>
              <a:gd name="connsiteX1" fmla="*/ 7244862 w 7244862"/>
              <a:gd name="connsiteY1" fmla="*/ 4032739 h 4044463"/>
              <a:gd name="connsiteX2" fmla="*/ 7244862 w 7244862"/>
              <a:gd name="connsiteY2" fmla="*/ 0 h 4044463"/>
              <a:gd name="connsiteX3" fmla="*/ 5251939 w 7244862"/>
              <a:gd name="connsiteY3" fmla="*/ 1207477 h 4044463"/>
              <a:gd name="connsiteX4" fmla="*/ 3223846 w 7244862"/>
              <a:gd name="connsiteY4" fmla="*/ 1922585 h 4044463"/>
              <a:gd name="connsiteX5" fmla="*/ 1219200 w 7244862"/>
              <a:gd name="connsiteY5" fmla="*/ 2672862 h 4044463"/>
              <a:gd name="connsiteX6" fmla="*/ 0 w 7244862"/>
              <a:gd name="connsiteY6" fmla="*/ 3036277 h 4044463"/>
              <a:gd name="connsiteX0" fmla="*/ 11723 w 7244862"/>
              <a:gd name="connsiteY0" fmla="*/ 4044463 h 4044463"/>
              <a:gd name="connsiteX1" fmla="*/ 7244862 w 7244862"/>
              <a:gd name="connsiteY1" fmla="*/ 4032739 h 4044463"/>
              <a:gd name="connsiteX2" fmla="*/ 7244862 w 7244862"/>
              <a:gd name="connsiteY2" fmla="*/ 0 h 4044463"/>
              <a:gd name="connsiteX3" fmla="*/ 5251939 w 7244862"/>
              <a:gd name="connsiteY3" fmla="*/ 1207477 h 4044463"/>
              <a:gd name="connsiteX4" fmla="*/ 3259015 w 7244862"/>
              <a:gd name="connsiteY4" fmla="*/ 2110154 h 4044463"/>
              <a:gd name="connsiteX5" fmla="*/ 1219200 w 7244862"/>
              <a:gd name="connsiteY5" fmla="*/ 2672862 h 4044463"/>
              <a:gd name="connsiteX6" fmla="*/ 0 w 7244862"/>
              <a:gd name="connsiteY6" fmla="*/ 3036277 h 4044463"/>
              <a:gd name="connsiteX0" fmla="*/ 11723 w 7244862"/>
              <a:gd name="connsiteY0" fmla="*/ 4044463 h 4044463"/>
              <a:gd name="connsiteX1" fmla="*/ 7244862 w 7244862"/>
              <a:gd name="connsiteY1" fmla="*/ 4032739 h 4044463"/>
              <a:gd name="connsiteX2" fmla="*/ 7244862 w 7244862"/>
              <a:gd name="connsiteY2" fmla="*/ 0 h 4044463"/>
              <a:gd name="connsiteX3" fmla="*/ 5251939 w 7244862"/>
              <a:gd name="connsiteY3" fmla="*/ 1207477 h 4044463"/>
              <a:gd name="connsiteX4" fmla="*/ 3259015 w 7244862"/>
              <a:gd name="connsiteY4" fmla="*/ 2110154 h 4044463"/>
              <a:gd name="connsiteX5" fmla="*/ 980209 w 7244862"/>
              <a:gd name="connsiteY5" fmla="*/ 3098889 h 4044463"/>
              <a:gd name="connsiteX6" fmla="*/ 0 w 7244862"/>
              <a:gd name="connsiteY6" fmla="*/ 3036277 h 4044463"/>
              <a:gd name="connsiteX0" fmla="*/ 11723 w 7244862"/>
              <a:gd name="connsiteY0" fmla="*/ 4044463 h 4044463"/>
              <a:gd name="connsiteX1" fmla="*/ 7244862 w 7244862"/>
              <a:gd name="connsiteY1" fmla="*/ 4032739 h 4044463"/>
              <a:gd name="connsiteX2" fmla="*/ 7244862 w 7244862"/>
              <a:gd name="connsiteY2" fmla="*/ 0 h 4044463"/>
              <a:gd name="connsiteX3" fmla="*/ 5251939 w 7244862"/>
              <a:gd name="connsiteY3" fmla="*/ 1207477 h 4044463"/>
              <a:gd name="connsiteX4" fmla="*/ 3269406 w 7244862"/>
              <a:gd name="connsiteY4" fmla="*/ 2380318 h 4044463"/>
              <a:gd name="connsiteX5" fmla="*/ 980209 w 7244862"/>
              <a:gd name="connsiteY5" fmla="*/ 3098889 h 4044463"/>
              <a:gd name="connsiteX6" fmla="*/ 0 w 7244862"/>
              <a:gd name="connsiteY6" fmla="*/ 3036277 h 4044463"/>
              <a:gd name="connsiteX0" fmla="*/ 11723 w 7244862"/>
              <a:gd name="connsiteY0" fmla="*/ 4044463 h 4044463"/>
              <a:gd name="connsiteX1" fmla="*/ 7244862 w 7244862"/>
              <a:gd name="connsiteY1" fmla="*/ 4032739 h 4044463"/>
              <a:gd name="connsiteX2" fmla="*/ 7244862 w 7244862"/>
              <a:gd name="connsiteY2" fmla="*/ 0 h 4044463"/>
              <a:gd name="connsiteX3" fmla="*/ 5251939 w 7244862"/>
              <a:gd name="connsiteY3" fmla="*/ 1280214 h 4044463"/>
              <a:gd name="connsiteX4" fmla="*/ 3269406 w 7244862"/>
              <a:gd name="connsiteY4" fmla="*/ 2380318 h 4044463"/>
              <a:gd name="connsiteX5" fmla="*/ 980209 w 7244862"/>
              <a:gd name="connsiteY5" fmla="*/ 3098889 h 4044463"/>
              <a:gd name="connsiteX6" fmla="*/ 0 w 7244862"/>
              <a:gd name="connsiteY6" fmla="*/ 3036277 h 4044463"/>
              <a:gd name="connsiteX0" fmla="*/ 11723 w 7244862"/>
              <a:gd name="connsiteY0" fmla="*/ 4044463 h 4044463"/>
              <a:gd name="connsiteX1" fmla="*/ 7244862 w 7244862"/>
              <a:gd name="connsiteY1" fmla="*/ 4032739 h 4044463"/>
              <a:gd name="connsiteX2" fmla="*/ 7244862 w 7244862"/>
              <a:gd name="connsiteY2" fmla="*/ 0 h 4044463"/>
              <a:gd name="connsiteX3" fmla="*/ 5251939 w 7244862"/>
              <a:gd name="connsiteY3" fmla="*/ 1280214 h 4044463"/>
              <a:gd name="connsiteX4" fmla="*/ 3269406 w 7244862"/>
              <a:gd name="connsiteY4" fmla="*/ 2380318 h 4044463"/>
              <a:gd name="connsiteX5" fmla="*/ 980209 w 7244862"/>
              <a:gd name="connsiteY5" fmla="*/ 3098889 h 4044463"/>
              <a:gd name="connsiteX6" fmla="*/ 0 w 7244862"/>
              <a:gd name="connsiteY6" fmla="*/ 3358395 h 4044463"/>
              <a:gd name="connsiteX0" fmla="*/ 11723 w 7244862"/>
              <a:gd name="connsiteY0" fmla="*/ 4046581 h 4046581"/>
              <a:gd name="connsiteX1" fmla="*/ 7244862 w 7244862"/>
              <a:gd name="connsiteY1" fmla="*/ 4034857 h 4046581"/>
              <a:gd name="connsiteX2" fmla="*/ 7244862 w 7244862"/>
              <a:gd name="connsiteY2" fmla="*/ 2118 h 4046581"/>
              <a:gd name="connsiteX3" fmla="*/ 7233704 w 7244862"/>
              <a:gd name="connsiteY3" fmla="*/ 0 h 4046581"/>
              <a:gd name="connsiteX4" fmla="*/ 5251939 w 7244862"/>
              <a:gd name="connsiteY4" fmla="*/ 1282332 h 4046581"/>
              <a:gd name="connsiteX5" fmla="*/ 3269406 w 7244862"/>
              <a:gd name="connsiteY5" fmla="*/ 2382436 h 4046581"/>
              <a:gd name="connsiteX6" fmla="*/ 980209 w 7244862"/>
              <a:gd name="connsiteY6" fmla="*/ 3101007 h 4046581"/>
              <a:gd name="connsiteX7" fmla="*/ 0 w 7244862"/>
              <a:gd name="connsiteY7" fmla="*/ 3360513 h 4046581"/>
              <a:gd name="connsiteX0" fmla="*/ 11723 w 7487091"/>
              <a:gd name="connsiteY0" fmla="*/ 4044463 h 4044463"/>
              <a:gd name="connsiteX1" fmla="*/ 7244862 w 7487091"/>
              <a:gd name="connsiteY1" fmla="*/ 4032739 h 4044463"/>
              <a:gd name="connsiteX2" fmla="*/ 7244862 w 7487091"/>
              <a:gd name="connsiteY2" fmla="*/ 0 h 4044463"/>
              <a:gd name="connsiteX3" fmla="*/ 7487091 w 7487091"/>
              <a:gd name="connsiteY3" fmla="*/ 8899 h 4044463"/>
              <a:gd name="connsiteX4" fmla="*/ 5251939 w 7487091"/>
              <a:gd name="connsiteY4" fmla="*/ 1280214 h 4044463"/>
              <a:gd name="connsiteX5" fmla="*/ 3269406 w 7487091"/>
              <a:gd name="connsiteY5" fmla="*/ 2380318 h 4044463"/>
              <a:gd name="connsiteX6" fmla="*/ 980209 w 7487091"/>
              <a:gd name="connsiteY6" fmla="*/ 3098889 h 4044463"/>
              <a:gd name="connsiteX7" fmla="*/ 0 w 7487091"/>
              <a:gd name="connsiteY7" fmla="*/ 3358395 h 4044463"/>
              <a:gd name="connsiteX0" fmla="*/ 11723 w 7806723"/>
              <a:gd name="connsiteY0" fmla="*/ 4099548 h 4099548"/>
              <a:gd name="connsiteX1" fmla="*/ 7244862 w 7806723"/>
              <a:gd name="connsiteY1" fmla="*/ 4087824 h 4099548"/>
              <a:gd name="connsiteX2" fmla="*/ 7806723 w 7806723"/>
              <a:gd name="connsiteY2" fmla="*/ 0 h 4099548"/>
              <a:gd name="connsiteX3" fmla="*/ 7487091 w 7806723"/>
              <a:gd name="connsiteY3" fmla="*/ 63984 h 4099548"/>
              <a:gd name="connsiteX4" fmla="*/ 5251939 w 7806723"/>
              <a:gd name="connsiteY4" fmla="*/ 1335299 h 4099548"/>
              <a:gd name="connsiteX5" fmla="*/ 3269406 w 7806723"/>
              <a:gd name="connsiteY5" fmla="*/ 2435403 h 4099548"/>
              <a:gd name="connsiteX6" fmla="*/ 980209 w 7806723"/>
              <a:gd name="connsiteY6" fmla="*/ 3153974 h 4099548"/>
              <a:gd name="connsiteX7" fmla="*/ 0 w 7806723"/>
              <a:gd name="connsiteY7" fmla="*/ 3413480 h 4099548"/>
              <a:gd name="connsiteX0" fmla="*/ 11723 w 7806723"/>
              <a:gd name="connsiteY0" fmla="*/ 4099548 h 4099548"/>
              <a:gd name="connsiteX1" fmla="*/ 7244862 w 7806723"/>
              <a:gd name="connsiteY1" fmla="*/ 4087824 h 4099548"/>
              <a:gd name="connsiteX2" fmla="*/ 7806723 w 7806723"/>
              <a:gd name="connsiteY2" fmla="*/ 0 h 4099548"/>
              <a:gd name="connsiteX3" fmla="*/ 7233703 w 7806723"/>
              <a:gd name="connsiteY3" fmla="*/ 41951 h 4099548"/>
              <a:gd name="connsiteX4" fmla="*/ 5251939 w 7806723"/>
              <a:gd name="connsiteY4" fmla="*/ 1335299 h 4099548"/>
              <a:gd name="connsiteX5" fmla="*/ 3269406 w 7806723"/>
              <a:gd name="connsiteY5" fmla="*/ 2435403 h 4099548"/>
              <a:gd name="connsiteX6" fmla="*/ 980209 w 7806723"/>
              <a:gd name="connsiteY6" fmla="*/ 3153974 h 4099548"/>
              <a:gd name="connsiteX7" fmla="*/ 0 w 7806723"/>
              <a:gd name="connsiteY7" fmla="*/ 3413480 h 4099548"/>
              <a:gd name="connsiteX0" fmla="*/ 11723 w 11893980"/>
              <a:gd name="connsiteY0" fmla="*/ 4057597 h 4057597"/>
              <a:gd name="connsiteX1" fmla="*/ 7244862 w 11893980"/>
              <a:gd name="connsiteY1" fmla="*/ 4045873 h 4057597"/>
              <a:gd name="connsiteX2" fmla="*/ 11893980 w 11893980"/>
              <a:gd name="connsiteY2" fmla="*/ 24150 h 4057597"/>
              <a:gd name="connsiteX3" fmla="*/ 7233703 w 11893980"/>
              <a:gd name="connsiteY3" fmla="*/ 0 h 4057597"/>
              <a:gd name="connsiteX4" fmla="*/ 5251939 w 11893980"/>
              <a:gd name="connsiteY4" fmla="*/ 1293348 h 4057597"/>
              <a:gd name="connsiteX5" fmla="*/ 3269406 w 11893980"/>
              <a:gd name="connsiteY5" fmla="*/ 2393452 h 4057597"/>
              <a:gd name="connsiteX6" fmla="*/ 980209 w 11893980"/>
              <a:gd name="connsiteY6" fmla="*/ 3112023 h 4057597"/>
              <a:gd name="connsiteX7" fmla="*/ 0 w 11893980"/>
              <a:gd name="connsiteY7" fmla="*/ 3371529 h 4057597"/>
              <a:gd name="connsiteX0" fmla="*/ 11723 w 11904997"/>
              <a:gd name="connsiteY0" fmla="*/ 4057597 h 4067907"/>
              <a:gd name="connsiteX1" fmla="*/ 11904997 w 11904997"/>
              <a:gd name="connsiteY1" fmla="*/ 4067907 h 4067907"/>
              <a:gd name="connsiteX2" fmla="*/ 11893980 w 11904997"/>
              <a:gd name="connsiteY2" fmla="*/ 24150 h 4067907"/>
              <a:gd name="connsiteX3" fmla="*/ 7233703 w 11904997"/>
              <a:gd name="connsiteY3" fmla="*/ 0 h 4067907"/>
              <a:gd name="connsiteX4" fmla="*/ 5251939 w 11904997"/>
              <a:gd name="connsiteY4" fmla="*/ 1293348 h 4067907"/>
              <a:gd name="connsiteX5" fmla="*/ 3269406 w 11904997"/>
              <a:gd name="connsiteY5" fmla="*/ 2393452 h 4067907"/>
              <a:gd name="connsiteX6" fmla="*/ 980209 w 11904997"/>
              <a:gd name="connsiteY6" fmla="*/ 3112023 h 4067907"/>
              <a:gd name="connsiteX7" fmla="*/ 0 w 11904997"/>
              <a:gd name="connsiteY7" fmla="*/ 3371529 h 406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04997" h="4067907">
                <a:moveTo>
                  <a:pt x="11723" y="4057597"/>
                </a:moveTo>
                <a:lnTo>
                  <a:pt x="11904997" y="4067907"/>
                </a:lnTo>
                <a:cubicBezTo>
                  <a:pt x="11901325" y="2719988"/>
                  <a:pt x="11897652" y="1372069"/>
                  <a:pt x="11893980" y="24150"/>
                </a:cubicBezTo>
                <a:lnTo>
                  <a:pt x="7233703" y="0"/>
                </a:lnTo>
                <a:lnTo>
                  <a:pt x="5251939" y="1293348"/>
                </a:lnTo>
                <a:lnTo>
                  <a:pt x="3269406" y="2393452"/>
                </a:lnTo>
                <a:lnTo>
                  <a:pt x="980209" y="3112023"/>
                </a:lnTo>
                <a:lnTo>
                  <a:pt x="0" y="3371529"/>
                </a:lnTo>
              </a:path>
            </a:pathLst>
          </a:custGeom>
          <a:solidFill>
            <a:srgbClr val="EDF0D6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DBA0E943-6BCD-E738-4ED2-7F6F694571B1}"/>
              </a:ext>
            </a:extLst>
          </p:cNvPr>
          <p:cNvCxnSpPr>
            <a:cxnSpLocks/>
          </p:cNvCxnSpPr>
          <p:nvPr/>
        </p:nvCxnSpPr>
        <p:spPr>
          <a:xfrm>
            <a:off x="1512530" y="5628364"/>
            <a:ext cx="10056078" cy="0"/>
          </a:xfrm>
          <a:prstGeom prst="straightConnector1">
            <a:avLst/>
          </a:prstGeom>
          <a:ln w="41275" cap="rnd">
            <a:solidFill>
              <a:schemeClr val="bg1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63BF33AD-457E-8794-3730-B9E6BFBA5A0D}"/>
              </a:ext>
            </a:extLst>
          </p:cNvPr>
          <p:cNvSpPr/>
          <p:nvPr/>
        </p:nvSpPr>
        <p:spPr>
          <a:xfrm>
            <a:off x="7860196" y="1111195"/>
            <a:ext cx="5292000" cy="4190013"/>
          </a:xfrm>
          <a:prstGeom prst="roundRect">
            <a:avLst>
              <a:gd name="adj" fmla="val 8365"/>
            </a:avLst>
          </a:prstGeom>
          <a:solidFill>
            <a:schemeClr val="bg1"/>
          </a:solidFill>
          <a:ln>
            <a:solidFill>
              <a:srgbClr val="AAB81D"/>
            </a:solidFill>
          </a:ln>
          <a:effectLst>
            <a:outerShdw blurRad="241300" dist="25400" sx="102000" sy="102000" algn="ctr" rotWithShape="0">
              <a:schemeClr val="bg1">
                <a:lumMod val="6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endParaRPr lang="ru-RU" sz="2000" kern="0" dirty="0">
              <a:solidFill>
                <a:srgbClr val="333333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30468" y="1418934"/>
            <a:ext cx="4551457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r>
              <a:rPr lang="ru-RU" sz="3200" b="1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Цель: 1000 </a:t>
            </a:r>
            <a:r>
              <a:rPr lang="ru-RU" sz="1900" b="1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пациентов </a:t>
            </a:r>
            <a:r>
              <a:rPr lang="ru-RU" sz="1900" dirty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 год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231DC82-2BA3-46ED-E75B-609576BBAD68}"/>
              </a:ext>
            </a:extLst>
          </p:cNvPr>
          <p:cNvSpPr/>
          <p:nvPr/>
        </p:nvSpPr>
        <p:spPr>
          <a:xfrm>
            <a:off x="871631" y="5722532"/>
            <a:ext cx="1422912" cy="4513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2626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2021 </a:t>
            </a:r>
            <a:r>
              <a:rPr lang="ru-RU" b="1" dirty="0">
                <a:solidFill>
                  <a:srgbClr val="62626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год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B7E57F6-184F-C394-CC14-05BBBFEEDB62}"/>
              </a:ext>
            </a:extLst>
          </p:cNvPr>
          <p:cNvSpPr/>
          <p:nvPr/>
        </p:nvSpPr>
        <p:spPr>
          <a:xfrm>
            <a:off x="3139035" y="5722532"/>
            <a:ext cx="1422912" cy="4513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2626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2022 </a:t>
            </a:r>
            <a:r>
              <a:rPr lang="ru-RU" b="1" dirty="0">
                <a:solidFill>
                  <a:srgbClr val="62626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год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68A0FF1-CE72-ACB6-8231-06462D18A4F7}"/>
              </a:ext>
            </a:extLst>
          </p:cNvPr>
          <p:cNvSpPr/>
          <p:nvPr/>
        </p:nvSpPr>
        <p:spPr>
          <a:xfrm>
            <a:off x="5139575" y="5722532"/>
            <a:ext cx="1422912" cy="4513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2626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2023 </a:t>
            </a:r>
            <a:r>
              <a:rPr lang="ru-RU" b="1" dirty="0">
                <a:solidFill>
                  <a:srgbClr val="62626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год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426D9FF-E0AF-EC09-CDE4-61B9B68A349A}"/>
              </a:ext>
            </a:extLst>
          </p:cNvPr>
          <p:cNvSpPr/>
          <p:nvPr/>
        </p:nvSpPr>
        <p:spPr>
          <a:xfrm>
            <a:off x="7140116" y="5722532"/>
            <a:ext cx="1422912" cy="4513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2626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2024 </a:t>
            </a:r>
            <a:r>
              <a:rPr lang="ru-RU" b="1" dirty="0">
                <a:solidFill>
                  <a:srgbClr val="62626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год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47AE1771-4FC2-DDA4-E958-9F008B1B09B6}"/>
              </a:ext>
            </a:extLst>
          </p:cNvPr>
          <p:cNvCxnSpPr>
            <a:cxnSpLocks/>
            <a:stCxn id="55" idx="0"/>
            <a:endCxn id="2" idx="2"/>
          </p:cNvCxnSpPr>
          <p:nvPr/>
        </p:nvCxnSpPr>
        <p:spPr>
          <a:xfrm flipV="1">
            <a:off x="633047" y="5628364"/>
            <a:ext cx="860030" cy="629"/>
          </a:xfrm>
          <a:prstGeom prst="straightConnector1">
            <a:avLst/>
          </a:prstGeom>
          <a:ln w="31750">
            <a:solidFill>
              <a:srgbClr val="686868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5718043-E776-3A17-75A8-B19FF422AC1B}"/>
              </a:ext>
            </a:extLst>
          </p:cNvPr>
          <p:cNvSpPr/>
          <p:nvPr/>
        </p:nvSpPr>
        <p:spPr>
          <a:xfrm>
            <a:off x="-433567" y="3789040"/>
            <a:ext cx="4007622" cy="696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ru-RU" sz="1900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Тест</a:t>
            </a:r>
          </a:p>
          <a:p>
            <a:pPr algn="ctr"/>
            <a:r>
              <a:rPr lang="ru-RU" sz="1900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60 пациентов</a:t>
            </a:r>
            <a:endParaRPr lang="ru-RU" sz="1900" dirty="0">
              <a:solidFill>
                <a:srgbClr val="333333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endParaRPr lang="ru-RU" sz="1900" dirty="0">
              <a:solidFill>
                <a:srgbClr val="333333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00F57CAD-CE39-02D1-9910-8F26CAA7F381}"/>
              </a:ext>
            </a:extLst>
          </p:cNvPr>
          <p:cNvCxnSpPr>
            <a:cxnSpLocks/>
            <a:stCxn id="2" idx="6"/>
          </p:cNvCxnSpPr>
          <p:nvPr/>
        </p:nvCxnSpPr>
        <p:spPr>
          <a:xfrm>
            <a:off x="1673097" y="5628364"/>
            <a:ext cx="9628647" cy="0"/>
          </a:xfrm>
          <a:prstGeom prst="straightConnector1">
            <a:avLst/>
          </a:prstGeom>
          <a:ln w="41275" cap="rnd">
            <a:solidFill>
              <a:srgbClr val="686868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BBB67CD9-9D13-07E4-6B46-454BA38AD7C6}"/>
              </a:ext>
            </a:extLst>
          </p:cNvPr>
          <p:cNvSpPr/>
          <p:nvPr/>
        </p:nvSpPr>
        <p:spPr>
          <a:xfrm>
            <a:off x="1493077" y="5538354"/>
            <a:ext cx="180020" cy="1800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686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76E4D1C4-C690-EBA9-B483-26510ACAE04E}"/>
              </a:ext>
            </a:extLst>
          </p:cNvPr>
          <p:cNvSpPr/>
          <p:nvPr/>
        </p:nvSpPr>
        <p:spPr>
          <a:xfrm>
            <a:off x="3757355" y="5538354"/>
            <a:ext cx="180020" cy="1800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686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ADE8C8B6-611A-1112-DD99-18C4353D4E9D}"/>
              </a:ext>
            </a:extLst>
          </p:cNvPr>
          <p:cNvSpPr/>
          <p:nvPr/>
        </p:nvSpPr>
        <p:spPr>
          <a:xfrm>
            <a:off x="5754769" y="5538354"/>
            <a:ext cx="180020" cy="1800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686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07D7774A-30FD-DDD5-4B10-458C00B7649A}"/>
              </a:ext>
            </a:extLst>
          </p:cNvPr>
          <p:cNvSpPr/>
          <p:nvPr/>
        </p:nvSpPr>
        <p:spPr>
          <a:xfrm>
            <a:off x="7752184" y="5538354"/>
            <a:ext cx="180020" cy="1800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686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A765F899-BA0C-2375-5DD6-681E960B1C78}"/>
              </a:ext>
            </a:extLst>
          </p:cNvPr>
          <p:cNvGrpSpPr/>
          <p:nvPr/>
        </p:nvGrpSpPr>
        <p:grpSpPr>
          <a:xfrm>
            <a:off x="8152460" y="2033437"/>
            <a:ext cx="834207" cy="834207"/>
            <a:chOff x="605838" y="1461546"/>
            <a:chExt cx="864000" cy="864000"/>
          </a:xfrm>
        </p:grpSpPr>
        <p:sp>
          <p:nvSpPr>
            <p:cNvPr id="17" name="Арка 16">
              <a:extLst>
                <a:ext uri="{FF2B5EF4-FFF2-40B4-BE49-F238E27FC236}">
                  <a16:creationId xmlns:a16="http://schemas.microsoft.com/office/drawing/2014/main" xmlns="" id="{CD3D5215-22BF-4DA4-CDF6-6993AC7F83C5}"/>
                </a:ext>
              </a:extLst>
            </p:cNvPr>
            <p:cNvSpPr/>
            <p:nvPr/>
          </p:nvSpPr>
          <p:spPr>
            <a:xfrm rot="5400000">
              <a:off x="644264" y="1499971"/>
              <a:ext cx="787149" cy="787151"/>
            </a:xfrm>
            <a:prstGeom prst="blockArc">
              <a:avLst>
                <a:gd name="adj1" fmla="val 10800000"/>
                <a:gd name="adj2" fmla="val 10799970"/>
                <a:gd name="adj3" fmla="val 6952"/>
              </a:avLst>
            </a:prstGeom>
            <a:solidFill>
              <a:srgbClr val="686868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>
                <a:solidFill>
                  <a:schemeClr val="tx1"/>
                </a:solidFill>
              </a:endParaRPr>
            </a:p>
          </p:txBody>
        </p:sp>
        <p:sp>
          <p:nvSpPr>
            <p:cNvPr id="20" name="Арка 19">
              <a:extLst>
                <a:ext uri="{FF2B5EF4-FFF2-40B4-BE49-F238E27FC236}">
                  <a16:creationId xmlns:a16="http://schemas.microsoft.com/office/drawing/2014/main" xmlns="" id="{ABADF764-60F6-5A77-B1EF-3DF578A05D47}"/>
                </a:ext>
              </a:extLst>
            </p:cNvPr>
            <p:cNvSpPr/>
            <p:nvPr/>
          </p:nvSpPr>
          <p:spPr>
            <a:xfrm rot="11982628">
              <a:off x="605838" y="1461546"/>
              <a:ext cx="864000" cy="864000"/>
            </a:xfrm>
            <a:prstGeom prst="blockArc">
              <a:avLst>
                <a:gd name="adj1" fmla="val 4066407"/>
                <a:gd name="adj2" fmla="val 19308333"/>
                <a:gd name="adj3" fmla="val 19057"/>
              </a:avLst>
            </a:prstGeom>
            <a:solidFill>
              <a:srgbClr val="AAB81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6BD0B65F-F67A-8DD9-4F67-36FE91374074}"/>
              </a:ext>
            </a:extLst>
          </p:cNvPr>
          <p:cNvGrpSpPr/>
          <p:nvPr/>
        </p:nvGrpSpPr>
        <p:grpSpPr>
          <a:xfrm rot="6313502">
            <a:off x="8152460" y="3084553"/>
            <a:ext cx="834207" cy="834207"/>
            <a:chOff x="605838" y="1461546"/>
            <a:chExt cx="864000" cy="864000"/>
          </a:xfrm>
        </p:grpSpPr>
        <p:sp>
          <p:nvSpPr>
            <p:cNvPr id="28" name="Арка 27">
              <a:extLst>
                <a:ext uri="{FF2B5EF4-FFF2-40B4-BE49-F238E27FC236}">
                  <a16:creationId xmlns:a16="http://schemas.microsoft.com/office/drawing/2014/main" xmlns="" id="{8749D1DA-8568-FF5D-0A7A-FE18D86DCA20}"/>
                </a:ext>
              </a:extLst>
            </p:cNvPr>
            <p:cNvSpPr/>
            <p:nvPr/>
          </p:nvSpPr>
          <p:spPr>
            <a:xfrm rot="5400000">
              <a:off x="644264" y="1499971"/>
              <a:ext cx="787149" cy="787151"/>
            </a:xfrm>
            <a:prstGeom prst="blockArc">
              <a:avLst>
                <a:gd name="adj1" fmla="val 10800000"/>
                <a:gd name="adj2" fmla="val 10799970"/>
                <a:gd name="adj3" fmla="val 6952"/>
              </a:avLst>
            </a:prstGeom>
            <a:solidFill>
              <a:srgbClr val="686868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>
                <a:solidFill>
                  <a:schemeClr val="tx1"/>
                </a:solidFill>
              </a:endParaRPr>
            </a:p>
          </p:txBody>
        </p:sp>
        <p:sp>
          <p:nvSpPr>
            <p:cNvPr id="29" name="Арка 28">
              <a:extLst>
                <a:ext uri="{FF2B5EF4-FFF2-40B4-BE49-F238E27FC236}">
                  <a16:creationId xmlns:a16="http://schemas.microsoft.com/office/drawing/2014/main" xmlns="" id="{270C7FBA-D17C-A3B2-5DCD-C2F847E28936}"/>
                </a:ext>
              </a:extLst>
            </p:cNvPr>
            <p:cNvSpPr/>
            <p:nvPr/>
          </p:nvSpPr>
          <p:spPr>
            <a:xfrm rot="11982628">
              <a:off x="605838" y="1461546"/>
              <a:ext cx="864000" cy="864000"/>
            </a:xfrm>
            <a:prstGeom prst="blockArc">
              <a:avLst>
                <a:gd name="adj1" fmla="val 13348158"/>
                <a:gd name="adj2" fmla="val 19308333"/>
                <a:gd name="adj3" fmla="val 19057"/>
              </a:avLst>
            </a:prstGeom>
            <a:solidFill>
              <a:srgbClr val="AAB81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>
                <a:solidFill>
                  <a:schemeClr val="tx1"/>
                </a:solidFill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DCDF732-5925-E61A-6AA1-5C7239079E62}"/>
              </a:ext>
            </a:extLst>
          </p:cNvPr>
          <p:cNvSpPr/>
          <p:nvPr/>
        </p:nvSpPr>
        <p:spPr>
          <a:xfrm>
            <a:off x="9161476" y="2152934"/>
            <a:ext cx="261688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ru-RU" sz="1900" b="1" dirty="0" smtClean="0">
                <a:solidFill>
                  <a:srgbClr val="62626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70</a:t>
            </a:r>
            <a:r>
              <a:rPr lang="ru-RU" sz="1900" b="1" dirty="0">
                <a:solidFill>
                  <a:srgbClr val="62626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%</a:t>
            </a:r>
            <a:r>
              <a:rPr lang="ru-RU" sz="1900" dirty="0">
                <a:solidFill>
                  <a:srgbClr val="62626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– привлечены </a:t>
            </a:r>
            <a:br>
              <a:rPr lang="ru-RU" sz="1900" dirty="0">
                <a:solidFill>
                  <a:srgbClr val="62626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900" dirty="0">
                <a:solidFill>
                  <a:srgbClr val="62626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самостоятельно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23D7D59-2D67-7CAD-4845-7276677BE02D}"/>
              </a:ext>
            </a:extLst>
          </p:cNvPr>
          <p:cNvSpPr/>
          <p:nvPr/>
        </p:nvSpPr>
        <p:spPr>
          <a:xfrm>
            <a:off x="9161476" y="3193320"/>
            <a:ext cx="261688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ru-RU" sz="1900" b="1" dirty="0" smtClean="0">
                <a:solidFill>
                  <a:srgbClr val="62626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30</a:t>
            </a:r>
            <a:r>
              <a:rPr lang="ru-RU" sz="1900" b="1" dirty="0">
                <a:solidFill>
                  <a:srgbClr val="62626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% </a:t>
            </a:r>
            <a:r>
              <a:rPr lang="ru-RU" sz="1900" dirty="0">
                <a:solidFill>
                  <a:srgbClr val="62626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– в связке </a:t>
            </a:r>
            <a:br>
              <a:rPr lang="ru-RU" sz="1900" dirty="0">
                <a:solidFill>
                  <a:srgbClr val="62626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ru-RU" sz="1900" dirty="0">
                <a:solidFill>
                  <a:srgbClr val="62626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 </a:t>
            </a:r>
            <a:r>
              <a:rPr lang="ru-RU" sz="1900" dirty="0" smtClean="0">
                <a:solidFill>
                  <a:srgbClr val="62626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государством</a:t>
            </a:r>
            <a:endParaRPr lang="ru-RU" sz="1900" dirty="0">
              <a:solidFill>
                <a:srgbClr val="62626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56" name="Полилиния 55">
            <a:extLst>
              <a:ext uri="{FF2B5EF4-FFF2-40B4-BE49-F238E27FC236}">
                <a16:creationId xmlns:a16="http://schemas.microsoft.com/office/drawing/2014/main" xmlns="" id="{16E89304-7A4A-CF1F-221F-BDED88A34926}"/>
              </a:ext>
            </a:extLst>
          </p:cNvPr>
          <p:cNvSpPr/>
          <p:nvPr/>
        </p:nvSpPr>
        <p:spPr>
          <a:xfrm>
            <a:off x="613330" y="1584529"/>
            <a:ext cx="7229408" cy="3369371"/>
          </a:xfrm>
          <a:custGeom>
            <a:avLst/>
            <a:gdLst>
              <a:gd name="connsiteX0" fmla="*/ 0 w 7233138"/>
              <a:gd name="connsiteY0" fmla="*/ 3071446 h 3071446"/>
              <a:gd name="connsiteX1" fmla="*/ 1242646 w 7233138"/>
              <a:gd name="connsiteY1" fmla="*/ 2708031 h 3071446"/>
              <a:gd name="connsiteX2" fmla="*/ 3259015 w 7233138"/>
              <a:gd name="connsiteY2" fmla="*/ 1899139 h 3071446"/>
              <a:gd name="connsiteX3" fmla="*/ 5439508 w 7233138"/>
              <a:gd name="connsiteY3" fmla="*/ 1160585 h 3071446"/>
              <a:gd name="connsiteX4" fmla="*/ 7233138 w 7233138"/>
              <a:gd name="connsiteY4" fmla="*/ 0 h 3071446"/>
              <a:gd name="connsiteX0" fmla="*/ 0 w 7233138"/>
              <a:gd name="connsiteY0" fmla="*/ 3071446 h 3071446"/>
              <a:gd name="connsiteX1" fmla="*/ 1242646 w 7233138"/>
              <a:gd name="connsiteY1" fmla="*/ 2708031 h 3071446"/>
              <a:gd name="connsiteX2" fmla="*/ 3259015 w 7233138"/>
              <a:gd name="connsiteY2" fmla="*/ 2086708 h 3071446"/>
              <a:gd name="connsiteX3" fmla="*/ 5439508 w 7233138"/>
              <a:gd name="connsiteY3" fmla="*/ 1160585 h 3071446"/>
              <a:gd name="connsiteX4" fmla="*/ 7233138 w 7233138"/>
              <a:gd name="connsiteY4" fmla="*/ 0 h 3071446"/>
              <a:gd name="connsiteX0" fmla="*/ 0 w 7243528"/>
              <a:gd name="connsiteY0" fmla="*/ 3466300 h 3466300"/>
              <a:gd name="connsiteX1" fmla="*/ 1253036 w 7243528"/>
              <a:gd name="connsiteY1" fmla="*/ 2708031 h 3466300"/>
              <a:gd name="connsiteX2" fmla="*/ 3269405 w 7243528"/>
              <a:gd name="connsiteY2" fmla="*/ 2086708 h 3466300"/>
              <a:gd name="connsiteX3" fmla="*/ 5449898 w 7243528"/>
              <a:gd name="connsiteY3" fmla="*/ 1160585 h 3466300"/>
              <a:gd name="connsiteX4" fmla="*/ 7243528 w 7243528"/>
              <a:gd name="connsiteY4" fmla="*/ 0 h 3466300"/>
              <a:gd name="connsiteX0" fmla="*/ 0 w 7243528"/>
              <a:gd name="connsiteY0" fmla="*/ 3466300 h 3466300"/>
              <a:gd name="connsiteX1" fmla="*/ 1045218 w 7243528"/>
              <a:gd name="connsiteY1" fmla="*/ 2988586 h 3466300"/>
              <a:gd name="connsiteX2" fmla="*/ 3269405 w 7243528"/>
              <a:gd name="connsiteY2" fmla="*/ 2086708 h 3466300"/>
              <a:gd name="connsiteX3" fmla="*/ 5449898 w 7243528"/>
              <a:gd name="connsiteY3" fmla="*/ 1160585 h 3466300"/>
              <a:gd name="connsiteX4" fmla="*/ 7243528 w 7243528"/>
              <a:gd name="connsiteY4" fmla="*/ 0 h 3466300"/>
              <a:gd name="connsiteX0" fmla="*/ 0 w 7264309"/>
              <a:gd name="connsiteY0" fmla="*/ 3362391 h 3362391"/>
              <a:gd name="connsiteX1" fmla="*/ 1065999 w 7264309"/>
              <a:gd name="connsiteY1" fmla="*/ 2988586 h 3362391"/>
              <a:gd name="connsiteX2" fmla="*/ 3290186 w 7264309"/>
              <a:gd name="connsiteY2" fmla="*/ 2086708 h 3362391"/>
              <a:gd name="connsiteX3" fmla="*/ 5470679 w 7264309"/>
              <a:gd name="connsiteY3" fmla="*/ 1160585 h 3362391"/>
              <a:gd name="connsiteX4" fmla="*/ 7264309 w 7264309"/>
              <a:gd name="connsiteY4" fmla="*/ 0 h 3362391"/>
              <a:gd name="connsiteX0" fmla="*/ 0 w 7264309"/>
              <a:gd name="connsiteY0" fmla="*/ 3362391 h 3362391"/>
              <a:gd name="connsiteX1" fmla="*/ 1065999 w 7264309"/>
              <a:gd name="connsiteY1" fmla="*/ 3123667 h 3362391"/>
              <a:gd name="connsiteX2" fmla="*/ 3290186 w 7264309"/>
              <a:gd name="connsiteY2" fmla="*/ 2086708 h 3362391"/>
              <a:gd name="connsiteX3" fmla="*/ 5470679 w 7264309"/>
              <a:gd name="connsiteY3" fmla="*/ 1160585 h 3362391"/>
              <a:gd name="connsiteX4" fmla="*/ 7264309 w 7264309"/>
              <a:gd name="connsiteY4" fmla="*/ 0 h 3362391"/>
              <a:gd name="connsiteX0" fmla="*/ 0 w 7264309"/>
              <a:gd name="connsiteY0" fmla="*/ 3362391 h 3362391"/>
              <a:gd name="connsiteX1" fmla="*/ 1065999 w 7264309"/>
              <a:gd name="connsiteY1" fmla="*/ 3123667 h 3362391"/>
              <a:gd name="connsiteX2" fmla="*/ 3321359 w 7264309"/>
              <a:gd name="connsiteY2" fmla="*/ 2377654 h 3362391"/>
              <a:gd name="connsiteX3" fmla="*/ 5470679 w 7264309"/>
              <a:gd name="connsiteY3" fmla="*/ 1160585 h 3362391"/>
              <a:gd name="connsiteX4" fmla="*/ 7264309 w 7264309"/>
              <a:gd name="connsiteY4" fmla="*/ 0 h 3362391"/>
              <a:gd name="connsiteX0" fmla="*/ 0 w 7229408"/>
              <a:gd name="connsiteY0" fmla="*/ 3369371 h 3369371"/>
              <a:gd name="connsiteX1" fmla="*/ 1031098 w 7229408"/>
              <a:gd name="connsiteY1" fmla="*/ 3123667 h 3369371"/>
              <a:gd name="connsiteX2" fmla="*/ 3286458 w 7229408"/>
              <a:gd name="connsiteY2" fmla="*/ 2377654 h 3369371"/>
              <a:gd name="connsiteX3" fmla="*/ 5435778 w 7229408"/>
              <a:gd name="connsiteY3" fmla="*/ 1160585 h 3369371"/>
              <a:gd name="connsiteX4" fmla="*/ 7229408 w 7229408"/>
              <a:gd name="connsiteY4" fmla="*/ 0 h 336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9408" h="3369371">
                <a:moveTo>
                  <a:pt x="0" y="3369371"/>
                </a:moveTo>
                <a:lnTo>
                  <a:pt x="1031098" y="3123667"/>
                </a:lnTo>
                <a:lnTo>
                  <a:pt x="3286458" y="2377654"/>
                </a:lnTo>
                <a:lnTo>
                  <a:pt x="5435778" y="1160585"/>
                </a:lnTo>
                <a:lnTo>
                  <a:pt x="7229408" y="0"/>
                </a:lnTo>
              </a:path>
            </a:pathLst>
          </a:custGeom>
          <a:ln w="31750">
            <a:solidFill>
              <a:srgbClr val="AAB81D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554494E5-A77E-A5FA-BBC0-02615725DFD8}"/>
              </a:ext>
            </a:extLst>
          </p:cNvPr>
          <p:cNvGrpSpPr/>
          <p:nvPr/>
        </p:nvGrpSpPr>
        <p:grpSpPr>
          <a:xfrm>
            <a:off x="3670946" y="3806622"/>
            <a:ext cx="356510" cy="356510"/>
            <a:chOff x="3348308" y="3596944"/>
            <a:chExt cx="356510" cy="356510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F9282584-7B04-548A-EAF2-84E9DC0D3A1E}"/>
                </a:ext>
              </a:extLst>
            </p:cNvPr>
            <p:cNvSpPr/>
            <p:nvPr/>
          </p:nvSpPr>
          <p:spPr>
            <a:xfrm>
              <a:off x="3348308" y="3596944"/>
              <a:ext cx="356510" cy="356510"/>
            </a:xfrm>
            <a:prstGeom prst="ellipse">
              <a:avLst/>
            </a:prstGeom>
            <a:solidFill>
              <a:srgbClr val="AAB81D"/>
            </a:solidFill>
            <a:ln>
              <a:solidFill>
                <a:srgbClr val="AAB8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8FF4F7DF-82D8-6944-D581-9F7C0493CE51}"/>
                </a:ext>
              </a:extLst>
            </p:cNvPr>
            <p:cNvSpPr/>
            <p:nvPr/>
          </p:nvSpPr>
          <p:spPr>
            <a:xfrm>
              <a:off x="3436553" y="3685189"/>
              <a:ext cx="180020" cy="18002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CDF7C9BE-985F-E47D-4245-AD8AE0BEF7F9}"/>
              </a:ext>
            </a:extLst>
          </p:cNvPr>
          <p:cNvGrpSpPr/>
          <p:nvPr/>
        </p:nvGrpSpPr>
        <p:grpSpPr>
          <a:xfrm>
            <a:off x="1404832" y="4531376"/>
            <a:ext cx="356510" cy="356510"/>
            <a:chOff x="3348308" y="3596944"/>
            <a:chExt cx="356510" cy="356510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xmlns="" id="{6930238D-C7B2-5DA9-F250-AF2BCE543462}"/>
                </a:ext>
              </a:extLst>
            </p:cNvPr>
            <p:cNvSpPr/>
            <p:nvPr/>
          </p:nvSpPr>
          <p:spPr>
            <a:xfrm>
              <a:off x="3348308" y="3596944"/>
              <a:ext cx="356510" cy="356510"/>
            </a:xfrm>
            <a:prstGeom prst="ellipse">
              <a:avLst/>
            </a:prstGeom>
            <a:solidFill>
              <a:srgbClr val="AAB81D"/>
            </a:solidFill>
            <a:ln>
              <a:solidFill>
                <a:srgbClr val="AAB8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0C21BCE3-F8D9-80CF-0E30-38C9FBD42F5B}"/>
                </a:ext>
              </a:extLst>
            </p:cNvPr>
            <p:cNvSpPr/>
            <p:nvPr/>
          </p:nvSpPr>
          <p:spPr>
            <a:xfrm>
              <a:off x="3436553" y="3685189"/>
              <a:ext cx="180020" cy="18002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D9B41E0F-A7E4-B50D-9488-BFE089F7C43D}"/>
              </a:ext>
            </a:extLst>
          </p:cNvPr>
          <p:cNvGrpSpPr/>
          <p:nvPr/>
        </p:nvGrpSpPr>
        <p:grpSpPr>
          <a:xfrm>
            <a:off x="5670196" y="2649035"/>
            <a:ext cx="356510" cy="356510"/>
            <a:chOff x="3348308" y="3596944"/>
            <a:chExt cx="356510" cy="356510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xmlns="" id="{D404F7E1-BA7F-E1AC-14A0-1F8BAD92C3B9}"/>
                </a:ext>
              </a:extLst>
            </p:cNvPr>
            <p:cNvSpPr/>
            <p:nvPr/>
          </p:nvSpPr>
          <p:spPr>
            <a:xfrm>
              <a:off x="3348308" y="3596944"/>
              <a:ext cx="356510" cy="356510"/>
            </a:xfrm>
            <a:prstGeom prst="ellipse">
              <a:avLst/>
            </a:prstGeom>
            <a:solidFill>
              <a:srgbClr val="AAB81D"/>
            </a:solidFill>
            <a:ln>
              <a:solidFill>
                <a:srgbClr val="AAB8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6D4DB888-C93B-A05B-F3F5-21B4D56F72B6}"/>
                </a:ext>
              </a:extLst>
            </p:cNvPr>
            <p:cNvSpPr/>
            <p:nvPr/>
          </p:nvSpPr>
          <p:spPr>
            <a:xfrm>
              <a:off x="3436553" y="3685189"/>
              <a:ext cx="180020" cy="18002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4A915504-1220-14A4-FA03-EB9F2424CA6F}"/>
              </a:ext>
            </a:extLst>
          </p:cNvPr>
          <p:cNvGrpSpPr/>
          <p:nvPr/>
        </p:nvGrpSpPr>
        <p:grpSpPr>
          <a:xfrm>
            <a:off x="7669447" y="1412776"/>
            <a:ext cx="356510" cy="356510"/>
            <a:chOff x="3348308" y="3596944"/>
            <a:chExt cx="356510" cy="356510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CE248C90-4AB3-9500-764D-23CC7C305BCA}"/>
                </a:ext>
              </a:extLst>
            </p:cNvPr>
            <p:cNvSpPr/>
            <p:nvPr/>
          </p:nvSpPr>
          <p:spPr>
            <a:xfrm>
              <a:off x="3348308" y="3596944"/>
              <a:ext cx="356510" cy="356510"/>
            </a:xfrm>
            <a:prstGeom prst="ellipse">
              <a:avLst/>
            </a:prstGeom>
            <a:solidFill>
              <a:srgbClr val="AAB81D"/>
            </a:solidFill>
            <a:ln>
              <a:solidFill>
                <a:srgbClr val="AAB8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FC1A0EB9-FEF0-561E-27AF-90882D0CF3BF}"/>
                </a:ext>
              </a:extLst>
            </p:cNvPr>
            <p:cNvSpPr/>
            <p:nvPr/>
          </p:nvSpPr>
          <p:spPr>
            <a:xfrm>
              <a:off x="3436553" y="3685189"/>
              <a:ext cx="180020" cy="18002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8ADA2353-2512-259B-BF40-F6EB50A6A615}"/>
              </a:ext>
            </a:extLst>
          </p:cNvPr>
          <p:cNvSpPr/>
          <p:nvPr/>
        </p:nvSpPr>
        <p:spPr>
          <a:xfrm>
            <a:off x="2493591" y="3268081"/>
            <a:ext cx="2354710" cy="36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ru-RU" sz="1900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200 пациентов</a:t>
            </a:r>
            <a:endParaRPr lang="ru-RU" sz="1900" dirty="0">
              <a:solidFill>
                <a:srgbClr val="333333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3D6E16E5-27F2-70BE-7AAE-52C3CE22AC0E}"/>
              </a:ext>
            </a:extLst>
          </p:cNvPr>
          <p:cNvSpPr/>
          <p:nvPr/>
        </p:nvSpPr>
        <p:spPr>
          <a:xfrm>
            <a:off x="4522385" y="2152471"/>
            <a:ext cx="2051437" cy="431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ru-RU" sz="2000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300 пациентов</a:t>
            </a:r>
            <a:endParaRPr lang="ru-RU" sz="1900" dirty="0">
              <a:solidFill>
                <a:srgbClr val="333333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4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84" y="6228005"/>
            <a:ext cx="3445106" cy="47239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Google Shape;300;p21"/>
          <p:cNvSpPr txBox="1"/>
          <p:nvPr/>
        </p:nvSpPr>
        <p:spPr>
          <a:xfrm>
            <a:off x="4800578" y="6454174"/>
            <a:ext cx="34257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dirty="0">
                <a:solidFill>
                  <a:schemeClr val="bg1">
                    <a:lumMod val="65000"/>
                  </a:schemeClr>
                </a:solidFill>
              </a:rPr>
              <a:t>#</a:t>
            </a:r>
            <a:r>
              <a:rPr sz="1600" dirty="0" err="1">
                <a:solidFill>
                  <a:schemeClr val="bg1">
                    <a:lumMod val="65000"/>
                  </a:schemeClr>
                </a:solidFill>
              </a:rPr>
              <a:t>страну_меняют_люди</a:t>
            </a:r>
            <a:endParaRPr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4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396" y="5920143"/>
            <a:ext cx="2046224" cy="780252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138;p8"/>
          <p:cNvSpPr txBox="1">
            <a:spLocks/>
          </p:cNvSpPr>
          <p:nvPr/>
        </p:nvSpPr>
        <p:spPr>
          <a:xfrm>
            <a:off x="336000" y="451782"/>
            <a:ext cx="10151415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161825" hangingPunct="0">
              <a:lnSpc>
                <a:spcPct val="100000"/>
              </a:lnSpc>
            </a:pPr>
            <a:r>
              <a:rPr lang="ru-RU" sz="4800" b="1" cap="all" smtClean="0">
                <a:solidFill>
                  <a:srgbClr val="33A1D8"/>
                </a:solidFill>
                <a:latin typeface="Gilroy Light"/>
                <a:ea typeface="Gilroy Light"/>
                <a:cs typeface="Gilroy Light"/>
              </a:rPr>
              <a:t>Текущая стадия проекта</a:t>
            </a:r>
            <a:endParaRPr lang="ru-RU" sz="4800" b="1" cap="all" dirty="0">
              <a:solidFill>
                <a:srgbClr val="33A1D8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3D6E16E5-27F2-70BE-7AAE-52C3CE22AC0E}"/>
              </a:ext>
            </a:extLst>
          </p:cNvPr>
          <p:cNvSpPr/>
          <p:nvPr/>
        </p:nvSpPr>
        <p:spPr>
          <a:xfrm>
            <a:off x="5974520" y="1071702"/>
            <a:ext cx="2051437" cy="431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ru-RU" sz="2000" dirty="0" smtClean="0">
                <a:solidFill>
                  <a:srgbClr val="333333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380 пациентов</a:t>
            </a:r>
            <a:endParaRPr lang="ru-RU" sz="1900" dirty="0">
              <a:solidFill>
                <a:srgbClr val="333333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Тема Office">
  <a:themeElements>
    <a:clrScheme name="68686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686868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3709</TotalTime>
  <Words>845</Words>
  <Application>Microsoft Office PowerPoint</Application>
  <PresentationFormat>Широкоэкранный</PresentationFormat>
  <Paragraphs>199</Paragraphs>
  <Slides>14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Gilroy</vt:lpstr>
      <vt:lpstr>Gilroy Light</vt:lpstr>
      <vt:lpstr>Gotham Pro</vt:lpstr>
      <vt:lpstr>Gramatika Light</vt:lpstr>
      <vt:lpstr>3_Тема Office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реализации проекта</vt:lpstr>
      <vt:lpstr>Стоимость проекта</vt:lpstr>
      <vt:lpstr>Ресурсное обеспечение</vt:lpstr>
      <vt:lpstr>РИСКИ</vt:lpstr>
      <vt:lpstr>ЗАПРОС НА ПОДДЕРЖКУ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noctehnoplatforma1@mail.ru</dc:creator>
  <cp:lastModifiedBy>Оксана</cp:lastModifiedBy>
  <cp:revision>356</cp:revision>
  <dcterms:created xsi:type="dcterms:W3CDTF">2021-04-02T08:39:46Z</dcterms:created>
  <dcterms:modified xsi:type="dcterms:W3CDTF">2025-04-08T05:54:30Z</dcterms:modified>
</cp:coreProperties>
</file>