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alibri"/>
              <a:buNone/>
              <a:defRPr sz="8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showMasterSp="0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showMasterSp="0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alibri"/>
              <a:buNone/>
              <a:defRPr b="0" sz="8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showMasterSp="0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 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indent="-3302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indent="-3302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indent="-3302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indent="-3302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indent="-3302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indent="-3302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 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indent="-3302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indent="-3302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indent="-3302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indent="-3302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indent="-3302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indent="-3302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showMasterSp="0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b="0" sz="22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 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indent="-3302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indent="-3302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indent="-3302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indent="-3302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indent="-3302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indent="-3302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b="0" sz="2200" cap="non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 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indent="-3302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indent="-3302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indent="-3302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indent="-3302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indent="-3302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indent="-3302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showMasterSp="0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 "/>
              <a:defRPr sz="3200"/>
            </a:lvl1pPr>
            <a:lvl2pPr indent="-4064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800"/>
              <a:buChar char=" "/>
              <a:defRPr sz="2800"/>
            </a:lvl2pPr>
            <a:lvl3pPr indent="-3810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3pPr>
            <a:lvl4pPr indent="-355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4pPr>
            <a:lvl5pPr indent="-355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5pPr>
            <a:lvl6pPr indent="-355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6pPr>
            <a:lvl7pPr indent="-355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7pPr>
            <a:lvl8pPr indent="-355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8pPr>
            <a:lvl9pPr indent="-355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0" y="0"/>
            <a:ext cx="12192000" cy="5330952"/>
          </a:xfrm>
          <a:prstGeom prst="rect">
            <a:avLst/>
          </a:prstGeom>
          <a:solidFill>
            <a:srgbClr val="D9D9E9"/>
          </a:solidFill>
          <a:ln>
            <a:noFill/>
          </a:ln>
        </p:spPr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B4DC">
            <a:alpha val="63921"/>
          </a:srgb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alibri"/>
              <a:buNone/>
              <a:defRPr b="0" i="0" sz="5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 "/>
              <a:defRPr b="0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 "/>
              <a:defRPr b="0" i="0" sz="2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 "/>
              <a:defRPr b="0" i="1" sz="20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5" Type="http://schemas.openxmlformats.org/officeDocument/2006/relationships/image" Target="../media/image14.jpg"/><Relationship Id="rId6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7.png"/><Relationship Id="rId5" Type="http://schemas.openxmlformats.org/officeDocument/2006/relationships/image" Target="../media/image13.jpg"/><Relationship Id="rId6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2.jpg"/><Relationship Id="rId6" Type="http://schemas.openxmlformats.org/officeDocument/2006/relationships/image" Target="../media/image27.jpg"/><Relationship Id="rId7" Type="http://schemas.openxmlformats.org/officeDocument/2006/relationships/image" Target="../media/image24.jpg"/><Relationship Id="rId8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image" Target="../media/image28.jpg"/><Relationship Id="rId9" Type="http://schemas.openxmlformats.org/officeDocument/2006/relationships/image" Target="../media/image3.png"/><Relationship Id="rId5" Type="http://schemas.openxmlformats.org/officeDocument/2006/relationships/image" Target="../media/image26.jpg"/><Relationship Id="rId6" Type="http://schemas.openxmlformats.org/officeDocument/2006/relationships/image" Target="../media/image7.png"/><Relationship Id="rId7" Type="http://schemas.openxmlformats.org/officeDocument/2006/relationships/image" Target="../media/image29.jpg"/><Relationship Id="rId8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0.jpg"/><Relationship Id="rId6" Type="http://schemas.openxmlformats.org/officeDocument/2006/relationships/image" Target="../media/image19.jpg"/><Relationship Id="rId7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34.jpg"/><Relationship Id="rId13" Type="http://schemas.openxmlformats.org/officeDocument/2006/relationships/image" Target="../media/image36.jpg"/><Relationship Id="rId1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jpg"/><Relationship Id="rId4" Type="http://schemas.openxmlformats.org/officeDocument/2006/relationships/image" Target="../media/image33.jpg"/><Relationship Id="rId9" Type="http://schemas.openxmlformats.org/officeDocument/2006/relationships/image" Target="../media/image37.jpg"/><Relationship Id="rId5" Type="http://schemas.openxmlformats.org/officeDocument/2006/relationships/image" Target="../media/image3.png"/><Relationship Id="rId6" Type="http://schemas.openxmlformats.org/officeDocument/2006/relationships/image" Target="../media/image31.jpg"/><Relationship Id="rId7" Type="http://schemas.openxmlformats.org/officeDocument/2006/relationships/image" Target="../media/image44.jpg"/><Relationship Id="rId8" Type="http://schemas.openxmlformats.org/officeDocument/2006/relationships/image" Target="../media/image3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3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40.jpg"/><Relationship Id="rId5" Type="http://schemas.openxmlformats.org/officeDocument/2006/relationships/image" Target="../media/image42.jpg"/><Relationship Id="rId6" Type="http://schemas.openxmlformats.org/officeDocument/2006/relationships/image" Target="../media/image43.png"/><Relationship Id="rId7" Type="http://schemas.openxmlformats.org/officeDocument/2006/relationships/image" Target="../media/image41.jpg"/><Relationship Id="rId8" Type="http://schemas.openxmlformats.org/officeDocument/2006/relationships/image" Target="../media/image3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hyperlink" Target="https://vk.com/osminogki_ptz" TargetMode="External"/><Relationship Id="rId6" Type="http://schemas.openxmlformats.org/officeDocument/2006/relationships/hyperlink" Target="tel:+79027716820" TargetMode="External"/><Relationship Id="rId7" Type="http://schemas.openxmlformats.org/officeDocument/2006/relationships/hyperlink" Target="https://instagram.com/osminogkiptz?igshid=jz30knhn4nu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jpg"/><Relationship Id="rId6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575046" y="684026"/>
            <a:ext cx="10782300" cy="4171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6600"/>
              <a:buFont typeface="Calibri"/>
              <a:buNone/>
            </a:pPr>
            <a:r>
              <a:rPr b="1" lang="ru-RU" sz="6600">
                <a:solidFill>
                  <a:srgbClr val="3E3E67"/>
                </a:solidFill>
              </a:rPr>
              <a:t>Плавание детей раннего возраста как способ укрепления здоровья с рождения и пропаганда здорового образа жизни</a:t>
            </a:r>
            <a:endParaRPr b="1" sz="6600">
              <a:solidFill>
                <a:srgbClr val="3E3E67"/>
              </a:solidFill>
            </a:endParaRPr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8375904" y="4663439"/>
            <a:ext cx="3681887" cy="2048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1800"/>
              <a:buNone/>
            </a:pPr>
            <a:r>
              <a:rPr b="1" i="1" lang="ru-RU" sz="1800">
                <a:solidFill>
                  <a:srgbClr val="3E3E67"/>
                </a:solidFill>
              </a:rPr>
              <a:t>Седлецкая Анна</a:t>
            </a:r>
            <a:endParaRPr/>
          </a:p>
          <a:p>
            <a:pPr indent="0" lvl="0" marL="0" rtl="0" algn="r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E3E67"/>
              </a:buClr>
              <a:buSzPts val="1800"/>
              <a:buNone/>
            </a:pPr>
            <a:r>
              <a:rPr b="1" i="1" lang="ru-RU" sz="1800">
                <a:solidFill>
                  <a:srgbClr val="3E3E67"/>
                </a:solidFill>
              </a:rPr>
              <a:t>руководитель </a:t>
            </a:r>
            <a:endParaRPr/>
          </a:p>
          <a:p>
            <a:pPr indent="0" lvl="0" marL="0" rtl="0" algn="r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E3E67"/>
              </a:buClr>
              <a:buSzPts val="1800"/>
              <a:buNone/>
            </a:pPr>
            <a:r>
              <a:rPr b="1" i="1" lang="ru-RU" sz="1800">
                <a:solidFill>
                  <a:srgbClr val="3E3E67"/>
                </a:solidFill>
              </a:rPr>
              <a:t>акваклуба</a:t>
            </a:r>
            <a:endParaRPr b="1" i="1" sz="1800">
              <a:solidFill>
                <a:srgbClr val="3E3E67"/>
              </a:solidFill>
            </a:endParaRPr>
          </a:p>
          <a:p>
            <a:pPr indent="0" lvl="0" marL="0" rtl="0" algn="r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E3E67"/>
              </a:buClr>
              <a:buSzPts val="1800"/>
              <a:buNone/>
            </a:pPr>
            <a:r>
              <a:rPr b="1" i="1" lang="ru-RU" sz="1800">
                <a:solidFill>
                  <a:srgbClr val="3E3E67"/>
                </a:solidFill>
              </a:rPr>
              <a:t>«Осьминожки»</a:t>
            </a:r>
            <a:endParaRPr/>
          </a:p>
          <a:p>
            <a:pPr indent="0" lvl="0" marL="0" rtl="0" algn="r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3E3E67"/>
              </a:buClr>
              <a:buSzPts val="1800"/>
              <a:buNone/>
            </a:pPr>
            <a:r>
              <a:rPr b="1" i="1" lang="ru-RU" sz="1800">
                <a:solidFill>
                  <a:srgbClr val="3E3E67"/>
                </a:solidFill>
              </a:rPr>
              <a:t>г. Петрозаводск</a:t>
            </a:r>
            <a:endParaRPr b="1" i="1" sz="1800">
              <a:solidFill>
                <a:srgbClr val="3E3E67"/>
              </a:solidFill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19472"/>
            <a:ext cx="2153408" cy="21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8240" y="0"/>
            <a:ext cx="3136392" cy="777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ctrTitle"/>
          </p:nvPr>
        </p:nvSpPr>
        <p:spPr>
          <a:xfrm>
            <a:off x="603504" y="770467"/>
            <a:ext cx="10782300" cy="28597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br>
              <a:rPr lang="ru-RU" sz="4000"/>
            </a:br>
            <a:endParaRPr sz="4000"/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4341" y="198180"/>
            <a:ext cx="4335869" cy="5781158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2" name="Google Shape;16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2536" y="4581128"/>
            <a:ext cx="2564904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7846" y="198180"/>
            <a:ext cx="4360346" cy="5813795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4" name="Google Shape;16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12479" y="5884885"/>
            <a:ext cx="3545567" cy="87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484" y="329428"/>
            <a:ext cx="4053078" cy="5404104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2536" y="4581128"/>
            <a:ext cx="2564904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9202" y="321300"/>
            <a:ext cx="4065270" cy="5420360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8704" y="5649140"/>
            <a:ext cx="402460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ctrTitle"/>
          </p:nvPr>
        </p:nvSpPr>
        <p:spPr>
          <a:xfrm>
            <a:off x="1792224" y="594361"/>
            <a:ext cx="10056568" cy="55138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3600"/>
              <a:buFont typeface="Calibri"/>
              <a:buNone/>
            </a:pPr>
            <a:r>
              <a:rPr lang="ru-RU" sz="3600">
                <a:solidFill>
                  <a:srgbClr val="3E3E67"/>
                </a:solidFill>
              </a:rPr>
              <a:t>За время занятий в нашем клубе родители отметили выраженный оздоровительный эффект:</a:t>
            </a:r>
            <a:br>
              <a:rPr lang="ru-RU" sz="3600">
                <a:solidFill>
                  <a:srgbClr val="3E3E67"/>
                </a:solidFill>
              </a:rPr>
            </a:br>
            <a:br>
              <a:rPr lang="ru-RU" sz="3600">
                <a:solidFill>
                  <a:srgbClr val="3E3E67"/>
                </a:solidFill>
              </a:rPr>
            </a:br>
            <a:r>
              <a:rPr lang="ru-RU" sz="3600">
                <a:solidFill>
                  <a:srgbClr val="3E3E67"/>
                </a:solidFill>
              </a:rPr>
              <a:t>*сократилось количество простудных заболеваний</a:t>
            </a:r>
            <a:br>
              <a:rPr lang="ru-RU" sz="3600">
                <a:solidFill>
                  <a:srgbClr val="3E3E67"/>
                </a:solidFill>
              </a:rPr>
            </a:br>
            <a:r>
              <a:rPr lang="ru-RU" sz="3600">
                <a:solidFill>
                  <a:srgbClr val="3E3E67"/>
                </a:solidFill>
              </a:rPr>
              <a:t>*улучшилось общее самочувствие детей</a:t>
            </a:r>
            <a:br>
              <a:rPr lang="ru-RU" sz="3600">
                <a:solidFill>
                  <a:srgbClr val="3E3E67"/>
                </a:solidFill>
              </a:rPr>
            </a:br>
            <a:r>
              <a:rPr lang="ru-RU" sz="3600">
                <a:solidFill>
                  <a:srgbClr val="3E3E67"/>
                </a:solidFill>
              </a:rPr>
              <a:t>*уменьшились проблемы с тонусом</a:t>
            </a:r>
            <a:br>
              <a:rPr lang="ru-RU" sz="3600">
                <a:solidFill>
                  <a:srgbClr val="3E3E67"/>
                </a:solidFill>
              </a:rPr>
            </a:br>
            <a:r>
              <a:rPr lang="ru-RU" sz="3600">
                <a:solidFill>
                  <a:srgbClr val="3E3E67"/>
                </a:solidFill>
              </a:rPr>
              <a:t>*уменьшились логопедические проблемы</a:t>
            </a:r>
            <a:br>
              <a:rPr lang="ru-RU" sz="3600">
                <a:solidFill>
                  <a:srgbClr val="3E3E67"/>
                </a:solidFill>
              </a:rPr>
            </a:br>
            <a:r>
              <a:rPr lang="ru-RU" sz="3600">
                <a:solidFill>
                  <a:srgbClr val="3E3E67"/>
                </a:solidFill>
              </a:rPr>
              <a:t>*улучшилось общее самочувствие детей и их психо-эмоциональное состояние</a:t>
            </a:r>
            <a:br>
              <a:rPr lang="ru-RU" sz="3600">
                <a:solidFill>
                  <a:srgbClr val="3E3E67"/>
                </a:solidFill>
              </a:rPr>
            </a:br>
            <a:r>
              <a:rPr lang="ru-RU" sz="3600">
                <a:solidFill>
                  <a:srgbClr val="3E3E67"/>
                </a:solidFill>
              </a:rPr>
              <a:t>*улучшились социальные навыки в общественных заведениях</a:t>
            </a:r>
            <a:br>
              <a:rPr lang="ru-RU" sz="3600"/>
            </a:br>
            <a:endParaRPr sz="3600"/>
          </a:p>
        </p:txBody>
      </p:sp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6084" y="5253726"/>
            <a:ext cx="5509476" cy="136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2536" y="4581128"/>
            <a:ext cx="2564904" cy="256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ctrTitle"/>
          </p:nvPr>
        </p:nvSpPr>
        <p:spPr>
          <a:xfrm>
            <a:off x="603504" y="770467"/>
            <a:ext cx="10782300" cy="28597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br>
              <a:rPr lang="ru-RU" sz="4000"/>
            </a:br>
            <a:endParaRPr sz="4000"/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5432" y="5661211"/>
            <a:ext cx="4829272" cy="119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2536" y="5220144"/>
            <a:ext cx="1925888" cy="19258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>
            <a:off x="1142194" y="919646"/>
            <a:ext cx="10549718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Групповые занятия в формате мама и малыш – для нормотипичных детей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Индивидуальные занятия –инструктор занимается только одним ребенком, подбирает программу только с учетом его  конкретных диагнозов, дают наилучший эффект при регулярном посещении бассейна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Групповые занятия для детей с особенностями здоровья – когда в группе занимается несколько детей с особенностями, вместе с родителями.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Инклюзивные группы – в группе с обычными детьми занимается ребенок с ОВЗ.</a:t>
            </a:r>
            <a:endParaRPr sz="2800">
              <a:solidFill>
                <a:srgbClr val="3E3E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3357349" y="356566"/>
            <a:ext cx="43556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Варианты занятий: </a:t>
            </a:r>
            <a:endParaRPr sz="4000">
              <a:solidFill>
                <a:srgbClr val="3E3E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ctrTitle"/>
          </p:nvPr>
        </p:nvSpPr>
        <p:spPr>
          <a:xfrm>
            <a:off x="603504" y="770467"/>
            <a:ext cx="10782300" cy="28597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br>
              <a:rPr lang="ru-RU" sz="4000"/>
            </a:br>
            <a:endParaRPr sz="4000"/>
          </a:p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6084" y="5253726"/>
            <a:ext cx="5509476" cy="136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2536" y="4581128"/>
            <a:ext cx="2564904" cy="256490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/>
          <p:nvPr/>
        </p:nvSpPr>
        <p:spPr>
          <a:xfrm>
            <a:off x="354564" y="293913"/>
            <a:ext cx="11420670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Детям до 1 года редко ставят «особенный» диагноз, исключения составляют некоторые генетические особенности.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Поэтому, дети до 1 года вполне могут заниматься в группе по программе для обычных детей, потому что комплекс упражнений направлен на развитие двигательных функций, мелкой моторики, сенсорной системы, и будет одинаково полезен как здоровым, так и малышам с особенностями здоровья.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	Дети старше 1 года , имеющие диагнозы и задержку в развитии могут заниматься в группах, в соответствии со своими навыками (чаще, с детками чуть младше своего возраста), где прорабатываются все те же комплексы, описанные выше</a:t>
            </a:r>
            <a:endParaRPr sz="2800">
              <a:solidFill>
                <a:srgbClr val="3E3E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ctrTitle"/>
          </p:nvPr>
        </p:nvSpPr>
        <p:spPr>
          <a:xfrm>
            <a:off x="1645920" y="363894"/>
            <a:ext cx="10315925" cy="5890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4000"/>
              <a:buFont typeface="Calibri"/>
              <a:buNone/>
            </a:pPr>
            <a:r>
              <a:rPr lang="ru-RU" sz="4000">
                <a:solidFill>
                  <a:srgbClr val="3E3E67"/>
                </a:solidFill>
              </a:rPr>
              <a:t>              </a:t>
            </a:r>
            <a:r>
              <a:rPr b="1" i="1" lang="ru-RU" sz="4000">
                <a:solidFill>
                  <a:srgbClr val="3E3E67"/>
                </a:solidFill>
              </a:rPr>
              <a:t>  Как проходят занятия: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занятия представляют из себя комплекс, состоящий из 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*водной гимнастики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*массажа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*элементов плавательных движений 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*упражнений, подводящих к плаванию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*тренировки задержки дыхания и ныряния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*игр на развитие моторных навыков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*приемов, направленных на сенсорное развитие – используются разнообразные тактильные материалы</a:t>
            </a:r>
            <a:endParaRPr sz="4000">
              <a:solidFill>
                <a:srgbClr val="3E3E67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7807" y="5667921"/>
            <a:ext cx="4354037" cy="107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2536" y="4681712"/>
            <a:ext cx="2564904" cy="256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ctrTitle"/>
          </p:nvPr>
        </p:nvSpPr>
        <p:spPr>
          <a:xfrm>
            <a:off x="603504" y="770467"/>
            <a:ext cx="10782300" cy="28597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br>
              <a:rPr lang="ru-RU" sz="4000"/>
            </a:br>
            <a:endParaRPr sz="4000"/>
          </a:p>
        </p:txBody>
      </p:sp>
      <p:pic>
        <p:nvPicPr>
          <p:cNvPr id="209" name="Google Shape;20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9672" y="6080433"/>
            <a:ext cx="3137632" cy="77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2536" y="5659056"/>
            <a:ext cx="1486976" cy="1486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246888" y="919646"/>
            <a:ext cx="9765792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На занятиях используется большое количество инвентаря разной фактуры – для развития тактильной чувствительности, массажа и стимуляции речевых центров – это актуально как для здоровых детей раннего возраста, так и для детей с задержкой речевого развития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Занятия происходят в игровой форме – что повышает вовлеченность в занятия и улучшает эмоциональный фон как детей, так и родителей, и, как следствие , достижение хороших результатов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Для детей с особенностями речевого развития используем карточки Пекс – дети, не понимающие обращенную речь хорошо реагируют на инструкции в картинках</a:t>
            </a:r>
            <a:endParaRPr sz="2800">
              <a:solidFill>
                <a:srgbClr val="3E3E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735279" y="356575"/>
            <a:ext cx="8959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Особенности наших занятий</a:t>
            </a:r>
            <a:endParaRPr sz="4000">
              <a:solidFill>
                <a:srgbClr val="3E3E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0211028_115234.jpg" id="213" name="Google Shape;21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70008" y="137160"/>
            <a:ext cx="2097024" cy="157276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20211028_115238.jpg" id="214" name="Google Shape;21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03536" y="1901952"/>
            <a:ext cx="2036064" cy="152704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20211028_115256.jpg" id="215" name="Google Shape;215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03536" y="3630168"/>
            <a:ext cx="2072640" cy="155448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20211028_115445.jpg" id="216" name="Google Shape;216;p28"/>
          <p:cNvPicPr preferRelativeResize="0"/>
          <p:nvPr/>
        </p:nvPicPr>
        <p:blipFill rotWithShape="1">
          <a:blip r:embed="rId8">
            <a:alphaModFix/>
          </a:blip>
          <a:srcRect b="7867" l="1533" r="9966" t="13467"/>
          <a:stretch/>
        </p:blipFill>
        <p:spPr>
          <a:xfrm>
            <a:off x="9985248" y="5355336"/>
            <a:ext cx="2020824" cy="134721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m0-tub-ru.yandex.net/i?id=4f563ead359e8b757dad5fb7ceee7b60-l&amp;n=13" id="221" name="Google Shape;22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86309" y="1847544"/>
            <a:ext cx="1991747" cy="1328495"/>
          </a:xfrm>
          <a:prstGeom prst="rect">
            <a:avLst/>
          </a:prstGeom>
          <a:noFill/>
          <a:ln cap="flat" cmpd="sng" w="38100">
            <a:solidFill>
              <a:srgbClr val="A0A2C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2" name="Google Shape;222;p29"/>
          <p:cNvSpPr txBox="1"/>
          <p:nvPr>
            <p:ph type="ctrTitle"/>
          </p:nvPr>
        </p:nvSpPr>
        <p:spPr>
          <a:xfrm>
            <a:off x="603504" y="770467"/>
            <a:ext cx="10782300" cy="28597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br>
              <a:rPr lang="ru-RU" sz="4000"/>
            </a:br>
            <a:endParaRPr sz="4000"/>
          </a:p>
        </p:txBody>
      </p:sp>
      <p:pic>
        <p:nvPicPr>
          <p:cNvPr id="223" name="Google Shape;22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3648" y="5870121"/>
            <a:ext cx="3137632" cy="77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2536" y="5659056"/>
            <a:ext cx="1486976" cy="1486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9"/>
          <p:cNvSpPr txBox="1"/>
          <p:nvPr/>
        </p:nvSpPr>
        <p:spPr>
          <a:xfrm>
            <a:off x="484632" y="608750"/>
            <a:ext cx="9765792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Во время занятий используются: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суставная гимнастика и упражнения для формирования свода стопы – для профилактики плоскостопия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Элементы динамической гимнастики – для улучшения подвижности суставов, улучшения их кровоснабжения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Упражнения для нормализации мышечного тонуса – для расслабления спазмированных мышц и активации мышц со слабым тонусом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Упражнения для формирования правильной осанки и для коррекции имеющихся нарушений осанки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Упражнения на баланс и равновесие – это тренирует мозжечок и вестибулярный аппарат – для хорошей координации движений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3E3E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484625" y="0"/>
            <a:ext cx="911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Особенности наших занятий</a:t>
            </a:r>
            <a:endParaRPr sz="4000">
              <a:solidFill>
                <a:srgbClr val="3E3E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cdn1.ozone.ru/s3/multimedia-l/6039058977.jpg" id="227" name="Google Shape;227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51923" y="722376"/>
            <a:ext cx="2028977" cy="1353312"/>
          </a:xfrm>
          <a:prstGeom prst="rect">
            <a:avLst/>
          </a:prstGeom>
          <a:noFill/>
          <a:ln cap="flat" cmpd="sng" w="9525">
            <a:solidFill>
              <a:srgbClr val="A0A2C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то (290)_web.jpg" id="232" name="Google Shape;23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306824"/>
            <a:ext cx="3214072" cy="214217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IMG_2787.jpg" id="233" name="Google Shape;23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30968" y="2121408"/>
            <a:ext cx="1908048" cy="286207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IMG_2679.jpg" id="234" name="Google Shape;23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31336" y="4288536"/>
            <a:ext cx="3209544" cy="213969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35" name="Google Shape;235;p30"/>
          <p:cNvSpPr txBox="1"/>
          <p:nvPr>
            <p:ph type="ctrTitle"/>
          </p:nvPr>
        </p:nvSpPr>
        <p:spPr>
          <a:xfrm>
            <a:off x="603504" y="770467"/>
            <a:ext cx="10782300" cy="28597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br>
              <a:rPr lang="ru-RU" sz="4000"/>
            </a:br>
            <a:endParaRPr sz="4000"/>
          </a:p>
        </p:txBody>
      </p:sp>
      <p:pic>
        <p:nvPicPr>
          <p:cNvPr id="236" name="Google Shape;23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252536" y="5659056"/>
            <a:ext cx="1486976" cy="148697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 txBox="1"/>
          <p:nvPr/>
        </p:nvSpPr>
        <p:spPr>
          <a:xfrm>
            <a:off x="246888" y="919646"/>
            <a:ext cx="97659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часто проводим</a:t>
            </a: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 тематические занятия (осень, зима, </a:t>
            </a:r>
            <a:endParaRPr sz="2800">
              <a:solidFill>
                <a:srgbClr val="3E3E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весна, лето)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Праздничные семейные занятия пользуются большим спросом – новый год, 8 марта, 23 февраля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Подводные и надводные фотосессии – необычные фотоснимки украшают семейные альбомы и закрепляют семейные ценности</a:t>
            </a:r>
            <a:endParaRPr sz="2800">
              <a:solidFill>
                <a:srgbClr val="3E3E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457200" y="127975"/>
            <a:ext cx="7701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Особенности наших занятий</a:t>
            </a:r>
            <a:endParaRPr sz="4000">
              <a:solidFill>
                <a:srgbClr val="3E3E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G_2631.jpg" id="239" name="Google Shape;239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73184" y="227584"/>
            <a:ext cx="2525268" cy="168351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фото (212).jpg" id="240" name="Google Shape;240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23760" y="4281424"/>
            <a:ext cx="3192780" cy="212852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241" name="Google Shape;241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976104" y="6338763"/>
            <a:ext cx="2095216" cy="51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>
            <p:ph type="ctrTitle"/>
          </p:nvPr>
        </p:nvSpPr>
        <p:spPr>
          <a:xfrm>
            <a:off x="1313375" y="93575"/>
            <a:ext cx="10782300" cy="618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4000"/>
              <a:buFont typeface="Calibri"/>
              <a:buNone/>
            </a:pPr>
            <a:r>
              <a:rPr lang="ru-RU" sz="4000">
                <a:solidFill>
                  <a:srgbClr val="3E3E67"/>
                </a:solidFill>
              </a:rPr>
              <a:t>Польза занятий в бассейне с самого раннего возраста очевидна: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*происходит закаливание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 общее укрепление организма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*развивается выносливость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 дети социализируются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 родители приобретают единомышленников 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 с детства закрепляется стремление к здоровому образу жизни и физической активности</a:t>
            </a:r>
            <a:br>
              <a:rPr lang="ru-RU" sz="4000"/>
            </a:br>
            <a:endParaRPr sz="4000"/>
          </a:p>
        </p:txBody>
      </p:sp>
      <p:pic>
        <p:nvPicPr>
          <p:cNvPr id="247" name="Google Shape;24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6084" y="5253726"/>
            <a:ext cx="5509476" cy="136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2528" y="5356127"/>
            <a:ext cx="1789900" cy="17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Б-А-С-С-Е-Й-Н\подводные фото. 2018г . Т.Богданова\j6252z\17.jpg"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3711" y="208786"/>
            <a:ext cx="2800670" cy="1866902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" name="Google Shape;98;p14"/>
          <p:cNvSpPr txBox="1"/>
          <p:nvPr>
            <p:ph type="ctrTitle"/>
          </p:nvPr>
        </p:nvSpPr>
        <p:spPr>
          <a:xfrm>
            <a:off x="727664" y="926884"/>
            <a:ext cx="10147600" cy="615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3600"/>
              <a:buFont typeface="Calibri"/>
              <a:buNone/>
            </a:pPr>
            <a:r>
              <a:rPr lang="ru-RU" sz="3600">
                <a:solidFill>
                  <a:srgbClr val="3E3E67"/>
                </a:solidFill>
              </a:rPr>
              <a:t>*Врач</a:t>
            </a:r>
            <a:br>
              <a:rPr lang="ru-RU" sz="3600">
                <a:solidFill>
                  <a:srgbClr val="3E3E67"/>
                </a:solidFill>
              </a:rPr>
            </a:br>
            <a:r>
              <a:rPr lang="ru-RU" sz="3600">
                <a:solidFill>
                  <a:srgbClr val="3E3E67"/>
                </a:solidFill>
              </a:rPr>
              <a:t>*Инструктор по грудничковому плаванию</a:t>
            </a:r>
            <a:br>
              <a:rPr lang="ru-RU" sz="3600">
                <a:solidFill>
                  <a:srgbClr val="3E3E67"/>
                </a:solidFill>
              </a:rPr>
            </a:br>
            <a:r>
              <a:rPr lang="ru-RU" sz="3600">
                <a:solidFill>
                  <a:srgbClr val="3E3E67"/>
                </a:solidFill>
              </a:rPr>
              <a:t>*Член Международной Ассоциации Грудничкового плавания</a:t>
            </a:r>
            <a:br>
              <a:rPr lang="ru-RU" sz="3600">
                <a:solidFill>
                  <a:srgbClr val="3E3E67"/>
                </a:solidFill>
              </a:rPr>
            </a:br>
            <a:r>
              <a:rPr lang="ru-RU" sz="3600">
                <a:solidFill>
                  <a:srgbClr val="3E3E67"/>
                </a:solidFill>
              </a:rPr>
              <a:t>*Спикер и слушатель конференций по раннему плаванию в Москве, Санкт-Петербурге, Новосибирске</a:t>
            </a:r>
            <a:br>
              <a:rPr lang="ru-RU" sz="3600">
                <a:solidFill>
                  <a:srgbClr val="3E3E67"/>
                </a:solidFill>
              </a:rPr>
            </a:br>
            <a:r>
              <a:rPr lang="ru-RU" sz="3600">
                <a:solidFill>
                  <a:srgbClr val="3E3E67"/>
                </a:solidFill>
              </a:rPr>
              <a:t>*пройдено множество курсов, семинаров и обучающих программ по раннему плаванию и гидрореабилитации</a:t>
            </a:r>
            <a:br>
              <a:rPr lang="ru-RU" sz="3600">
                <a:solidFill>
                  <a:srgbClr val="3E3E67"/>
                </a:solidFill>
              </a:rPr>
            </a:br>
            <a:r>
              <a:rPr lang="ru-RU" sz="3600">
                <a:solidFill>
                  <a:srgbClr val="3E3E67"/>
                </a:solidFill>
              </a:rPr>
              <a:t>*мама двух дочек</a:t>
            </a:r>
            <a:br>
              <a:rPr lang="ru-RU"/>
            </a:b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6084" y="5253726"/>
            <a:ext cx="5509476" cy="136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2536" y="5486400"/>
            <a:ext cx="1659632" cy="165963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227536" y="208774"/>
            <a:ext cx="8932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000" u="none" cap="none" strike="noStrike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Седлецкая Анна</a:t>
            </a:r>
            <a:r>
              <a:rPr b="1" i="0" lang="ru-RU" sz="5400" u="none" cap="none" strike="noStrike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5000" u="none" cap="none" strike="noStrike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Анатольевна</a:t>
            </a:r>
            <a:r>
              <a:rPr b="1" i="0" lang="ru-RU" sz="5400" u="none" cap="none" strike="noStrike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5400">
              <a:solidFill>
                <a:srgbClr val="3E3E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>
            <p:ph type="ctrTitle"/>
          </p:nvPr>
        </p:nvSpPr>
        <p:spPr>
          <a:xfrm>
            <a:off x="454525" y="360950"/>
            <a:ext cx="8049300" cy="58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3600"/>
              <a:buFont typeface="Calibri"/>
              <a:buNone/>
            </a:pPr>
            <a:r>
              <a:rPr lang="ru-RU" sz="3300">
                <a:solidFill>
                  <a:srgbClr val="3E3E67"/>
                </a:solidFill>
              </a:rPr>
              <a:t>Наши выпускники успешны не только в плавании, но и </a:t>
            </a:r>
            <a:br>
              <a:rPr lang="ru-RU" sz="3300">
                <a:solidFill>
                  <a:srgbClr val="3E3E67"/>
                </a:solidFill>
              </a:rPr>
            </a:br>
            <a:r>
              <a:rPr lang="ru-RU" sz="3300">
                <a:solidFill>
                  <a:srgbClr val="3E3E67"/>
                </a:solidFill>
              </a:rPr>
              <a:t>- в танцах разных направлений</a:t>
            </a:r>
            <a:br>
              <a:rPr lang="ru-RU" sz="3300">
                <a:solidFill>
                  <a:srgbClr val="3E3E67"/>
                </a:solidFill>
              </a:rPr>
            </a:br>
            <a:r>
              <a:rPr lang="ru-RU" sz="3300">
                <a:solidFill>
                  <a:srgbClr val="3E3E67"/>
                </a:solidFill>
              </a:rPr>
              <a:t>- борьбе и боксе</a:t>
            </a:r>
            <a:br>
              <a:rPr lang="ru-RU" sz="3300">
                <a:solidFill>
                  <a:srgbClr val="3E3E67"/>
                </a:solidFill>
              </a:rPr>
            </a:br>
            <a:r>
              <a:rPr lang="ru-RU" sz="3300">
                <a:solidFill>
                  <a:srgbClr val="3E3E67"/>
                </a:solidFill>
              </a:rPr>
              <a:t>- спортивной и художественной гимнастике</a:t>
            </a:r>
            <a:br>
              <a:rPr lang="ru-RU" sz="3300">
                <a:solidFill>
                  <a:srgbClr val="3E3E67"/>
                </a:solidFill>
              </a:rPr>
            </a:br>
            <a:r>
              <a:rPr lang="ru-RU" sz="3300">
                <a:solidFill>
                  <a:srgbClr val="3E3E67"/>
                </a:solidFill>
              </a:rPr>
              <a:t>- велоспорте</a:t>
            </a:r>
            <a:br>
              <a:rPr lang="ru-RU" sz="3300">
                <a:solidFill>
                  <a:srgbClr val="3E3E67"/>
                </a:solidFill>
              </a:rPr>
            </a:br>
            <a:r>
              <a:rPr lang="ru-RU" sz="3300">
                <a:solidFill>
                  <a:srgbClr val="3E3E67"/>
                </a:solidFill>
              </a:rPr>
              <a:t>- теннисе</a:t>
            </a:r>
            <a:br>
              <a:rPr lang="ru-RU" sz="3300">
                <a:solidFill>
                  <a:srgbClr val="3E3E67"/>
                </a:solidFill>
              </a:rPr>
            </a:br>
            <a:r>
              <a:rPr lang="ru-RU" sz="3300">
                <a:solidFill>
                  <a:srgbClr val="3E3E67"/>
                </a:solidFill>
              </a:rPr>
              <a:t>- футболе</a:t>
            </a:r>
            <a:br>
              <a:rPr lang="ru-RU" sz="3300">
                <a:solidFill>
                  <a:srgbClr val="3E3E67"/>
                </a:solidFill>
              </a:rPr>
            </a:br>
            <a:r>
              <a:rPr lang="ru-RU" sz="3300">
                <a:solidFill>
                  <a:srgbClr val="3E3E67"/>
                </a:solidFill>
              </a:rPr>
              <a:t>- скалолазании</a:t>
            </a:r>
            <a:br>
              <a:rPr lang="ru-RU" sz="3300">
                <a:solidFill>
                  <a:srgbClr val="3E3E67"/>
                </a:solidFill>
              </a:rPr>
            </a:br>
            <a:r>
              <a:rPr lang="ru-RU" sz="3300">
                <a:solidFill>
                  <a:srgbClr val="3E3E67"/>
                </a:solidFill>
              </a:rPr>
              <a:t>          Мы верим, что помогли укрепить их здоровье и развить выносливость, а так же привить любовь к спорту и физкультуре</a:t>
            </a:r>
            <a:br>
              <a:rPr lang="ru-RU" sz="4000"/>
            </a:br>
            <a:endParaRPr sz="4000"/>
          </a:p>
        </p:txBody>
      </p:sp>
      <p:pic>
        <p:nvPicPr>
          <p:cNvPr id="254" name="Google Shape;25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4968" y="5670332"/>
            <a:ext cx="4308064" cy="106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2536" y="5549328"/>
            <a:ext cx="1596704" cy="1596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2.userapi.com/impg/4oYMaENgqIN-b7WsQwlgMvS5mstLnfpuQnJAaw/tI09et22Xn8.jpg?size=1280x960&amp;quality=96&amp;sign=ec657dfa3d6ca097eeef5a3cfd9b8619&amp;type=album" id="256" name="Google Shape;25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82911" y="2964623"/>
            <a:ext cx="2496313" cy="1872235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sun9-79.userapi.com/impg/Xau8AT6bLSsZQ7Cv3YxiiXqcWdOfG-KvFUr35A/dd-MNFyKMhA.jpg?size=1620x2160&amp;quality=96&amp;sign=30e8d5572a5b7141908e0bd47bcacd0b&amp;type=album" id="257" name="Google Shape;25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2850" y="2991938"/>
            <a:ext cx="1390500" cy="18540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sun9-31.userapi.com/impg/7f4fmZpS3mSix14ak1ZyzlVf5mBI62dk8zTuTw/Kj1LRrdIi4g.jpg?size=1600x1200&amp;quality=96&amp;sign=cb6a6ebe2d754a9201bddd040f5d8dd5&amp;type=album" id="258" name="Google Shape;258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02442" y="200295"/>
            <a:ext cx="3552398" cy="2664299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un9-61.userapi.com/impg/iQBFDPdkV6rQKrsAJgOYfGwhVfP6cRQaEIIYLg/E8eh5OgkJlU.jpg?size=1919x1280&amp;quality=96&amp;sign=539e8d581b3c6ca1d51ce7ef5383700a&amp;type=album" id="263" name="Google Shape;26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1390" y="3977640"/>
            <a:ext cx="3523177" cy="2350008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sun9-34.userapi.com/impf/c848636/v848636266/1def81/j7RFxrFjSsM.jpg?size=936x936&amp;quality=96&amp;sign=47e5f2d6a9efc72c6674014c2e882ca2&amp;type=album" id="264" name="Google Shape;26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2432" y="3392424"/>
            <a:ext cx="2989733" cy="2989734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5" name="Google Shape;265;p33"/>
          <p:cNvSpPr txBox="1"/>
          <p:nvPr>
            <p:ph type="ctrTitle"/>
          </p:nvPr>
        </p:nvSpPr>
        <p:spPr>
          <a:xfrm>
            <a:off x="301752" y="-153078"/>
            <a:ext cx="8202168" cy="6398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br>
              <a:rPr lang="ru-RU" sz="4000"/>
            </a:br>
            <a:endParaRPr sz="4000"/>
          </a:p>
        </p:txBody>
      </p:sp>
      <p:pic>
        <p:nvPicPr>
          <p:cNvPr id="266" name="Google Shape;26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5088" y="6027865"/>
            <a:ext cx="3349752" cy="830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22.userapi.com/impf/c858432/v858432795/eb636/0tflp1V2jW8.jpg?size=960x1280&amp;quality=96&amp;sign=b04746eec911684b94264b69f5ee9bf3&amp;type=album" id="267" name="Google Shape;267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023" y="210947"/>
            <a:ext cx="2934900" cy="39132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sun9-27.userapi.com/impg/rjluWak4m-cImxffyeSbyoT1mErpDNJIQsdupA/UKtrEHYVdh0.jpg?size=1440x1920&amp;quality=96&amp;sign=896b2de6b68db576411db00f5da1f95c&amp;type=album" id="268" name="Google Shape;268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47999" y="996864"/>
            <a:ext cx="1590929" cy="2121239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sun9-72.userapi.com/impg/FNcaJF9AunRUzB9gQbMRJV7auQybHXcZ7OFSRw/8We83ZrMY24.jpg?size=780x1040&amp;quality=96&amp;sign=701ebaa03a9d585e37158830d56bbec8&amp;type=album" id="269" name="Google Shape;269;p33"/>
          <p:cNvPicPr preferRelativeResize="0"/>
          <p:nvPr/>
        </p:nvPicPr>
        <p:blipFill rotWithShape="1">
          <a:blip r:embed="rId8">
            <a:alphaModFix/>
          </a:blip>
          <a:srcRect b="0" l="0" r="0" t="21307"/>
          <a:stretch/>
        </p:blipFill>
        <p:spPr>
          <a:xfrm>
            <a:off x="7964424" y="1097280"/>
            <a:ext cx="2231025" cy="2340864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sun9-26.userapi.com/impf/cQpt7XARXQgy15EVmMW6OA-NWBkiNKCwnA5zTA/KHjGZYXNO98.jpg?size=960x639&amp;quality=96&amp;sign=bc1044b3224969f87a8cf547dec33e9b&amp;type=album" id="270" name="Google Shape;270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21040" y="3623592"/>
            <a:ext cx="3685032" cy="245285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sun9-88.userapi.com/impf/c837629/v837629634/440dc/vAUn2xYMS2Y.jpg?size=720x960&amp;quality=96&amp;sign=69bd8879ed0f238ee0f304b853e6529a&amp;type=album" id="271" name="Google Shape;271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8807" y="4251642"/>
            <a:ext cx="1458000" cy="1944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2" name="Google Shape;272;p3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252536" y="5549328"/>
            <a:ext cx="1596704" cy="1596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83.userapi.com/impg/ivG6ZI9KByHaAIPpKJvzyhdbeRdSuhrKz_GDZA/unEHUP1HZyc.jpg?size=1218x1624&amp;quality=96&amp;sign=9ca1f47e6ec1cdd20dc5ecc263ae63c8&amp;type=album" id="273" name="Google Shape;273;p3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550534" y="908620"/>
            <a:ext cx="2194433" cy="292591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4" name="Google Shape;274;p33"/>
          <p:cNvSpPr/>
          <p:nvPr/>
        </p:nvSpPr>
        <p:spPr>
          <a:xfrm>
            <a:off x="2449999" y="73475"/>
            <a:ext cx="839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78397A"/>
                </a:solidFill>
                <a:latin typeface="Calibri"/>
                <a:ea typeface="Calibri"/>
                <a:cs typeface="Calibri"/>
                <a:sym typeface="Calibri"/>
              </a:rPr>
              <a:t>Наши</a:t>
            </a:r>
            <a:r>
              <a:rPr b="1" lang="ru-RU" sz="5400">
                <a:solidFill>
                  <a:srgbClr val="76788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5400">
                <a:solidFill>
                  <a:srgbClr val="78397A"/>
                </a:solidFill>
                <a:latin typeface="Calibri"/>
                <a:ea typeface="Calibri"/>
                <a:cs typeface="Calibri"/>
                <a:sym typeface="Calibri"/>
              </a:rPr>
              <a:t>выпускники</a:t>
            </a:r>
            <a:endParaRPr b="1" sz="5400" cap="none">
              <a:solidFill>
                <a:srgbClr val="783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G_9841.jpg" id="275" name="Google Shape;275;p33"/>
          <p:cNvPicPr preferRelativeResize="0"/>
          <p:nvPr/>
        </p:nvPicPr>
        <p:blipFill rotWithShape="1">
          <a:blip r:embed="rId13">
            <a:alphaModFix/>
          </a:blip>
          <a:srcRect b="0" l="32871" r="33612" t="5867"/>
          <a:stretch/>
        </p:blipFill>
        <p:spPr>
          <a:xfrm>
            <a:off x="10422345" y="685800"/>
            <a:ext cx="1464853" cy="27432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/>
          <p:nvPr>
            <p:ph type="ctrTitle"/>
          </p:nvPr>
        </p:nvSpPr>
        <p:spPr>
          <a:xfrm>
            <a:off x="603500" y="770476"/>
            <a:ext cx="10782300" cy="576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b="1" lang="ru-RU" sz="3900">
                <a:solidFill>
                  <a:schemeClr val="accent1"/>
                </a:solidFill>
              </a:rPr>
              <a:t>Кроме занятий в бассейне </a:t>
            </a:r>
            <a:br>
              <a:rPr b="1" lang="ru-RU" sz="3900">
                <a:solidFill>
                  <a:schemeClr val="accent1"/>
                </a:solidFill>
              </a:rPr>
            </a:br>
            <a:r>
              <a:rPr b="1" lang="ru-RU" sz="3900">
                <a:solidFill>
                  <a:schemeClr val="accent1"/>
                </a:solidFill>
              </a:rPr>
              <a:t>мы ведем просветительскую деятельность – </a:t>
            </a:r>
            <a:br>
              <a:rPr b="1" lang="ru-RU" sz="3900">
                <a:solidFill>
                  <a:schemeClr val="accent1"/>
                </a:solidFill>
              </a:rPr>
            </a:br>
            <a:r>
              <a:rPr b="1" lang="ru-RU" sz="3900">
                <a:solidFill>
                  <a:schemeClr val="accent1"/>
                </a:solidFill>
              </a:rPr>
              <a:t> участвуем в проектах по подготовке к родам, обучая мам первым купаниям младенцев, </a:t>
            </a:r>
            <a:br>
              <a:rPr b="1" lang="ru-RU" sz="3900">
                <a:solidFill>
                  <a:schemeClr val="accent1"/>
                </a:solidFill>
              </a:rPr>
            </a:br>
            <a:r>
              <a:rPr b="1" lang="ru-RU" sz="3900">
                <a:solidFill>
                  <a:schemeClr val="accent1"/>
                </a:solidFill>
              </a:rPr>
              <a:t>а так же на нашем канале Utube </a:t>
            </a:r>
            <a:r>
              <a:rPr b="1" lang="ru-RU" sz="3900">
                <a:solidFill>
                  <a:schemeClr val="accent1"/>
                </a:solidFill>
              </a:rPr>
              <a:t>https://www.youtube.com/channel/UCll1DUMbS_vgU2Kd8LHAc5Q</a:t>
            </a:r>
            <a:br>
              <a:rPr b="1" lang="ru-RU" sz="3900">
                <a:solidFill>
                  <a:schemeClr val="accent1"/>
                </a:solidFill>
              </a:rPr>
            </a:br>
            <a:r>
              <a:rPr b="1" lang="ru-RU" sz="3900">
                <a:solidFill>
                  <a:schemeClr val="accent1"/>
                </a:solidFill>
              </a:rPr>
              <a:t>можно посмотреть наши видеоролики о пользе раннего плавания, о мифах и страхах родителей</a:t>
            </a:r>
            <a:br>
              <a:rPr lang="ru-RU" sz="4000"/>
            </a:br>
            <a:br>
              <a:rPr lang="ru-RU" sz="4000"/>
            </a:br>
            <a:endParaRPr sz="4000"/>
          </a:p>
        </p:txBody>
      </p:sp>
      <p:pic>
        <p:nvPicPr>
          <p:cNvPr id="281" name="Google Shape;28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6084" y="5253726"/>
            <a:ext cx="5509476" cy="136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753" y="5307277"/>
            <a:ext cx="1972426" cy="197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 txBox="1"/>
          <p:nvPr>
            <p:ph type="ctrTitle"/>
          </p:nvPr>
        </p:nvSpPr>
        <p:spPr>
          <a:xfrm>
            <a:off x="603504" y="770467"/>
            <a:ext cx="6830568" cy="41215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4000"/>
              <a:buFont typeface="Calibri"/>
              <a:buNone/>
            </a:pPr>
            <a:r>
              <a:rPr lang="ru-RU" sz="4000">
                <a:solidFill>
                  <a:srgbClr val="3E3E67"/>
                </a:solidFill>
              </a:rPr>
              <a:t>Кроме того, мы запустили занятия по аквапренатальной подготовке беременных  - теперь занятия проходят и для мам в ожидании, облегчая течение беременности и подготавливая их к родам  </a:t>
            </a:r>
            <a:br>
              <a:rPr lang="ru-RU" sz="4000"/>
            </a:br>
            <a:endParaRPr sz="4000"/>
          </a:p>
        </p:txBody>
      </p:sp>
      <p:pic>
        <p:nvPicPr>
          <p:cNvPr id="288" name="Google Shape;28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6084" y="5253726"/>
            <a:ext cx="5509476" cy="136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2536" y="4581128"/>
            <a:ext cx="2564904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_web.jpg" id="290" name="Google Shape;29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02291" y="1618488"/>
            <a:ext cx="4551251" cy="300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/>
          <p:nvPr>
            <p:ph type="ctrTitle"/>
          </p:nvPr>
        </p:nvSpPr>
        <p:spPr>
          <a:xfrm>
            <a:off x="1097280" y="201168"/>
            <a:ext cx="10389108" cy="4389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3200"/>
              <a:buFont typeface="Calibri"/>
              <a:buNone/>
            </a:pPr>
            <a:br>
              <a:rPr b="1" lang="ru-RU" sz="3200">
                <a:solidFill>
                  <a:srgbClr val="3E3E67"/>
                </a:solidFill>
              </a:rPr>
            </a:br>
            <a:br>
              <a:rPr lang="ru-RU" sz="2000">
                <a:solidFill>
                  <a:srgbClr val="3E3E67"/>
                </a:solidFill>
              </a:rPr>
            </a:br>
            <a:br>
              <a:rPr lang="ru-RU" sz="2000">
                <a:solidFill>
                  <a:srgbClr val="3E3E67"/>
                </a:solidFill>
              </a:rPr>
            </a:br>
            <a:endParaRPr sz="2000">
              <a:solidFill>
                <a:srgbClr val="3E3E67"/>
              </a:solidFill>
            </a:endParaRPr>
          </a:p>
        </p:txBody>
      </p:sp>
      <p:pic>
        <p:nvPicPr>
          <p:cNvPr id="296" name="Google Shape;29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0092" y="5052558"/>
            <a:ext cx="5509476" cy="136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2536" y="4581128"/>
            <a:ext cx="2564904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ото (166).jpg" id="298" name="Google Shape;29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0708" y="228600"/>
            <a:ext cx="3826764" cy="2551176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9" name="Google Shape;299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11312" y="301752"/>
            <a:ext cx="3634200" cy="24228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фото (31).jpg" id="300" name="Google Shape;300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59552" y="2955544"/>
            <a:ext cx="3474720" cy="231648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фото- (33)_web.jpg" id="301" name="Google Shape;301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83080" y="2955493"/>
            <a:ext cx="3505200" cy="233621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фото- (264)_w.jpg" id="302" name="Google Shape;302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79392" y="240412"/>
            <a:ext cx="3761230" cy="250686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303" name="Google Shape;303;p36"/>
          <p:cNvSpPr txBox="1"/>
          <p:nvPr/>
        </p:nvSpPr>
        <p:spPr>
          <a:xfrm>
            <a:off x="3000060" y="6373368"/>
            <a:ext cx="91919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! Все фотоматериалы выполнены на наших занятиях и опубликованы с согласия родителей !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/>
          <p:nvPr>
            <p:ph type="ctrTitle"/>
          </p:nvPr>
        </p:nvSpPr>
        <p:spPr>
          <a:xfrm>
            <a:off x="603504" y="770467"/>
            <a:ext cx="10782300" cy="28597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br>
              <a:rPr lang="ru-RU" sz="4000"/>
            </a:br>
            <a:endParaRPr sz="4000"/>
          </a:p>
        </p:txBody>
      </p:sp>
      <p:pic>
        <p:nvPicPr>
          <p:cNvPr id="309" name="Google Shape;30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6084" y="5253726"/>
            <a:ext cx="5509476" cy="136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2536" y="3072384"/>
            <a:ext cx="4073648" cy="407364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7"/>
          <p:cNvSpPr txBox="1"/>
          <p:nvPr/>
        </p:nvSpPr>
        <p:spPr>
          <a:xfrm>
            <a:off x="1400287" y="685800"/>
            <a:ext cx="91887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Здоровья Вам и вашим детям! </a:t>
            </a:r>
            <a:endParaRPr b="1"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7"/>
          <p:cNvSpPr txBox="1"/>
          <p:nvPr/>
        </p:nvSpPr>
        <p:spPr>
          <a:xfrm>
            <a:off x="3669600" y="3729800"/>
            <a:ext cx="50529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Ваши, #осьминожки_птз  </a:t>
            </a:r>
            <a:endParaRPr sz="3000">
              <a:solidFill>
                <a:srgbClr val="3D85C6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ВК @</a:t>
            </a:r>
            <a:r>
              <a:rPr b="1" lang="ru-RU" sz="3000" u="sng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osminogki_ptz</a:t>
            </a:r>
            <a:endParaRPr b="1" sz="30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 u="sng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Телефон: +7 (902) 771-68-20</a:t>
            </a:r>
            <a:endParaRPr b="1" sz="30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 u="sng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IG @osminogkiptz</a:t>
            </a:r>
            <a:endParaRPr b="1" sz="30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то (267).jpg" id="106" name="Google Shape;106;p15"/>
          <p:cNvPicPr preferRelativeResize="0"/>
          <p:nvPr/>
        </p:nvPicPr>
        <p:blipFill rotWithShape="1">
          <a:blip r:embed="rId3">
            <a:alphaModFix/>
          </a:blip>
          <a:srcRect b="12266" l="8785" r="1169" t="4800"/>
          <a:stretch/>
        </p:blipFill>
        <p:spPr>
          <a:xfrm>
            <a:off x="8101584" y="3456820"/>
            <a:ext cx="3886199" cy="23861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07" name="Google Shape;107;p15"/>
          <p:cNvSpPr txBox="1"/>
          <p:nvPr>
            <p:ph type="ctrTitle"/>
          </p:nvPr>
        </p:nvSpPr>
        <p:spPr>
          <a:xfrm>
            <a:off x="120325" y="160425"/>
            <a:ext cx="11991300" cy="66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Calibri"/>
              <a:buNone/>
            </a:pPr>
            <a:r>
              <a:rPr lang="ru-RU" sz="2800">
                <a:solidFill>
                  <a:srgbClr val="3E3E67"/>
                </a:solidFill>
              </a:rPr>
              <a:t>*Специалист с высшим медицинским образованием, </a:t>
            </a:r>
            <a:br>
              <a:rPr lang="ru-RU" sz="2800">
                <a:solidFill>
                  <a:srgbClr val="3E3E67"/>
                </a:solidFill>
              </a:rPr>
            </a:br>
            <a:r>
              <a:rPr lang="ru-RU" sz="2800">
                <a:solidFill>
                  <a:srgbClr val="3E3E67"/>
                </a:solidFill>
              </a:rPr>
              <a:t>*член, спикер  Международной Ассоциации Раннего плавания</a:t>
            </a:r>
            <a:br>
              <a:rPr lang="ru-RU" sz="2800">
                <a:solidFill>
                  <a:srgbClr val="3E3E67"/>
                </a:solidFill>
              </a:rPr>
            </a:br>
            <a:r>
              <a:rPr lang="ru-RU" sz="2800">
                <a:solidFill>
                  <a:srgbClr val="3E3E67"/>
                </a:solidFill>
              </a:rPr>
              <a:t>* переподготовка на кафедре «физическое воспитание и спорт» по специальности </a:t>
            </a:r>
            <a:br>
              <a:rPr lang="ru-RU" sz="2800">
                <a:solidFill>
                  <a:srgbClr val="3E3E67"/>
                </a:solidFill>
              </a:rPr>
            </a:br>
            <a:r>
              <a:rPr lang="ru-RU" sz="2800">
                <a:solidFill>
                  <a:srgbClr val="3E3E67"/>
                </a:solidFill>
              </a:rPr>
              <a:t>« Плавание грудного, раннего и дошкольного возраста», г.Новосибирск</a:t>
            </a:r>
            <a:br>
              <a:rPr lang="ru-RU" sz="2800">
                <a:solidFill>
                  <a:srgbClr val="3E3E67"/>
                </a:solidFill>
              </a:rPr>
            </a:br>
            <a:r>
              <a:rPr lang="ru-RU" sz="2800">
                <a:solidFill>
                  <a:srgbClr val="3E3E67"/>
                </a:solidFill>
              </a:rPr>
              <a:t> * Обучалась на курсах: «Грудничковое плавание» сертификат специалиста международного образца</a:t>
            </a:r>
            <a:br>
              <a:rPr lang="ru-RU" sz="2800">
                <a:solidFill>
                  <a:srgbClr val="3E3E67"/>
                </a:solidFill>
              </a:rPr>
            </a:br>
            <a:r>
              <a:rPr lang="ru-RU" sz="2800">
                <a:solidFill>
                  <a:srgbClr val="3E3E67"/>
                </a:solidFill>
              </a:rPr>
              <a:t> *« Гидрореабилитация для детей с особенностями развития» </a:t>
            </a:r>
            <a:br>
              <a:rPr lang="ru-RU" sz="2800">
                <a:solidFill>
                  <a:srgbClr val="3E3E67"/>
                </a:solidFill>
              </a:rPr>
            </a:br>
            <a:r>
              <a:rPr lang="ru-RU" sz="2800">
                <a:solidFill>
                  <a:srgbClr val="3E3E67"/>
                </a:solidFill>
              </a:rPr>
              <a:t>*« Обучение плаванию стилями детей от 3 лет»</a:t>
            </a:r>
            <a:br>
              <a:rPr lang="ru-RU" sz="2800">
                <a:solidFill>
                  <a:srgbClr val="3E3E67"/>
                </a:solidFill>
              </a:rPr>
            </a:br>
            <a:r>
              <a:rPr lang="ru-RU" sz="2800">
                <a:solidFill>
                  <a:srgbClr val="3E3E67"/>
                </a:solidFill>
              </a:rPr>
              <a:t>* « Обучение плаванию детей с РАС , </a:t>
            </a:r>
            <a:endParaRPr sz="2800">
              <a:solidFill>
                <a:srgbClr val="3E3E67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Calibri"/>
              <a:buNone/>
            </a:pPr>
            <a:r>
              <a:rPr lang="ru-RU" sz="2800">
                <a:solidFill>
                  <a:srgbClr val="3E3E67"/>
                </a:solidFill>
              </a:rPr>
              <a:t>гиперактивностью» </a:t>
            </a:r>
            <a:br>
              <a:rPr lang="ru-RU" sz="2800">
                <a:solidFill>
                  <a:srgbClr val="3E3E67"/>
                </a:solidFill>
              </a:rPr>
            </a:br>
            <a:r>
              <a:rPr lang="ru-RU" sz="2800">
                <a:solidFill>
                  <a:srgbClr val="3E3E67"/>
                </a:solidFill>
              </a:rPr>
              <a:t>*« Игровые техники на занятиях  в воде»</a:t>
            </a:r>
            <a:br>
              <a:rPr lang="ru-RU" sz="2800">
                <a:solidFill>
                  <a:srgbClr val="3E3E67"/>
                </a:solidFill>
              </a:rPr>
            </a:br>
            <a:r>
              <a:rPr lang="ru-RU" sz="2800">
                <a:solidFill>
                  <a:srgbClr val="3E3E67"/>
                </a:solidFill>
              </a:rPr>
              <a:t> *«Фитнес для особенных детей»</a:t>
            </a:r>
            <a:br>
              <a:rPr lang="ru-RU" sz="2800">
                <a:solidFill>
                  <a:srgbClr val="3E3E67"/>
                </a:solidFill>
              </a:rPr>
            </a:br>
            <a:r>
              <a:rPr lang="ru-RU" sz="2800">
                <a:solidFill>
                  <a:srgbClr val="3E3E67"/>
                </a:solidFill>
              </a:rPr>
              <a:t>*« Особенности занятий в бассейне с </a:t>
            </a:r>
            <a:endParaRPr sz="2800">
              <a:solidFill>
                <a:srgbClr val="3E3E67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Calibri"/>
              <a:buNone/>
            </a:pPr>
            <a:r>
              <a:rPr lang="ru-RU" sz="2800">
                <a:solidFill>
                  <a:srgbClr val="3E3E67"/>
                </a:solidFill>
              </a:rPr>
              <a:t>недоношенными детьми»</a:t>
            </a:r>
            <a:br>
              <a:rPr lang="ru-RU" sz="2800">
                <a:solidFill>
                  <a:srgbClr val="3E3E67"/>
                </a:solidFill>
              </a:rPr>
            </a:br>
            <a:r>
              <a:rPr lang="ru-RU" sz="2800">
                <a:solidFill>
                  <a:srgbClr val="3E3E67"/>
                </a:solidFill>
              </a:rPr>
              <a:t>*«Особенности занятий в бассейне с детьми с </a:t>
            </a:r>
            <a:endParaRPr sz="2800">
              <a:solidFill>
                <a:srgbClr val="3E3E67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2800"/>
              <a:buFont typeface="Calibri"/>
              <a:buNone/>
            </a:pPr>
            <a:r>
              <a:rPr lang="ru-RU" sz="2800">
                <a:solidFill>
                  <a:srgbClr val="3E3E67"/>
                </a:solidFill>
              </a:rPr>
              <a:t>варусной и вальгусной деформацией ног»</a:t>
            </a:r>
            <a:br>
              <a:rPr lang="ru-RU" sz="2800">
                <a:solidFill>
                  <a:srgbClr val="3E3E67"/>
                </a:solidFill>
              </a:rPr>
            </a:br>
            <a:r>
              <a:rPr lang="ru-RU" sz="2800">
                <a:solidFill>
                  <a:srgbClr val="3E3E67"/>
                </a:solidFill>
              </a:rPr>
              <a:t>* «запуск речи» </a:t>
            </a:r>
            <a:br>
              <a:rPr lang="ru-RU" sz="2800"/>
            </a:br>
            <a:endParaRPr sz="2800"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3720" y="5861300"/>
            <a:ext cx="4021904" cy="9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6775" y="160429"/>
            <a:ext cx="1110992" cy="111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ctrTitle"/>
          </p:nvPr>
        </p:nvSpPr>
        <p:spPr>
          <a:xfrm>
            <a:off x="1556388" y="483471"/>
            <a:ext cx="10635600" cy="613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3600"/>
              <a:buFont typeface="Calibri"/>
              <a:buNone/>
            </a:pPr>
            <a:r>
              <a:rPr lang="ru-RU" sz="3600">
                <a:solidFill>
                  <a:srgbClr val="3E3E67"/>
                </a:solidFill>
              </a:rPr>
              <a:t>*Детский акваклуб Осьминожки существует в Петрозаводске уже 9 лет.</a:t>
            </a:r>
            <a:br>
              <a:rPr lang="ru-RU" sz="3600">
                <a:solidFill>
                  <a:srgbClr val="3E3E67"/>
                </a:solidFill>
              </a:rPr>
            </a:br>
            <a:br>
              <a:rPr lang="ru-RU" sz="3600">
                <a:solidFill>
                  <a:srgbClr val="3E3E67"/>
                </a:solidFill>
              </a:rPr>
            </a:br>
            <a:r>
              <a:rPr lang="ru-RU" sz="3600">
                <a:solidFill>
                  <a:srgbClr val="3E3E67"/>
                </a:solidFill>
              </a:rPr>
              <a:t>* занятия для детей с 3 х месяцев до  4х лет</a:t>
            </a:r>
            <a:br>
              <a:rPr lang="ru-RU" sz="3600">
                <a:solidFill>
                  <a:srgbClr val="3E3E67"/>
                </a:solidFill>
              </a:rPr>
            </a:br>
            <a:br>
              <a:rPr lang="ru-RU" sz="3600">
                <a:solidFill>
                  <a:srgbClr val="3E3E67"/>
                </a:solidFill>
              </a:rPr>
            </a:br>
            <a:r>
              <a:rPr lang="ru-RU" sz="3600">
                <a:solidFill>
                  <a:srgbClr val="3E3E67"/>
                </a:solidFill>
              </a:rPr>
              <a:t>* занимаются как обычные дети, так и дети с особенностями здоровья</a:t>
            </a:r>
            <a:br>
              <a:rPr lang="ru-RU" sz="3600">
                <a:solidFill>
                  <a:srgbClr val="3E3E67"/>
                </a:solidFill>
              </a:rPr>
            </a:br>
            <a:br>
              <a:rPr lang="ru-RU" sz="3600">
                <a:solidFill>
                  <a:srgbClr val="3E3E67"/>
                </a:solidFill>
              </a:rPr>
            </a:br>
            <a:r>
              <a:rPr lang="ru-RU" sz="3600">
                <a:solidFill>
                  <a:srgbClr val="3E3E67"/>
                </a:solidFill>
              </a:rPr>
              <a:t>* индивидуальные, групповые и инклюзивные группы</a:t>
            </a:r>
            <a:br>
              <a:rPr lang="ru-RU" sz="4000"/>
            </a:br>
            <a:br>
              <a:rPr lang="ru-RU" sz="4000"/>
            </a:br>
            <a:br>
              <a:rPr lang="ru-RU" sz="4000"/>
            </a:br>
            <a:endParaRPr sz="4000"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6084" y="5253726"/>
            <a:ext cx="5509476" cy="136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2604" y="4581128"/>
            <a:ext cx="2564904" cy="256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ctrTitle"/>
          </p:nvPr>
        </p:nvSpPr>
        <p:spPr>
          <a:xfrm>
            <a:off x="1659748" y="334200"/>
            <a:ext cx="10532400" cy="63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3200"/>
              <a:buFont typeface="Calibri"/>
              <a:buNone/>
            </a:pPr>
            <a:r>
              <a:rPr lang="ru-RU" sz="3200">
                <a:solidFill>
                  <a:srgbClr val="3E3E67"/>
                </a:solidFill>
              </a:rPr>
              <a:t>Занятия в бассейне: </a:t>
            </a:r>
            <a:br>
              <a:rPr lang="ru-RU" sz="3200">
                <a:solidFill>
                  <a:srgbClr val="3E3E67"/>
                </a:solidFill>
              </a:rPr>
            </a:br>
            <a:r>
              <a:rPr lang="ru-RU" sz="3200">
                <a:solidFill>
                  <a:srgbClr val="3E3E67"/>
                </a:solidFill>
              </a:rPr>
              <a:t>*Способствуют развитию дыхательной системы </a:t>
            </a:r>
            <a:br>
              <a:rPr lang="ru-RU" sz="3200">
                <a:solidFill>
                  <a:srgbClr val="3E3E67"/>
                </a:solidFill>
              </a:rPr>
            </a:br>
            <a:r>
              <a:rPr lang="ru-RU" sz="3200">
                <a:solidFill>
                  <a:srgbClr val="3E3E67"/>
                </a:solidFill>
              </a:rPr>
              <a:t>*Улучшают кровообращение, работу сердца</a:t>
            </a:r>
            <a:br>
              <a:rPr lang="ru-RU" sz="3200">
                <a:solidFill>
                  <a:srgbClr val="3E3E67"/>
                </a:solidFill>
              </a:rPr>
            </a:br>
            <a:r>
              <a:rPr lang="ru-RU" sz="3200">
                <a:solidFill>
                  <a:srgbClr val="3E3E67"/>
                </a:solidFill>
              </a:rPr>
              <a:t>*Формируют правильную осанку, улучшают межпозвонковый обмен веществ</a:t>
            </a:r>
            <a:br>
              <a:rPr lang="ru-RU" sz="3200">
                <a:solidFill>
                  <a:srgbClr val="3E3E67"/>
                </a:solidFill>
              </a:rPr>
            </a:br>
            <a:r>
              <a:rPr lang="ru-RU" sz="3200">
                <a:solidFill>
                  <a:srgbClr val="3E3E67"/>
                </a:solidFill>
              </a:rPr>
              <a:t>*Предупреждают мышечную дистонию, плоскостопие, сколиоз</a:t>
            </a:r>
            <a:br>
              <a:rPr lang="ru-RU" sz="3200">
                <a:solidFill>
                  <a:srgbClr val="3E3E67"/>
                </a:solidFill>
              </a:rPr>
            </a:br>
            <a:r>
              <a:rPr lang="ru-RU" sz="3200">
                <a:solidFill>
                  <a:srgbClr val="3E3E67"/>
                </a:solidFill>
              </a:rPr>
              <a:t>*В воде кожа начинает «дышать» , выделяя вредные вещества и очищая потовые железы</a:t>
            </a:r>
            <a:br>
              <a:rPr lang="ru-RU" sz="3200">
                <a:solidFill>
                  <a:srgbClr val="3E3E67"/>
                </a:solidFill>
              </a:rPr>
            </a:br>
            <a:r>
              <a:rPr lang="ru-RU" sz="3200">
                <a:solidFill>
                  <a:srgbClr val="3E3E67"/>
                </a:solidFill>
              </a:rPr>
              <a:t>*Укрепляют ЦНС</a:t>
            </a:r>
            <a:br>
              <a:rPr lang="ru-RU" sz="3200">
                <a:solidFill>
                  <a:srgbClr val="3E3E67"/>
                </a:solidFill>
              </a:rPr>
            </a:br>
            <a:r>
              <a:rPr lang="ru-RU" sz="3200">
                <a:solidFill>
                  <a:srgbClr val="3E3E67"/>
                </a:solidFill>
              </a:rPr>
              <a:t>*Укрепляют мышечный корсет (как следствие-предупреждают неправильное расположение внутренних органов и их неправильную работу)</a:t>
            </a:r>
            <a:br>
              <a:rPr lang="ru-RU" sz="3200">
                <a:solidFill>
                  <a:srgbClr val="3E3E67"/>
                </a:solidFill>
              </a:rPr>
            </a:br>
            <a:r>
              <a:rPr lang="ru-RU" sz="3200">
                <a:solidFill>
                  <a:srgbClr val="3E3E67"/>
                </a:solidFill>
              </a:rPr>
              <a:t>*Способствуют активации речевых центров</a:t>
            </a:r>
            <a:br>
              <a:rPr lang="ru-RU" sz="6600"/>
            </a:br>
            <a:endParaRPr sz="6600"/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8777" y="5749452"/>
            <a:ext cx="4473225" cy="11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2536" y="4773152"/>
            <a:ext cx="2564904" cy="256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ctrTitle"/>
          </p:nvPr>
        </p:nvSpPr>
        <p:spPr>
          <a:xfrm>
            <a:off x="2185416" y="1353312"/>
            <a:ext cx="9134856" cy="6574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4000"/>
              <a:buFont typeface="Calibri"/>
              <a:buNone/>
            </a:pPr>
            <a:r>
              <a:rPr lang="ru-RU" sz="4000">
                <a:solidFill>
                  <a:srgbClr val="3E3E67"/>
                </a:solidFill>
              </a:rPr>
              <a:t>*нормализуется  сон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*Нормализуется стул (за счет гидромассажа животика)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*Улучшается аппетит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*Повышается общий тонус организма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*Формируется правильная осанка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*Увеличивается выносливость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*Улучшается настроение</a:t>
            </a:r>
            <a:br>
              <a:rPr lang="ru-RU" sz="4000">
                <a:solidFill>
                  <a:srgbClr val="3E3E67"/>
                </a:solidFill>
              </a:rPr>
            </a:br>
            <a:r>
              <a:rPr lang="ru-RU" sz="4000">
                <a:solidFill>
                  <a:srgbClr val="3E3E67"/>
                </a:solidFill>
              </a:rPr>
              <a:t>* Развивается речь и коммуникативные навыки</a:t>
            </a:r>
            <a:br>
              <a:rPr lang="ru-RU" sz="6600"/>
            </a:br>
            <a:br>
              <a:rPr lang="ru-RU" sz="6600"/>
            </a:br>
            <a:endParaRPr sz="6600"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5268" y="5492643"/>
            <a:ext cx="5509476" cy="136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2536" y="4581128"/>
            <a:ext cx="2564904" cy="256490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4409182" y="254530"/>
            <a:ext cx="33025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У детей: </a:t>
            </a:r>
            <a:endParaRPr sz="6600">
              <a:solidFill>
                <a:srgbClr val="3E3E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ctrTitle"/>
          </p:nvPr>
        </p:nvSpPr>
        <p:spPr>
          <a:xfrm>
            <a:off x="1252728" y="128016"/>
            <a:ext cx="10552176" cy="6455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3200"/>
              <a:buFont typeface="Calibri"/>
              <a:buNone/>
            </a:pPr>
            <a:r>
              <a:rPr b="1" lang="ru-RU" sz="3200">
                <a:solidFill>
                  <a:srgbClr val="3E3E67"/>
                </a:solidFill>
              </a:rPr>
              <a:t>За время существования клуба </a:t>
            </a: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*было проведено более  10000 занятий, </a:t>
            </a: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*ежемесячно оздоравливалось  более  50 малышей, </a:t>
            </a: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*всего мы выпустили более 600 детей  Петрозаводска.</a:t>
            </a:r>
            <a:br>
              <a:rPr b="1" lang="ru-RU" sz="3200">
                <a:solidFill>
                  <a:srgbClr val="3E3E67"/>
                </a:solidFill>
              </a:rPr>
            </a:b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                       За 2020-2021год мы провели </a:t>
            </a: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                 *более    1200 занятий, </a:t>
            </a: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                          из них </a:t>
            </a: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                -более 400 занятий с недоношенными детьми,</a:t>
            </a: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                -более 360 индивидуальных занятий с детьми с   особенностями здоровья</a:t>
            </a: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                -более 400 инклюзивных занятий (в группе с обычными   детьми занимаются дети с особенностями) </a:t>
            </a:r>
            <a:br>
              <a:rPr b="1" lang="ru-RU" sz="3200">
                <a:solidFill>
                  <a:srgbClr val="3E3E67"/>
                </a:solidFill>
              </a:rPr>
            </a:br>
            <a:br>
              <a:rPr lang="ru-RU" sz="2000">
                <a:solidFill>
                  <a:srgbClr val="3E3E67"/>
                </a:solidFill>
              </a:rPr>
            </a:br>
            <a:br>
              <a:rPr lang="ru-RU" sz="2000">
                <a:solidFill>
                  <a:srgbClr val="3E3E67"/>
                </a:solidFill>
              </a:rPr>
            </a:br>
            <a:endParaRPr sz="2000">
              <a:solidFill>
                <a:srgbClr val="3E3E67"/>
              </a:solidFill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0024" y="5643082"/>
            <a:ext cx="4902424" cy="121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43392" y="5349240"/>
            <a:ext cx="1943096" cy="194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ctrTitle"/>
          </p:nvPr>
        </p:nvSpPr>
        <p:spPr>
          <a:xfrm>
            <a:off x="360204" y="246888"/>
            <a:ext cx="8311800" cy="63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3200"/>
              <a:buFont typeface="Calibri"/>
              <a:buNone/>
            </a:pPr>
            <a:r>
              <a:rPr b="1" lang="ru-RU" sz="3200">
                <a:solidFill>
                  <a:srgbClr val="3E3E67"/>
                </a:solidFill>
              </a:rPr>
              <a:t>     С  2016г  мы проводим Фестиваль Раннего плавания, который проходит   1 июня, в честь Дня Защиты Детей и где малыши демонстрируют все, чему научились в течение года.</a:t>
            </a:r>
            <a:br>
              <a:rPr b="1" lang="ru-RU" sz="3200">
                <a:solidFill>
                  <a:srgbClr val="3E3E67"/>
                </a:solidFill>
              </a:rPr>
            </a:b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      Родители и дети получают массу положительных эмоций, </a:t>
            </a: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все без исключения получают подарки, </a:t>
            </a: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а победители – медали и кубки.</a:t>
            </a:r>
            <a:br>
              <a:rPr b="1" lang="ru-RU" sz="3200">
                <a:solidFill>
                  <a:srgbClr val="3E3E67"/>
                </a:solidFill>
              </a:rPr>
            </a:b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      В 2021 году на фестивале приняло участие 50 человек, его посетил мэр города и вручил кубки победителям.</a:t>
            </a:r>
            <a:br>
              <a:rPr b="1" lang="ru-RU" sz="3200">
                <a:solidFill>
                  <a:srgbClr val="3E3E67"/>
                </a:solidFill>
              </a:rPr>
            </a:br>
            <a:br>
              <a:rPr lang="ru-RU" sz="2000">
                <a:solidFill>
                  <a:srgbClr val="3E3E67"/>
                </a:solidFill>
              </a:rPr>
            </a:br>
            <a:br>
              <a:rPr lang="ru-RU" sz="2000">
                <a:solidFill>
                  <a:srgbClr val="3E3E67"/>
                </a:solidFill>
              </a:rPr>
            </a:br>
            <a:endParaRPr sz="2000">
              <a:solidFill>
                <a:srgbClr val="3E3E67"/>
              </a:solidFill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8312" y="5518346"/>
            <a:ext cx="4847560" cy="120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1950" y="5654850"/>
            <a:ext cx="1557325" cy="1557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_MG_4194_1.jpg" id="147" name="Google Shape;14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88552" y="228600"/>
            <a:ext cx="3028336" cy="201908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sun9-22.userapi.com/impg/QoNy2-2zvLx74ltz7eqLXscUr-waWxBPdqLM8g/Tjf6szht88w.jpg?size=2119x2160&amp;quality=96&amp;sign=8922237ecd38c75fb42d87f8d19a1729&amp;type=album" id="148" name="Google Shape;14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68622" y="2606040"/>
            <a:ext cx="3092314" cy="3152146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ctrTitle"/>
          </p:nvPr>
        </p:nvSpPr>
        <p:spPr>
          <a:xfrm>
            <a:off x="338328" y="362859"/>
            <a:ext cx="12108441" cy="5048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3200"/>
              <a:buFont typeface="Calibri"/>
              <a:buNone/>
            </a:pPr>
            <a:r>
              <a:rPr b="1" lang="ru-RU" sz="3200">
                <a:solidFill>
                  <a:srgbClr val="3E3E67"/>
                </a:solidFill>
              </a:rPr>
              <a:t>                      За весь  период существования на наших занятиях </a:t>
            </a: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                    оздоравливались дети с такими заболеваниями ,как: </a:t>
            </a:r>
            <a:br>
              <a:rPr b="1" lang="ru-RU" sz="3200">
                <a:solidFill>
                  <a:srgbClr val="3E3E67"/>
                </a:solidFill>
              </a:rPr>
            </a:b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*синдром Флетчера-Колинза,                                         * РАС, </a:t>
            </a: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*врожденное отсутствие верхних конечностей,     *синдром Гретта, </a:t>
            </a: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*опухоль головного мозга,                                               * кривошея, </a:t>
            </a: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*задержка речевого развития,                                       * ДЦП</a:t>
            </a: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*эндокринные аномалии                                                 * тугоухость </a:t>
            </a:r>
            <a:br>
              <a:rPr b="1" lang="ru-RU" sz="3200">
                <a:solidFill>
                  <a:srgbClr val="3E3E67"/>
                </a:solidFill>
              </a:rPr>
            </a:br>
            <a:r>
              <a:rPr b="1" lang="ru-RU" sz="3200">
                <a:solidFill>
                  <a:srgbClr val="3E3E67"/>
                </a:solidFill>
              </a:rPr>
              <a:t>*врожденные пороки сердца                                         * синдром Дауна </a:t>
            </a:r>
            <a:br>
              <a:rPr lang="ru-RU"/>
            </a:br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124" y="4860534"/>
            <a:ext cx="5509476" cy="136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79384" y="4653952"/>
            <a:ext cx="2564904" cy="256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Метрополия">
  <a:themeElements>
    <a:clrScheme name="Метрополия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