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2E87"/>
    <a:srgbClr val="A23694"/>
    <a:srgbClr val="863458"/>
    <a:srgbClr val="651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 showGuides="1">
      <p:cViewPr varScale="1">
        <p:scale>
          <a:sx n="115" d="100"/>
          <a:sy n="115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3CA14-0783-0442-8B43-1865A881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7D968-37EC-FE40-AB46-32C59BD11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1B1C4-A9AA-9042-9A10-D8A21B42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04/09/2025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D9571-5E7F-E745-AEB9-7CA9B155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E4D91-4232-2E40-B542-61599FA5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1309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B3C3-C578-844B-AF87-F297E696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A91F7-A599-FB43-A586-0CC751004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1F158-2512-A44D-A26D-54697C16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04/09/2025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4F998-4F9B-804A-9F02-0F4D6010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1966B-9D23-6848-99CB-AB9C01AB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2923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8C84E-89E4-D749-BF5D-C7AFF866A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41363-9323-674F-A3CA-6D2AAEE61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CFA2A-828B-5843-93AB-C4BBF913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04/09/2025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EFA42-7CDF-C24D-8B70-B191A9AE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325E-D7E8-9F48-B2BF-11C3640A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213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63C7-BF04-9541-A3BA-1EC3155E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8868E-D979-C241-9B7B-847DB9EFB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3B753-0970-BA49-8E1F-69739D45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04/09/2025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1C29A-35D4-764F-8EF5-3B1CB7A4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5C276-872E-5C43-B7CF-2AD1F9D3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647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DDB34-A444-AC47-803F-5C0D2E85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685CE-926B-ED47-BE9E-FA65006D4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7A14B-C39F-6845-B507-E6C27D1A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04/09/2025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8461A-2CA5-9C43-BE32-7E938C3C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39A6B-82D4-FA40-9BF2-3B5522C1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5933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15C8-2F70-BA4E-AFC1-2D345E50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C1E8B-2AA2-DF40-A096-0F20FFA59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20B7B-023C-F549-8C1D-ABE1A60C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3FBAD-B739-3849-AE3A-878D0553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04/09/2025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44275-9D2F-D540-98C7-790CF9E4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65E1B-BDC3-5E40-B884-047D1EED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691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A4140-6F29-874E-83AA-5CBE2EB5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479D2-391E-3D47-9236-19E384C6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7586E-75BA-BA45-8BC4-920EABE2A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EF321A-AC70-EF49-8FCC-46AA23897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A2D6C3-FD50-B64A-9FBE-62BB4E0DA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462348-8F70-B14D-BE99-0C70F9FB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04/09/2025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8A1FC1-9FD6-2546-BF32-F542B824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87ADF1-7043-3943-9B86-91A5BFAA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9824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2561-48E8-EE44-B6C8-58030750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F9D8E-5CD9-FC4F-B6F4-C020B57E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04/09/2025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9FEC1-62B9-824C-822A-7AF12162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528D4-1EA2-B548-9AD9-1B7F8428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68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A742A-4AF4-2543-813D-9C714AC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04/09/2025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21CE1-9D2B-2843-8523-1F03F6B8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24975-66A2-2B48-A7C4-BD60AEBF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2530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92AEC-4239-8546-8CD5-EA687E73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61AE6-5F80-AA4C-9CB5-5F3A8FC8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BE359-5A99-DD4C-B0D3-25A48DB1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B49FA-C8A1-2948-A5F0-3FC5D305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04/09/2025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18EFC-7344-1549-8D73-BEF777EB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30B34-6B03-2C4D-9648-5B35E449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07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FACA-111A-D74A-AD16-129F183A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E9030E-57F6-1141-BCB4-E951A80B4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6E3DE-83F5-6541-8F19-ED9CDCBD3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A7955-355C-0145-B0AA-A67AC9CB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04/09/2025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279E2-40E0-E74A-9196-0CFD2D07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84C6A-B901-5F4D-B2DF-14E4FBA1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9454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0B775-6F2A-A24E-B50A-4A3DE0E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D5A98-EC46-7644-8DA8-92AFCEC35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DDACC-C11C-8C47-8E0D-C4036CB53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FBB3-7FA6-3D49-B851-9472CC50247F}" type="datetimeFigureOut">
              <a:rPr lang="en-RU" smtClean="0"/>
              <a:t>04/09/2025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3BE82-33C8-7C44-81AF-AE353C01D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79654-7902-ED4A-8D7C-93B21514F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185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jpg"/><Relationship Id="rId7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so1-volgodonsk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C2C3183-3BA4-DC45-A563-EB07D8457435}"/>
              </a:ext>
            </a:extLst>
          </p:cNvPr>
          <p:cNvSpPr/>
          <p:nvPr/>
        </p:nvSpPr>
        <p:spPr>
          <a:xfrm>
            <a:off x="441434" y="1145628"/>
            <a:ext cx="11319642" cy="5370786"/>
          </a:xfrm>
          <a:prstGeom prst="roundRect">
            <a:avLst>
              <a:gd name="adj" fmla="val 590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63974C-299F-3A42-928D-66554BBDC41B}"/>
              </a:ext>
            </a:extLst>
          </p:cNvPr>
          <p:cNvSpPr txBox="1"/>
          <p:nvPr/>
        </p:nvSpPr>
        <p:spPr>
          <a:xfrm>
            <a:off x="767255" y="1848585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B813D-2B66-114A-A35A-8916837DF786}"/>
              </a:ext>
            </a:extLst>
          </p:cNvPr>
          <p:cNvSpPr txBox="1"/>
          <p:nvPr/>
        </p:nvSpPr>
        <p:spPr>
          <a:xfrm>
            <a:off x="767255" y="2921934"/>
            <a:ext cx="727946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ru-RU" sz="4800" dirty="0" smtClean="0">
                <a:solidFill>
                  <a:schemeClr val="bg1"/>
                </a:solidFill>
                <a:latin typeface="Playfair Display" pitchFamily="2" charset="-52"/>
              </a:rPr>
              <a:t>Женское здоровье-будущее нации</a:t>
            </a:r>
            <a:endParaRPr lang="ru-RU" sz="48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9C0A55-CA0E-4A40-B358-6A83C9303414}"/>
              </a:ext>
            </a:extLst>
          </p:cNvPr>
          <p:cNvSpPr txBox="1"/>
          <p:nvPr/>
        </p:nvSpPr>
        <p:spPr>
          <a:xfrm>
            <a:off x="767255" y="5488042"/>
            <a:ext cx="108913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Руководитель команды: </a:t>
            </a:r>
            <a:r>
              <a:rPr lang="ru-RU" sz="2000" dirty="0" smtClean="0">
                <a:solidFill>
                  <a:schemeClr val="bg1"/>
                </a:solidFill>
              </a:rPr>
              <a:t>Киричёк Эльвира Вячеславовна, МУ «ЦСО ГПВ и </a:t>
            </a:r>
            <a:r>
              <a:rPr lang="ru-RU" sz="2000" dirty="0" err="1" smtClean="0">
                <a:solidFill>
                  <a:schemeClr val="bg1"/>
                </a:solidFill>
              </a:rPr>
              <a:t>И</a:t>
            </a:r>
            <a:r>
              <a:rPr lang="ru-RU" sz="2000" dirty="0" smtClean="0">
                <a:solidFill>
                  <a:schemeClr val="bg1"/>
                </a:solidFill>
              </a:rPr>
              <a:t> №1 г. Волгодонска», 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Россия, Ростовская область, город Волгодонск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E84038-B740-F244-89E0-809A1E3F117D}"/>
              </a:ext>
            </a:extLst>
          </p:cNvPr>
          <p:cNvSpPr txBox="1"/>
          <p:nvPr/>
        </p:nvSpPr>
        <p:spPr>
          <a:xfrm>
            <a:off x="767255" y="4523602"/>
            <a:ext cx="10097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Playfair Display" pitchFamily="2" charset="-52"/>
              </a:rPr>
              <a:t>Ментальное здоровье</a:t>
            </a:r>
            <a:endParaRPr lang="ru-RU" sz="3200" dirty="0">
              <a:solidFill>
                <a:schemeClr val="bg1"/>
              </a:solidFill>
              <a:latin typeface="Playfair Display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1F3F78-4164-C442-B1F3-0D24135B3721}"/>
              </a:ext>
            </a:extLst>
          </p:cNvPr>
          <p:cNvSpPr txBox="1"/>
          <p:nvPr/>
        </p:nvSpPr>
        <p:spPr>
          <a:xfrm>
            <a:off x="872562" y="952850"/>
            <a:ext cx="9203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A72E88"/>
                </a:solidFill>
                <a:latin typeface="Playfair Display SemiBold" pitchFamily="2" charset="-52"/>
              </a:rPr>
              <a:t>Ресурсы, необходимые для реализации проекта: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808238-87E7-474C-BF16-A126FCF8B25B}"/>
              </a:ext>
            </a:extLst>
          </p:cNvPr>
          <p:cNvSpPr txBox="1"/>
          <p:nvPr/>
        </p:nvSpPr>
        <p:spPr>
          <a:xfrm>
            <a:off x="599090" y="1270454"/>
            <a:ext cx="10731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EE874E-3323-BF4D-9B75-DF953D69A747}"/>
              </a:ext>
            </a:extLst>
          </p:cNvPr>
          <p:cNvSpPr txBox="1"/>
          <p:nvPr/>
        </p:nvSpPr>
        <p:spPr>
          <a:xfrm>
            <a:off x="599090" y="1830611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1303B-4984-EF43-9CF9-35A1F375DD81}"/>
              </a:ext>
            </a:extLst>
          </p:cNvPr>
          <p:cNvSpPr txBox="1"/>
          <p:nvPr/>
        </p:nvSpPr>
        <p:spPr>
          <a:xfrm>
            <a:off x="599090" y="2957816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F2C625-2AC4-0B4D-B712-C83866954A68}"/>
              </a:ext>
            </a:extLst>
          </p:cNvPr>
          <p:cNvSpPr txBox="1"/>
          <p:nvPr/>
        </p:nvSpPr>
        <p:spPr>
          <a:xfrm>
            <a:off x="565971" y="4012290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E612C6-676E-3449-8945-F356D1293AB0}"/>
              </a:ext>
            </a:extLst>
          </p:cNvPr>
          <p:cNvSpPr txBox="1"/>
          <p:nvPr/>
        </p:nvSpPr>
        <p:spPr>
          <a:xfrm>
            <a:off x="1291208" y="1969111"/>
            <a:ext cx="8700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b="1" dirty="0"/>
              <a:t>Человеческие </a:t>
            </a:r>
            <a:r>
              <a:rPr lang="ru-RU" b="1" dirty="0" smtClean="0"/>
              <a:t>ресурсы</a:t>
            </a:r>
            <a:r>
              <a:rPr lang="ru-RU" dirty="0" smtClean="0"/>
              <a:t>: Команда проекта: </a:t>
            </a:r>
            <a:r>
              <a:rPr lang="ru-RU" dirty="0"/>
              <a:t>координаторы, психологи, юристы, социальные </a:t>
            </a:r>
            <a:r>
              <a:rPr lang="ru-RU" dirty="0" smtClean="0"/>
              <a:t>работники, заведующий отделением, специалист по социальной работе.</a:t>
            </a:r>
            <a:endParaRPr lang="ru-RU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46D28A-C696-C14B-ADEF-559FBD28C51A}"/>
              </a:ext>
            </a:extLst>
          </p:cNvPr>
          <p:cNvSpPr txBox="1"/>
          <p:nvPr/>
        </p:nvSpPr>
        <p:spPr>
          <a:xfrm>
            <a:off x="1248257" y="3096316"/>
            <a:ext cx="8743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b="1" dirty="0" smtClean="0"/>
              <a:t>Организационная инфраструктура</a:t>
            </a:r>
            <a:r>
              <a:rPr lang="ru-RU" dirty="0" smtClean="0"/>
              <a:t>: Помещение </a:t>
            </a:r>
            <a:r>
              <a:rPr lang="ru-RU" dirty="0"/>
              <a:t>для встреч, тренингов и </a:t>
            </a:r>
            <a:r>
              <a:rPr lang="ru-RU" dirty="0" smtClean="0"/>
              <a:t>консультаций.</a:t>
            </a:r>
            <a:r>
              <a:rPr lang="ru-RU" sz="1600" dirty="0"/>
              <a:t> </a:t>
            </a:r>
            <a:r>
              <a:rPr lang="ru-RU" dirty="0" smtClean="0"/>
              <a:t>Оборудование </a:t>
            </a:r>
            <a:r>
              <a:rPr lang="ru-RU" dirty="0"/>
              <a:t>(компьютеры, принтеры, мебель</a:t>
            </a:r>
            <a:r>
              <a:rPr lang="ru-RU" dirty="0" smtClean="0"/>
              <a:t>).</a:t>
            </a:r>
            <a:endParaRPr lang="ru-RU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6C6BCC-4033-BA49-82B0-5C88AD80D52D}"/>
              </a:ext>
            </a:extLst>
          </p:cNvPr>
          <p:cNvSpPr txBox="1"/>
          <p:nvPr/>
        </p:nvSpPr>
        <p:spPr>
          <a:xfrm>
            <a:off x="572383" y="5253376"/>
            <a:ext cx="668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4.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BBEFB7-12E9-3A4E-9AA1-6E4D32AD633C}"/>
              </a:ext>
            </a:extLst>
          </p:cNvPr>
          <p:cNvSpPr txBox="1"/>
          <p:nvPr/>
        </p:nvSpPr>
        <p:spPr>
          <a:xfrm>
            <a:off x="1291209" y="4150790"/>
            <a:ext cx="8700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b="1" dirty="0" smtClean="0"/>
              <a:t>Партнерские </a:t>
            </a:r>
            <a:r>
              <a:rPr lang="ru-RU" b="1" dirty="0"/>
              <a:t>связи</a:t>
            </a:r>
            <a:r>
              <a:rPr lang="ru-RU" dirty="0" smtClean="0"/>
              <a:t>: Сотрудничество </a:t>
            </a:r>
            <a:r>
              <a:rPr lang="ru-RU" dirty="0"/>
              <a:t>с государственными </a:t>
            </a:r>
            <a:r>
              <a:rPr lang="en-US" dirty="0"/>
              <a:t> </a:t>
            </a:r>
            <a:r>
              <a:rPr lang="ru-RU" dirty="0" smtClean="0"/>
              <a:t>и муниципальными учреждениями</a:t>
            </a:r>
            <a:r>
              <a:rPr lang="ru-RU" dirty="0"/>
              <a:t>, </a:t>
            </a:r>
            <a:r>
              <a:rPr lang="ru-RU" dirty="0" smtClean="0"/>
              <a:t>НКО. Заключение соглашений о сотрудничестве. 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D5F436-7DDA-D64A-A811-BF722EC6DE01}"/>
              </a:ext>
            </a:extLst>
          </p:cNvPr>
          <p:cNvSpPr txBox="1"/>
          <p:nvPr/>
        </p:nvSpPr>
        <p:spPr>
          <a:xfrm>
            <a:off x="1291208" y="5205264"/>
            <a:ext cx="8235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b="1" dirty="0"/>
              <a:t>Информационные </a:t>
            </a:r>
            <a:r>
              <a:rPr lang="ru-RU" b="1" dirty="0" smtClean="0"/>
              <a:t>ресурсы</a:t>
            </a:r>
            <a:r>
              <a:rPr lang="ru-RU" dirty="0" smtClean="0"/>
              <a:t>: Сайт  </a:t>
            </a:r>
            <a:r>
              <a:rPr lang="ru-RU" dirty="0"/>
              <a:t>для </a:t>
            </a:r>
            <a:r>
              <a:rPr lang="ru-RU" dirty="0" smtClean="0"/>
              <a:t>распространения </a:t>
            </a:r>
            <a:r>
              <a:rPr lang="ru-RU" dirty="0"/>
              <a:t>информации</a:t>
            </a:r>
            <a:r>
              <a:rPr lang="ru-RU" dirty="0" smtClean="0"/>
              <a:t>. Социальные </a:t>
            </a:r>
            <a:r>
              <a:rPr lang="ru-RU" dirty="0"/>
              <a:t>сети и платформы для продвижения проекта</a:t>
            </a:r>
            <a:r>
              <a:rPr lang="ru-RU" dirty="0" smtClean="0"/>
              <a:t>. Связь с городскими СМИ.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06292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12802-D0DB-8349-B613-80C69CA111E6}"/>
              </a:ext>
            </a:extLst>
          </p:cNvPr>
          <p:cNvSpPr txBox="1"/>
          <p:nvPr/>
        </p:nvSpPr>
        <p:spPr>
          <a:xfrm>
            <a:off x="599090" y="588577"/>
            <a:ext cx="3765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Команда </a:t>
            </a:r>
            <a:r>
              <a:rPr lang="ru-RU" sz="2800" dirty="0" smtClean="0">
                <a:solidFill>
                  <a:srgbClr val="A72E88"/>
                </a:solidFill>
                <a:latin typeface="Playfair Display SemiBold" pitchFamily="2" charset="-52"/>
              </a:rPr>
              <a:t>проекта: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Овал 2">
            <a:extLst>
              <a:ext uri="{FF2B5EF4-FFF2-40B4-BE49-F238E27FC236}">
                <a16:creationId xmlns:a16="http://schemas.microsoft.com/office/drawing/2014/main" id="{542E1A9A-5B69-4C48-93D1-12245F700B90}"/>
              </a:ext>
            </a:extLst>
          </p:cNvPr>
          <p:cNvSpPr/>
          <p:nvPr/>
        </p:nvSpPr>
        <p:spPr>
          <a:xfrm>
            <a:off x="457773" y="2123560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0" name="Овал 28">
            <a:extLst>
              <a:ext uri="{FF2B5EF4-FFF2-40B4-BE49-F238E27FC236}">
                <a16:creationId xmlns:a16="http://schemas.microsoft.com/office/drawing/2014/main" id="{6F5EF453-8BA8-5248-948E-4677620C92AA}"/>
              </a:ext>
            </a:extLst>
          </p:cNvPr>
          <p:cNvSpPr/>
          <p:nvPr/>
        </p:nvSpPr>
        <p:spPr>
          <a:xfrm>
            <a:off x="6246713" y="2035656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1" name="Овал 44">
            <a:extLst>
              <a:ext uri="{FF2B5EF4-FFF2-40B4-BE49-F238E27FC236}">
                <a16:creationId xmlns:a16="http://schemas.microsoft.com/office/drawing/2014/main" id="{0B6F7701-9B13-7B4F-9324-61FA8FD05061}"/>
              </a:ext>
            </a:extLst>
          </p:cNvPr>
          <p:cNvSpPr/>
          <p:nvPr/>
        </p:nvSpPr>
        <p:spPr>
          <a:xfrm>
            <a:off x="6295834" y="5045950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E1AB8-A27C-0540-B40E-DDBEBC322F07}"/>
              </a:ext>
            </a:extLst>
          </p:cNvPr>
          <p:cNvSpPr txBox="1"/>
          <p:nvPr/>
        </p:nvSpPr>
        <p:spPr>
          <a:xfrm>
            <a:off x="2052209" y="1899985"/>
            <a:ext cx="4251353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Киричёк Эльвира Вячеславовна, директор муниципального учреждения «Центр социального обслуживания граждан пожилого возраста и инвалидов №1 г. Волгодонска», Россия, Ростовская область, город Волгодонск, 03.09.1971 год рождения.</a:t>
            </a:r>
          </a:p>
          <a:p>
            <a:r>
              <a:rPr lang="ru-RU" sz="1400" dirty="0" smtClean="0"/>
              <a:t>С 2018 по 2020 год реализованы социальные проекты по поддержке и помощи граждан пожилого возраста и инвалидам «Тревожная кнопка», «Серебряное </a:t>
            </a:r>
            <a:r>
              <a:rPr lang="ru-RU" sz="1400" dirty="0" err="1" smtClean="0"/>
              <a:t>волонтерство</a:t>
            </a:r>
            <a:r>
              <a:rPr lang="ru-RU" sz="1400" dirty="0" smtClean="0"/>
              <a:t>», «В здоровом теле-здоровый дух», «Серебряная экономика». Данные проекты стали победителями </a:t>
            </a:r>
            <a:r>
              <a:rPr lang="ru-RU" sz="1400" dirty="0" err="1" smtClean="0"/>
              <a:t>грантовых</a:t>
            </a:r>
            <a:r>
              <a:rPr lang="ru-RU" sz="1400" dirty="0" smtClean="0"/>
              <a:t> конкурсов, общая сумма финансовой поддержки составила 1,5, млн. рублей. </a:t>
            </a:r>
          </a:p>
          <a:p>
            <a:r>
              <a:rPr lang="ru-RU" sz="1400" dirty="0" smtClean="0"/>
              <a:t>В </a:t>
            </a:r>
            <a:r>
              <a:rPr lang="ru-RU" sz="1400" dirty="0"/>
              <a:t>2024 году </a:t>
            </a:r>
            <a:r>
              <a:rPr lang="ru-RU" sz="1400" dirty="0" smtClean="0"/>
              <a:t>проект </a:t>
            </a:r>
            <a:r>
              <a:rPr lang="ru-RU" sz="1400" dirty="0"/>
              <a:t>«Просто я занят!» </a:t>
            </a:r>
            <a:r>
              <a:rPr lang="ru-RU" sz="1400" dirty="0" smtClean="0"/>
              <a:t>для молодых инвалидов с ментальными нарушениями стал победителем </a:t>
            </a:r>
            <a:r>
              <a:rPr lang="ru-RU" sz="1400" dirty="0"/>
              <a:t>регионального этапа Форума «Сильные идеи для нового времени» — 2024. </a:t>
            </a:r>
            <a:r>
              <a:rPr lang="ru-RU" sz="1400" dirty="0" smtClean="0"/>
              <a:t>Проект </a:t>
            </a:r>
            <a:r>
              <a:rPr lang="ru-RU" sz="1400" dirty="0"/>
              <a:t>«Инклюзивная мастерская «Необычный повар» стал победителем </a:t>
            </a:r>
            <a:r>
              <a:rPr lang="ru-RU" sz="1400" dirty="0" err="1"/>
              <a:t>грантового</a:t>
            </a:r>
            <a:r>
              <a:rPr lang="ru-RU" sz="1400" dirty="0"/>
              <a:t> конкурса «Социальные лидеры атомных городов</a:t>
            </a:r>
            <a:r>
              <a:rPr lang="ru-RU" sz="1400" dirty="0" smtClean="0"/>
              <a:t>»,  </a:t>
            </a:r>
            <a:r>
              <a:rPr lang="ru-RU" sz="1400" dirty="0"/>
              <a:t>сумма </a:t>
            </a:r>
            <a:r>
              <a:rPr lang="ru-RU" sz="1400" dirty="0" err="1"/>
              <a:t>грантовой</a:t>
            </a:r>
            <a:r>
              <a:rPr lang="ru-RU" sz="1400" dirty="0"/>
              <a:t> поддержки </a:t>
            </a:r>
            <a:r>
              <a:rPr lang="ru-RU" sz="1400" dirty="0" smtClean="0"/>
              <a:t>составляет </a:t>
            </a:r>
            <a:r>
              <a:rPr lang="ru-RU" sz="1400" dirty="0"/>
              <a:t>более </a:t>
            </a:r>
            <a:r>
              <a:rPr lang="ru-RU" sz="1400" dirty="0" smtClean="0"/>
              <a:t>1,0 </a:t>
            </a:r>
            <a:r>
              <a:rPr lang="ru-RU" sz="1400" dirty="0"/>
              <a:t>млн. рублей.</a:t>
            </a:r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400" dirty="0" smtClean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5AE49-FCC8-D949-836F-A74AD3355702}"/>
              </a:ext>
            </a:extLst>
          </p:cNvPr>
          <p:cNvSpPr txBox="1"/>
          <p:nvPr/>
        </p:nvSpPr>
        <p:spPr>
          <a:xfrm>
            <a:off x="7861331" y="1976185"/>
            <a:ext cx="394460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Демина Мария Александровна, специалист по </a:t>
            </a:r>
            <a:r>
              <a:rPr lang="ru-RU" sz="1400" dirty="0"/>
              <a:t>социальной работе муниципального учреждения «Центр социального обслуживания граждан пожилого возраста и инвалидов №1 г. Волгодонска», Россия, Ростовская область, г. Волгодонск, </a:t>
            </a:r>
            <a:r>
              <a:rPr lang="ru-RU" sz="1400" dirty="0" smtClean="0"/>
              <a:t>ул. М. Кошевого, д38а, кв.21, 06.07.1986 года рождения</a:t>
            </a:r>
            <a:endParaRPr lang="ru-RU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86B73B-7217-4A43-8A68-5F8E11397A44}"/>
              </a:ext>
            </a:extLst>
          </p:cNvPr>
          <p:cNvSpPr txBox="1"/>
          <p:nvPr/>
        </p:nvSpPr>
        <p:spPr>
          <a:xfrm>
            <a:off x="7877963" y="3601601"/>
            <a:ext cx="40428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Криштопа</a:t>
            </a:r>
            <a:r>
              <a:rPr lang="ru-RU" sz="1400" dirty="0" smtClean="0"/>
              <a:t> Ольга Георгиевна, заведующий </a:t>
            </a:r>
            <a:r>
              <a:rPr lang="ru-RU" sz="1400" dirty="0"/>
              <a:t>отделением муниципального учреждения «Центр социального обслуживания граждан пожилого возраста и инвалидов №1 г. Волгодонска», Россия, Ростовская область, г. Волгодонск</a:t>
            </a:r>
            <a:r>
              <a:rPr lang="ru-RU" sz="1400" dirty="0" smtClean="0"/>
              <a:t>, ул. М. Горького, д.81, кв.54, 13.11.1983 года рождения </a:t>
            </a:r>
            <a:endParaRPr lang="ru-RU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A5C35F-2BAF-3D4B-ACCF-DC530FD2EB68}"/>
              </a:ext>
            </a:extLst>
          </p:cNvPr>
          <p:cNvSpPr txBox="1"/>
          <p:nvPr/>
        </p:nvSpPr>
        <p:spPr>
          <a:xfrm>
            <a:off x="757788" y="1448188"/>
            <a:ext cx="3344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A72E88"/>
                </a:solidFill>
                <a:latin typeface="Playfair Display SemiBold" pitchFamily="2" charset="-52"/>
              </a:rPr>
              <a:t>Руководитель </a:t>
            </a:r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проекта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8F5C6B-9DA1-054C-BDF6-066529B98D57}"/>
              </a:ext>
            </a:extLst>
          </p:cNvPr>
          <p:cNvSpPr txBox="1"/>
          <p:nvPr/>
        </p:nvSpPr>
        <p:spPr>
          <a:xfrm>
            <a:off x="6680540" y="1498342"/>
            <a:ext cx="3533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B9D04A"/>
                </a:solidFill>
                <a:latin typeface="Playfair Display SemiBold" pitchFamily="2" charset="-52"/>
              </a:rPr>
              <a:t>Ключевые члены команды</a:t>
            </a:r>
          </a:p>
        </p:txBody>
      </p:sp>
      <p:sp>
        <p:nvSpPr>
          <p:cNvPr id="18" name="Овал 44">
            <a:extLst>
              <a:ext uri="{FF2B5EF4-FFF2-40B4-BE49-F238E27FC236}">
                <a16:creationId xmlns:a16="http://schemas.microsoft.com/office/drawing/2014/main" id="{0B6F7701-9B13-7B4F-9324-61FA8FD05061}"/>
              </a:ext>
            </a:extLst>
          </p:cNvPr>
          <p:cNvSpPr/>
          <p:nvPr/>
        </p:nvSpPr>
        <p:spPr>
          <a:xfrm>
            <a:off x="6389949" y="3406495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86B73B-7217-4A43-8A68-5F8E11397A44}"/>
              </a:ext>
            </a:extLst>
          </p:cNvPr>
          <p:cNvSpPr txBox="1"/>
          <p:nvPr/>
        </p:nvSpPr>
        <p:spPr>
          <a:xfrm>
            <a:off x="7881603" y="5075619"/>
            <a:ext cx="3944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Ярмолова</a:t>
            </a:r>
            <a:r>
              <a:rPr lang="ru-RU" sz="1400" dirty="0" smtClean="0"/>
              <a:t> Алена Алексеевна, </a:t>
            </a:r>
            <a:r>
              <a:rPr lang="ru-RU" sz="1400" dirty="0"/>
              <a:t>психолог муниципального учреждения «Центр социального обслуживания граждан пожилого возраста и инвалидов №1 г. Волгодонска», </a:t>
            </a:r>
            <a:r>
              <a:rPr lang="ru-RU" sz="1400" dirty="0" smtClean="0"/>
              <a:t>Россия, Ростовская область, г. Волгодонск, ул. Ленина, д.91, кв.5, 01.08.2000 года рождения </a:t>
            </a: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9" r="21890"/>
          <a:stretch/>
        </p:blipFill>
        <p:spPr>
          <a:xfrm>
            <a:off x="388882" y="1982136"/>
            <a:ext cx="1663327" cy="1495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452" y="5141593"/>
            <a:ext cx="1250911" cy="1253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31"/>
          <a:stretch/>
        </p:blipFill>
        <p:spPr>
          <a:xfrm>
            <a:off x="6410220" y="2037429"/>
            <a:ext cx="1234030" cy="1443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2" b="21940"/>
          <a:stretch/>
        </p:blipFill>
        <p:spPr>
          <a:xfrm>
            <a:off x="6410744" y="3636624"/>
            <a:ext cx="1220225" cy="1322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178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A4AC9-FA2A-F546-B98E-179AC30F4925}"/>
              </a:ext>
            </a:extLst>
          </p:cNvPr>
          <p:cNvSpPr txBox="1"/>
          <p:nvPr/>
        </p:nvSpPr>
        <p:spPr>
          <a:xfrm>
            <a:off x="599090" y="588577"/>
            <a:ext cx="751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>
                <a:solidFill>
                  <a:srgbClr val="A72E88"/>
                </a:solidFill>
                <a:latin typeface="Playfair Display SemiBold" pitchFamily="2" charset="-52"/>
              </a:rPr>
              <a:t>Проблематизация</a:t>
            </a: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. Актуальность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46D322-CBE5-544C-9576-5AB63A8F2DAD}"/>
              </a:ext>
            </a:extLst>
          </p:cNvPr>
          <p:cNvSpPr txBox="1"/>
          <p:nvPr/>
        </p:nvSpPr>
        <p:spPr>
          <a:xfrm>
            <a:off x="704193" y="1180580"/>
            <a:ext cx="10731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/>
              <a:t>Актуальность </a:t>
            </a:r>
            <a:r>
              <a:rPr lang="ru-RU" dirty="0"/>
              <a:t>проекта обусловлена необходимостью предоставления женщинам эффективной поддержки и помощи в условиях современного общества, а также возможностью улучшить их качество жизни и способствовать социальной интеграции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9F6E69A9-5301-7B4E-92FA-1F8457768E3C}"/>
              </a:ext>
            </a:extLst>
          </p:cNvPr>
          <p:cNvSpPr/>
          <p:nvPr/>
        </p:nvSpPr>
        <p:spPr>
          <a:xfrm>
            <a:off x="704193" y="3321269"/>
            <a:ext cx="10731062" cy="2848303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910EEE-BC29-304B-9E47-CEEC63703760}"/>
              </a:ext>
            </a:extLst>
          </p:cNvPr>
          <p:cNvSpPr txBox="1"/>
          <p:nvPr/>
        </p:nvSpPr>
        <p:spPr>
          <a:xfrm>
            <a:off x="1729074" y="3558653"/>
            <a:ext cx="9295656" cy="6463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Среди сотрудников учреждения и получателей социальных услуг растет количество женщин, у которых родственники являются участниками специальной военной операции.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DE830-45A8-874C-AFAB-3F5290048970}"/>
              </a:ext>
            </a:extLst>
          </p:cNvPr>
          <p:cNvSpPr txBox="1"/>
          <p:nvPr/>
        </p:nvSpPr>
        <p:spPr>
          <a:xfrm>
            <a:off x="1770752" y="4324794"/>
            <a:ext cx="929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 женщин, родственники которых являются участниками специальной военной операции снижается </a:t>
            </a:r>
            <a:r>
              <a:rPr lang="ru-RU" dirty="0">
                <a:solidFill>
                  <a:schemeClr val="bg1"/>
                </a:solidFill>
              </a:rPr>
              <a:t>уровень межличностных </a:t>
            </a:r>
            <a:r>
              <a:rPr lang="ru-RU" dirty="0" smtClean="0">
                <a:solidFill>
                  <a:schemeClr val="bg1"/>
                </a:solidFill>
              </a:rPr>
              <a:t>контактов, происходит дефицит общения.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6765F-582D-8346-8EDF-C67D0745B7AB}"/>
              </a:ext>
            </a:extLst>
          </p:cNvPr>
          <p:cNvSpPr txBox="1"/>
          <p:nvPr/>
        </p:nvSpPr>
        <p:spPr>
          <a:xfrm>
            <a:off x="1770752" y="5160779"/>
            <a:ext cx="929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dirty="0" smtClean="0">
                <a:solidFill>
                  <a:schemeClr val="bg1"/>
                </a:solidFill>
              </a:rPr>
              <a:t>Возникает необходимость в получении информационной, правовой, психологической, медицинской и других видов помощи.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C306F3-43A5-3A4C-BCD8-D0207E3A747A}"/>
              </a:ext>
            </a:extLst>
          </p:cNvPr>
          <p:cNvSpPr txBox="1"/>
          <p:nvPr/>
        </p:nvSpPr>
        <p:spPr>
          <a:xfrm>
            <a:off x="943161" y="3372071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F2911-A4F6-6F4B-94D7-5D790B8B48F4}"/>
              </a:ext>
            </a:extLst>
          </p:cNvPr>
          <p:cNvSpPr txBox="1"/>
          <p:nvPr/>
        </p:nvSpPr>
        <p:spPr>
          <a:xfrm>
            <a:off x="919978" y="4177828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0AB43A-6FF0-EC46-A91F-70C0BBFB8398}"/>
              </a:ext>
            </a:extLst>
          </p:cNvPr>
          <p:cNvSpPr txBox="1"/>
          <p:nvPr/>
        </p:nvSpPr>
        <p:spPr>
          <a:xfrm>
            <a:off x="936912" y="5022280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0535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BFE4FB-DBD4-3046-8961-57C86C99613F}"/>
              </a:ext>
            </a:extLst>
          </p:cNvPr>
          <p:cNvSpPr txBox="1"/>
          <p:nvPr/>
        </p:nvSpPr>
        <p:spPr>
          <a:xfrm>
            <a:off x="599090" y="588577"/>
            <a:ext cx="356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Целевая аудитория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3FE0D1-C6A5-C04E-AEFC-D4902E28A74D}"/>
              </a:ext>
            </a:extLst>
          </p:cNvPr>
          <p:cNvSpPr txBox="1"/>
          <p:nvPr/>
        </p:nvSpPr>
        <p:spPr>
          <a:xfrm>
            <a:off x="599090" y="1545021"/>
            <a:ext cx="77076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реализации проекта принимают участие сотрудники  и получатели социальных услуг Центра социального обслуживания, у которых мужчины (отцы, сыновья, мужья, братья) являются участниками специальной военной операции.</a:t>
            </a:r>
          </a:p>
          <a:p>
            <a:r>
              <a:rPr lang="ru-RU" dirty="0"/>
              <a:t> - сотрудники Центра социального обслуживания у которых мужчины (отцы, сыновья, мужья, братья) являются участниками специальной военной операции (возраст от 25 до 63 лет).</a:t>
            </a:r>
          </a:p>
          <a:p>
            <a:pPr fontAlgn="base"/>
            <a:r>
              <a:rPr lang="ru-RU" dirty="0" smtClean="0"/>
              <a:t> </a:t>
            </a:r>
            <a:r>
              <a:rPr lang="ru-RU" dirty="0"/>
              <a:t>- получатели социальных услуг, у которых сыновья и внуки являются участниками специальной военной операции (возраст от 62- 84 лет)</a:t>
            </a:r>
          </a:p>
          <a:p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проекте принимает участие 18 сотрудниц Центра социального обслуживания и 15 получателей социальных услуг. </a:t>
            </a:r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27" y="3810659"/>
            <a:ext cx="3331191" cy="2498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439" y="1545021"/>
            <a:ext cx="2744919" cy="1829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252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D9C88-5035-B741-9EF2-4D25C8FCEB64}"/>
              </a:ext>
            </a:extLst>
          </p:cNvPr>
          <p:cNvSpPr txBox="1"/>
          <p:nvPr/>
        </p:nvSpPr>
        <p:spPr>
          <a:xfrm>
            <a:off x="599090" y="588577"/>
            <a:ext cx="6250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Стадия проекта. Зрелость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9E9D96-F053-B14C-97B3-0191C1B7F1A9}"/>
              </a:ext>
            </a:extLst>
          </p:cNvPr>
          <p:cNvSpPr txBox="1"/>
          <p:nvPr/>
        </p:nvSpPr>
        <p:spPr>
          <a:xfrm>
            <a:off x="1039528" y="1918069"/>
            <a:ext cx="10290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dirty="0" smtClean="0"/>
              <a:t>Активный </a:t>
            </a:r>
            <a:r>
              <a:rPr lang="ru-RU" sz="2000" dirty="0"/>
              <a:t>проект (продумана архитектура проекта собрана команда, понятны ресурсы, источники продвижения проекта, реализация начата/продолжается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8" name="Овал 2">
            <a:extLst>
              <a:ext uri="{FF2B5EF4-FFF2-40B4-BE49-F238E27FC236}">
                <a16:creationId xmlns:a16="http://schemas.microsoft.com/office/drawing/2014/main" id="{A17177B6-1C68-8E47-9657-8BC211F975BA}"/>
              </a:ext>
            </a:extLst>
          </p:cNvPr>
          <p:cNvSpPr/>
          <p:nvPr/>
        </p:nvSpPr>
        <p:spPr>
          <a:xfrm>
            <a:off x="707844" y="198321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D715F0-A4C3-AB47-8EB8-B2A9F769791D}"/>
              </a:ext>
            </a:extLst>
          </p:cNvPr>
          <p:cNvSpPr txBox="1"/>
          <p:nvPr/>
        </p:nvSpPr>
        <p:spPr>
          <a:xfrm>
            <a:off x="599090" y="1324418"/>
            <a:ext cx="10731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dirty="0" smtClean="0"/>
              <a:t>Статус </a:t>
            </a:r>
            <a:r>
              <a:rPr lang="ru-RU" sz="2000" dirty="0"/>
              <a:t>проекта: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723" y="4638295"/>
            <a:ext cx="24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087" y="4638295"/>
            <a:ext cx="135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449" y="4674855"/>
            <a:ext cx="135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085" y="4638295"/>
            <a:ext cx="135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90" y="4674855"/>
            <a:ext cx="2701055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141" y="2694949"/>
            <a:ext cx="27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519" y="2735655"/>
            <a:ext cx="24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57" y="2736141"/>
            <a:ext cx="24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677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0987B-83B4-AA46-BFCD-AB6618EC16FA}"/>
              </a:ext>
            </a:extLst>
          </p:cNvPr>
          <p:cNvSpPr txBox="1"/>
          <p:nvPr/>
        </p:nvSpPr>
        <p:spPr>
          <a:xfrm>
            <a:off x="599090" y="588577"/>
            <a:ext cx="7226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Миссия проекта. Цели и задачи проекта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78B6A2-483B-5041-9AAB-37FF081A67F6}"/>
              </a:ext>
            </a:extLst>
          </p:cNvPr>
          <p:cNvSpPr txBox="1"/>
          <p:nvPr/>
        </p:nvSpPr>
        <p:spPr>
          <a:xfrm>
            <a:off x="617665" y="2469341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A72E88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ED018C-C8C8-FC47-9904-8EE67C111AE9}"/>
              </a:ext>
            </a:extLst>
          </p:cNvPr>
          <p:cNvSpPr txBox="1"/>
          <p:nvPr/>
        </p:nvSpPr>
        <p:spPr>
          <a:xfrm>
            <a:off x="764348" y="4004909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5400" dirty="0">
              <a:solidFill>
                <a:srgbClr val="A72E88"/>
              </a:solidFill>
              <a:latin typeface="Dita Sweet" panose="02000503090000020004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3663EC-3DC1-1547-9D13-5F13AA9CB760}"/>
              </a:ext>
            </a:extLst>
          </p:cNvPr>
          <p:cNvSpPr txBox="1"/>
          <p:nvPr/>
        </p:nvSpPr>
        <p:spPr>
          <a:xfrm>
            <a:off x="781282" y="4849361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5400" dirty="0">
              <a:solidFill>
                <a:srgbClr val="A72E88"/>
              </a:solidFill>
              <a:latin typeface="Dita Sweet" panose="02000503090000020004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3A1142-CF42-E546-891A-29A412372602}"/>
              </a:ext>
            </a:extLst>
          </p:cNvPr>
          <p:cNvSpPr txBox="1"/>
          <p:nvPr/>
        </p:nvSpPr>
        <p:spPr>
          <a:xfrm>
            <a:off x="5230135" y="2582231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7FB12-663E-BB45-B0AE-A412BADB16B3}"/>
              </a:ext>
            </a:extLst>
          </p:cNvPr>
          <p:cNvSpPr txBox="1"/>
          <p:nvPr/>
        </p:nvSpPr>
        <p:spPr>
          <a:xfrm>
            <a:off x="5213201" y="3935938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AF7BDC-95D7-3642-91FF-A8B00E650BBC}"/>
              </a:ext>
            </a:extLst>
          </p:cNvPr>
          <p:cNvSpPr txBox="1"/>
          <p:nvPr/>
        </p:nvSpPr>
        <p:spPr>
          <a:xfrm>
            <a:off x="5228527" y="5276671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A06FC8-20DC-1442-B6F9-1D752E470FFA}"/>
              </a:ext>
            </a:extLst>
          </p:cNvPr>
          <p:cNvSpPr txBox="1"/>
          <p:nvPr/>
        </p:nvSpPr>
        <p:spPr>
          <a:xfrm>
            <a:off x="599090" y="1530224"/>
            <a:ext cx="2677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Цели и задачи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AEF22A-80F6-934F-814E-7A34502A8484}"/>
              </a:ext>
            </a:extLst>
          </p:cNvPr>
          <p:cNvSpPr txBox="1"/>
          <p:nvPr/>
        </p:nvSpPr>
        <p:spPr>
          <a:xfrm>
            <a:off x="1255288" y="2411468"/>
            <a:ext cx="35415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Цель:</a:t>
            </a:r>
          </a:p>
          <a:p>
            <a:r>
              <a:rPr lang="ru-RU" dirty="0"/>
              <a:t>Создание пространства, где женщины </a:t>
            </a:r>
            <a:r>
              <a:rPr lang="ru-RU" dirty="0" smtClean="0"/>
              <a:t>(члены семей участников СВО) могут </a:t>
            </a:r>
            <a:r>
              <a:rPr lang="ru-RU" dirty="0"/>
              <a:t>делиться своими переживаниями, получать </a:t>
            </a:r>
            <a:r>
              <a:rPr lang="ru-RU" dirty="0" smtClean="0"/>
              <a:t>эмоциональную, психологическую и правовую помощь и </a:t>
            </a:r>
            <a:r>
              <a:rPr lang="ru-RU" dirty="0"/>
              <a:t>поддержку от тех, кто находится в схожей ситуации.</a:t>
            </a:r>
          </a:p>
          <a:p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A45BA0-D4B1-6C43-A815-242F5EBF451D}"/>
              </a:ext>
            </a:extLst>
          </p:cNvPr>
          <p:cNvSpPr txBox="1"/>
          <p:nvPr/>
        </p:nvSpPr>
        <p:spPr>
          <a:xfrm>
            <a:off x="1382143" y="4172454"/>
            <a:ext cx="354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02AC18-941A-574F-8D29-652E047DEC2E}"/>
              </a:ext>
            </a:extLst>
          </p:cNvPr>
          <p:cNvSpPr txBox="1"/>
          <p:nvPr/>
        </p:nvSpPr>
        <p:spPr>
          <a:xfrm>
            <a:off x="1430204" y="5084110"/>
            <a:ext cx="354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B1BA54-CEA8-324D-A51C-67190010D735}"/>
              </a:ext>
            </a:extLst>
          </p:cNvPr>
          <p:cNvSpPr txBox="1"/>
          <p:nvPr/>
        </p:nvSpPr>
        <p:spPr>
          <a:xfrm>
            <a:off x="6209243" y="2694887"/>
            <a:ext cx="3541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dirty="0" smtClean="0"/>
              <a:t>Улучшить общее благополучие женщин и укрепить социальные связи </a:t>
            </a:r>
            <a:r>
              <a:rPr lang="ru-RU" dirty="0"/>
              <a:t>и </a:t>
            </a:r>
            <a:r>
              <a:rPr lang="ru-RU" dirty="0" smtClean="0"/>
              <a:t>сообщества.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C083BC-A197-F644-8276-D16BE958C6FF}"/>
              </a:ext>
            </a:extLst>
          </p:cNvPr>
          <p:cNvSpPr txBox="1"/>
          <p:nvPr/>
        </p:nvSpPr>
        <p:spPr>
          <a:xfrm>
            <a:off x="6186932" y="3994771"/>
            <a:ext cx="4789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dirty="0" smtClean="0"/>
              <a:t>Научить </a:t>
            </a:r>
            <a:r>
              <a:rPr lang="ru-RU" dirty="0"/>
              <a:t>осознавать свою значимость и способность справляться с трудностями благодаря поддержке окружающих.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142D69-389E-FA41-B6F5-C90265FC495B}"/>
              </a:ext>
            </a:extLst>
          </p:cNvPr>
          <p:cNvSpPr txBox="1"/>
          <p:nvPr/>
        </p:nvSpPr>
        <p:spPr>
          <a:xfrm>
            <a:off x="6186932" y="5250377"/>
            <a:ext cx="6207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/>
              <a:t>Проводить регулярные встречи </a:t>
            </a:r>
            <a:r>
              <a:rPr lang="ru-RU" dirty="0"/>
              <a:t>с профессиональными психологами для оказания психологической </a:t>
            </a:r>
            <a:r>
              <a:rPr lang="ru-RU" dirty="0" smtClean="0"/>
              <a:t>поддержки и ментального здоровья, юристами для оказания правовых помощи.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209243" y="2302625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70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90254-2E86-BE45-BDF3-C531AFA98911}"/>
              </a:ext>
            </a:extLst>
          </p:cNvPr>
          <p:cNvSpPr txBox="1"/>
          <p:nvPr/>
        </p:nvSpPr>
        <p:spPr>
          <a:xfrm>
            <a:off x="4110620" y="354109"/>
            <a:ext cx="25314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Суть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37FA73-FDF5-4545-9A83-B81C56B1FB7A}"/>
              </a:ext>
            </a:extLst>
          </p:cNvPr>
          <p:cNvSpPr txBox="1"/>
          <p:nvPr/>
        </p:nvSpPr>
        <p:spPr>
          <a:xfrm>
            <a:off x="325822" y="901596"/>
            <a:ext cx="1169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dirty="0"/>
              <a:t>Суть проекта заключается в создании сообщества, где женщины, являющиеся членами семей участников специальной военной операции (СВО), могут объединяться для оказания </a:t>
            </a:r>
            <a:r>
              <a:rPr lang="ru-RU" sz="2000" dirty="0" smtClean="0"/>
              <a:t>разного вида помощи. </a:t>
            </a:r>
            <a:endParaRPr lang="ru-RU" sz="2000" dirty="0"/>
          </a:p>
        </p:txBody>
      </p:sp>
      <p:sp>
        <p:nvSpPr>
          <p:cNvPr id="8" name="Прямоугольник: скругленные углы 11">
            <a:extLst>
              <a:ext uri="{FF2B5EF4-FFF2-40B4-BE49-F238E27FC236}">
                <a16:creationId xmlns:a16="http://schemas.microsoft.com/office/drawing/2014/main" id="{A94B22EA-478D-ED42-A6D1-AF33314DED96}"/>
              </a:ext>
            </a:extLst>
          </p:cNvPr>
          <p:cNvSpPr/>
          <p:nvPr/>
        </p:nvSpPr>
        <p:spPr>
          <a:xfrm>
            <a:off x="1266717" y="1758309"/>
            <a:ext cx="10271347" cy="63495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/>
            <a:endParaRPr lang="ru-RU" b="1" dirty="0" smtClean="0"/>
          </a:p>
          <a:p>
            <a:pPr lvl="0" fontAlgn="base"/>
            <a:r>
              <a:rPr lang="ru-RU" b="1" dirty="0" smtClean="0"/>
              <a:t>Встречи </a:t>
            </a:r>
            <a:r>
              <a:rPr lang="ru-RU" b="1" dirty="0"/>
              <a:t>и обсуждения:</a:t>
            </a:r>
            <a:r>
              <a:rPr lang="ru-RU" dirty="0"/>
              <a:t>  регулярные встречи, где женщины  обсуждают свои проблемы, делятся опытом и получают  поддержку (раз в месяц).</a:t>
            </a:r>
          </a:p>
          <a:p>
            <a:pPr lvl="0" fontAlgn="base"/>
            <a:endParaRPr lang="ru-RU" dirty="0"/>
          </a:p>
        </p:txBody>
      </p:sp>
      <p:sp>
        <p:nvSpPr>
          <p:cNvPr id="9" name="Прямоугольник: скругленные углы 15">
            <a:extLst>
              <a:ext uri="{FF2B5EF4-FFF2-40B4-BE49-F238E27FC236}">
                <a16:creationId xmlns:a16="http://schemas.microsoft.com/office/drawing/2014/main" id="{BEB46AAA-30A5-DB41-83AD-72BC9CB91D2F}"/>
              </a:ext>
            </a:extLst>
          </p:cNvPr>
          <p:cNvSpPr/>
          <p:nvPr/>
        </p:nvSpPr>
        <p:spPr>
          <a:xfrm>
            <a:off x="1266717" y="4236518"/>
            <a:ext cx="10271346" cy="672041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 smtClean="0"/>
          </a:p>
          <a:p>
            <a:pPr lvl="0" algn="ctr"/>
            <a:r>
              <a:rPr lang="ru-RU" b="1" dirty="0" smtClean="0"/>
              <a:t>Юридические </a:t>
            </a:r>
            <a:r>
              <a:rPr lang="ru-RU" b="1" dirty="0"/>
              <a:t>консультации:</a:t>
            </a:r>
            <a:r>
              <a:rPr lang="ru-RU" dirty="0"/>
              <a:t>  доступ к бесплатным юридическим консультациям для решения вопросов, связанных с правами женщин (по мере необходимости)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: скругленные углы 16">
            <a:extLst>
              <a:ext uri="{FF2B5EF4-FFF2-40B4-BE49-F238E27FC236}">
                <a16:creationId xmlns:a16="http://schemas.microsoft.com/office/drawing/2014/main" id="{67F45B01-050D-CE47-83F2-B1A6474A87AF}"/>
              </a:ext>
            </a:extLst>
          </p:cNvPr>
          <p:cNvSpPr/>
          <p:nvPr/>
        </p:nvSpPr>
        <p:spPr>
          <a:xfrm>
            <a:off x="1266718" y="2531417"/>
            <a:ext cx="10271346" cy="633959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 </a:t>
            </a:r>
          </a:p>
          <a:p>
            <a:pPr lvl="0" algn="ctr"/>
            <a:r>
              <a:rPr lang="ru-RU" b="1" dirty="0" smtClean="0"/>
              <a:t>Психологические </a:t>
            </a:r>
            <a:r>
              <a:rPr lang="ru-RU" b="1" dirty="0"/>
              <a:t>сессии:</a:t>
            </a:r>
            <a:r>
              <a:rPr lang="ru-RU" dirty="0"/>
              <a:t>  групповые и индивидуальные консультации с психологами для поддержки эмоционального состояния </a:t>
            </a:r>
            <a:r>
              <a:rPr lang="ru-RU" dirty="0" smtClean="0"/>
              <a:t>(ментального здоровья)участниц </a:t>
            </a:r>
            <a:r>
              <a:rPr lang="ru-RU" dirty="0"/>
              <a:t>проекта (8 мероприятий).</a:t>
            </a:r>
          </a:p>
          <a:p>
            <a:pPr algn="ctr"/>
            <a:endParaRPr lang="ru-RU" dirty="0"/>
          </a:p>
        </p:txBody>
      </p:sp>
      <p:sp>
        <p:nvSpPr>
          <p:cNvPr id="11" name="Прямоугольник: скругленные углы 15">
            <a:extLst>
              <a:ext uri="{FF2B5EF4-FFF2-40B4-BE49-F238E27FC236}">
                <a16:creationId xmlns:a16="http://schemas.microsoft.com/office/drawing/2014/main" id="{BEB46AAA-30A5-DB41-83AD-72BC9CB91D2F}"/>
              </a:ext>
            </a:extLst>
          </p:cNvPr>
          <p:cNvSpPr/>
          <p:nvPr/>
        </p:nvSpPr>
        <p:spPr>
          <a:xfrm>
            <a:off x="1266717" y="3314203"/>
            <a:ext cx="10271346" cy="720044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Клубы </a:t>
            </a:r>
            <a:r>
              <a:rPr lang="ru-RU" b="1" dirty="0"/>
              <a:t>по интересам:</a:t>
            </a:r>
            <a:r>
              <a:rPr lang="ru-RU" dirty="0"/>
              <a:t> клубы по интересам с привлечение мастеров (рукоделие, кулинария, спорт и т.д.), чтобы женщины могли находить единомышленников и заниматься любимыми делами вместе.</a:t>
            </a:r>
          </a:p>
        </p:txBody>
      </p:sp>
      <p:sp>
        <p:nvSpPr>
          <p:cNvPr id="12" name="Прямоугольник: скругленные углы 15">
            <a:extLst>
              <a:ext uri="{FF2B5EF4-FFF2-40B4-BE49-F238E27FC236}">
                <a16:creationId xmlns:a16="http://schemas.microsoft.com/office/drawing/2014/main" id="{BEB46AAA-30A5-DB41-83AD-72BC9CB91D2F}"/>
              </a:ext>
            </a:extLst>
          </p:cNvPr>
          <p:cNvSpPr/>
          <p:nvPr/>
        </p:nvSpPr>
        <p:spPr>
          <a:xfrm>
            <a:off x="1266718" y="5110830"/>
            <a:ext cx="10271346" cy="648394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Тренинги </a:t>
            </a:r>
            <a:r>
              <a:rPr lang="ru-RU" b="1" dirty="0"/>
              <a:t>и мастер-классы:</a:t>
            </a:r>
            <a:r>
              <a:rPr lang="ru-RU" dirty="0"/>
              <a:t>  обучающие мероприятия, направленные на развитие полезных навыков ( финансовая грамотность, профилактика выгорания, устойчивость к стрессу, забота о себе).</a:t>
            </a:r>
          </a:p>
          <a:p>
            <a:pPr lvl="0" algn="ctr"/>
            <a:endParaRPr lang="ru-RU" dirty="0"/>
          </a:p>
        </p:txBody>
      </p:sp>
      <p:sp>
        <p:nvSpPr>
          <p:cNvPr id="13" name="Прямоугольник: скругленные углы 15">
            <a:extLst>
              <a:ext uri="{FF2B5EF4-FFF2-40B4-BE49-F238E27FC236}">
                <a16:creationId xmlns:a16="http://schemas.microsoft.com/office/drawing/2014/main" id="{BEB46AAA-30A5-DB41-83AD-72BC9CB91D2F}"/>
              </a:ext>
            </a:extLst>
          </p:cNvPr>
          <p:cNvSpPr/>
          <p:nvPr/>
        </p:nvSpPr>
        <p:spPr>
          <a:xfrm>
            <a:off x="1279426" y="5882876"/>
            <a:ext cx="10271346" cy="648394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-25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Социально-медицинская реабилитация</a:t>
            </a:r>
            <a:r>
              <a:rPr lang="ru-RU" spc="-25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возможность </a:t>
            </a:r>
            <a:r>
              <a:rPr lang="ru-RU" spc="-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прохождения бесплатного курса реабилитации в </a:t>
            </a:r>
            <a:r>
              <a:rPr lang="ru-RU" spc="-25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физиопроцедурном</a:t>
            </a:r>
            <a:r>
              <a:rPr lang="ru-RU" spc="-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кабинете, в соляной пещере, в кабинете ЛФК. 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39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D33E-8624-9F40-B0DC-F3E78C924CAB}"/>
              </a:ext>
            </a:extLst>
          </p:cNvPr>
          <p:cNvSpPr txBox="1"/>
          <p:nvPr/>
        </p:nvSpPr>
        <p:spPr>
          <a:xfrm>
            <a:off x="599090" y="586950"/>
            <a:ext cx="38795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Механика </a:t>
            </a:r>
            <a:r>
              <a:rPr lang="ru-RU" sz="2800" dirty="0" smtClean="0">
                <a:solidFill>
                  <a:srgbClr val="A72E88"/>
                </a:solidFill>
                <a:latin typeface="Playfair Display SemiBold" pitchFamily="2" charset="-52"/>
              </a:rPr>
              <a:t>проекта: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6">
            <a:extLst>
              <a:ext uri="{FF2B5EF4-FFF2-40B4-BE49-F238E27FC236}">
                <a16:creationId xmlns:a16="http://schemas.microsoft.com/office/drawing/2014/main" id="{89879918-B16C-1F4D-A71E-A636346F56B4}"/>
              </a:ext>
            </a:extLst>
          </p:cNvPr>
          <p:cNvSpPr/>
          <p:nvPr/>
        </p:nvSpPr>
        <p:spPr>
          <a:xfrm>
            <a:off x="677917" y="1429329"/>
            <a:ext cx="4845269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Исследование </a:t>
            </a:r>
            <a:r>
              <a:rPr lang="ru-RU" dirty="0"/>
              <a:t>целевой </a:t>
            </a:r>
            <a:r>
              <a:rPr lang="ru-RU" dirty="0" smtClean="0"/>
              <a:t>группы. Сформирована команда проекта, определены ответственные. </a:t>
            </a:r>
          </a:p>
          <a:p>
            <a:r>
              <a:rPr lang="ru-RU" dirty="0" smtClean="0"/>
              <a:t>Утвержден план проекта и сроки реализации.</a:t>
            </a:r>
            <a:endParaRPr lang="ru-RU" dirty="0"/>
          </a:p>
        </p:txBody>
      </p:sp>
      <p:sp>
        <p:nvSpPr>
          <p:cNvPr id="9" name="Прямоугольник: скругленные углы 7">
            <a:extLst>
              <a:ext uri="{FF2B5EF4-FFF2-40B4-BE49-F238E27FC236}">
                <a16:creationId xmlns:a16="http://schemas.microsoft.com/office/drawing/2014/main" id="{C99722BC-85BA-A140-9E9E-71C5F0D0B7CC}"/>
              </a:ext>
            </a:extLst>
          </p:cNvPr>
          <p:cNvSpPr/>
          <p:nvPr/>
        </p:nvSpPr>
        <p:spPr>
          <a:xfrm>
            <a:off x="5717627" y="1429329"/>
            <a:ext cx="5954110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Инструменты:</a:t>
            </a:r>
          </a:p>
          <a:p>
            <a:r>
              <a:rPr lang="ru-RU" dirty="0" smtClean="0"/>
              <a:t>1.Анкетирование</a:t>
            </a:r>
            <a:endParaRPr lang="ru-RU" dirty="0"/>
          </a:p>
          <a:p>
            <a:r>
              <a:rPr lang="ru-RU" dirty="0" smtClean="0"/>
              <a:t>2.Опрос</a:t>
            </a:r>
            <a:endParaRPr lang="ru-RU" dirty="0"/>
          </a:p>
          <a:p>
            <a:endParaRPr lang="ru-RU" dirty="0"/>
          </a:p>
        </p:txBody>
      </p:sp>
      <p:sp>
        <p:nvSpPr>
          <p:cNvPr id="10" name="Прямоугольник: скругленные углы 8">
            <a:extLst>
              <a:ext uri="{FF2B5EF4-FFF2-40B4-BE49-F238E27FC236}">
                <a16:creationId xmlns:a16="http://schemas.microsoft.com/office/drawing/2014/main" id="{2FEE36DE-3F0A-2C4F-8F97-DC06DFD1A9D9}"/>
              </a:ext>
            </a:extLst>
          </p:cNvPr>
          <p:cNvSpPr/>
          <p:nvPr/>
        </p:nvSpPr>
        <p:spPr>
          <a:xfrm>
            <a:off x="677917" y="3704375"/>
            <a:ext cx="10993820" cy="2596672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r>
              <a:rPr lang="ru-RU" dirty="0"/>
              <a:t>Последовательность:</a:t>
            </a:r>
          </a:p>
          <a:p>
            <a:r>
              <a:rPr lang="ru-RU" dirty="0" smtClean="0"/>
              <a:t>1.Подготовительный этап – определение цели, целевой аудитории, формирование команды проекта и плана.</a:t>
            </a:r>
          </a:p>
          <a:p>
            <a:endParaRPr lang="ru-RU" dirty="0"/>
          </a:p>
          <a:p>
            <a:r>
              <a:rPr lang="ru-RU" dirty="0" smtClean="0"/>
              <a:t>2.Основной этап – реализация проектных мероприятий (встречи, лекции , тренинги, консультации)</a:t>
            </a:r>
          </a:p>
          <a:p>
            <a:endParaRPr lang="ru-RU" dirty="0"/>
          </a:p>
          <a:p>
            <a:r>
              <a:rPr lang="ru-RU" dirty="0" smtClean="0"/>
              <a:t>3.Завершающий этап – проведение итогового анкетирование, составление отчета о реализации проекта, разработка методических материалов для </a:t>
            </a:r>
            <a:r>
              <a:rPr lang="ru-RU" dirty="0" err="1" smtClean="0"/>
              <a:t>тирожирования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85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DB4CB-73D1-2148-924A-D3D1A20C3243}"/>
              </a:ext>
            </a:extLst>
          </p:cNvPr>
          <p:cNvSpPr txBox="1"/>
          <p:nvPr/>
        </p:nvSpPr>
        <p:spPr>
          <a:xfrm>
            <a:off x="1096870" y="1252544"/>
            <a:ext cx="560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Основные результаты проекта</a:t>
            </a:r>
          </a:p>
        </p:txBody>
      </p:sp>
      <p:sp>
        <p:nvSpPr>
          <p:cNvPr id="8" name="Овал 9">
            <a:extLst>
              <a:ext uri="{FF2B5EF4-FFF2-40B4-BE49-F238E27FC236}">
                <a16:creationId xmlns:a16="http://schemas.microsoft.com/office/drawing/2014/main" id="{95A6727E-4E54-5049-AD3F-7E4D733BE664}"/>
              </a:ext>
            </a:extLst>
          </p:cNvPr>
          <p:cNvSpPr/>
          <p:nvPr/>
        </p:nvSpPr>
        <p:spPr>
          <a:xfrm>
            <a:off x="707842" y="250058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10">
            <a:extLst>
              <a:ext uri="{FF2B5EF4-FFF2-40B4-BE49-F238E27FC236}">
                <a16:creationId xmlns:a16="http://schemas.microsoft.com/office/drawing/2014/main" id="{F97F9C59-89C4-ED46-BC9F-0D3E4EABDB46}"/>
              </a:ext>
            </a:extLst>
          </p:cNvPr>
          <p:cNvSpPr/>
          <p:nvPr/>
        </p:nvSpPr>
        <p:spPr>
          <a:xfrm>
            <a:off x="707844" y="3402529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1">
            <a:extLst>
              <a:ext uri="{FF2B5EF4-FFF2-40B4-BE49-F238E27FC236}">
                <a16:creationId xmlns:a16="http://schemas.microsoft.com/office/drawing/2014/main" id="{0B50C7FF-C535-C04C-BB21-B8312DB0B06A}"/>
              </a:ext>
            </a:extLst>
          </p:cNvPr>
          <p:cNvSpPr/>
          <p:nvPr/>
        </p:nvSpPr>
        <p:spPr>
          <a:xfrm>
            <a:off x="707844" y="417573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2">
            <a:extLst>
              <a:ext uri="{FF2B5EF4-FFF2-40B4-BE49-F238E27FC236}">
                <a16:creationId xmlns:a16="http://schemas.microsoft.com/office/drawing/2014/main" id="{1A11A1F6-0531-364A-AD8A-E589334E16B2}"/>
              </a:ext>
            </a:extLst>
          </p:cNvPr>
          <p:cNvSpPr/>
          <p:nvPr/>
        </p:nvSpPr>
        <p:spPr>
          <a:xfrm>
            <a:off x="707843" y="5030595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678E1D-1ED6-9A49-824B-A22693BFE844}"/>
              </a:ext>
            </a:extLst>
          </p:cNvPr>
          <p:cNvSpPr txBox="1"/>
          <p:nvPr/>
        </p:nvSpPr>
        <p:spPr>
          <a:xfrm>
            <a:off x="1096870" y="2219793"/>
            <a:ext cx="10506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/>
              <a:t>Снижение уровня стресса и тревожности у участниц проекта на 12 %.</a:t>
            </a:r>
            <a:r>
              <a:rPr lang="ru-RU" dirty="0"/>
              <a:t> Женщины получают возможность открыто обсуждать свои проблемы и переживания, что помогает снизить уровень тревоги и стресса</a:t>
            </a:r>
            <a:r>
              <a:rPr lang="ru-RU" dirty="0" smtClean="0"/>
              <a:t>.</a:t>
            </a:r>
          </a:p>
          <a:p>
            <a:pPr fontAlgn="base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C87659-64EE-F442-B024-A538C907FAFE}"/>
              </a:ext>
            </a:extLst>
          </p:cNvPr>
          <p:cNvSpPr txBox="1"/>
          <p:nvPr/>
        </p:nvSpPr>
        <p:spPr>
          <a:xfrm>
            <a:off x="1096871" y="3199006"/>
            <a:ext cx="10324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/>
              <a:t>Расширение круга общения у участниц проекта составило 35 %.</a:t>
            </a:r>
            <a:r>
              <a:rPr lang="ru-RU" dirty="0"/>
              <a:t> Участницы знакомятся с новыми людьми, находящимися в похожих ситуациях, что позволяет установить новые социальные контакты.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9F775E-F051-4040-A4CF-F5F248A66BCF}"/>
              </a:ext>
            </a:extLst>
          </p:cNvPr>
          <p:cNvSpPr txBox="1"/>
          <p:nvPr/>
        </p:nvSpPr>
        <p:spPr>
          <a:xfrm>
            <a:off x="1096870" y="3972207"/>
            <a:ext cx="10324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Участие в общественной деятельности стали активно принимать 26 % участниц от общего числа участников.</a:t>
            </a:r>
            <a:r>
              <a:rPr lang="ru-RU" dirty="0"/>
              <a:t> Проект  стимулирует участниц к активному участию в общественной жизни</a:t>
            </a:r>
            <a:endParaRPr lang="ru-RU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2F3FE3-DDDF-F04D-99FC-5558F11755A7}"/>
              </a:ext>
            </a:extLst>
          </p:cNvPr>
          <p:cNvSpPr txBox="1"/>
          <p:nvPr/>
        </p:nvSpPr>
        <p:spPr>
          <a:xfrm>
            <a:off x="1096871" y="4983376"/>
            <a:ext cx="10324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100% участниц проекта получают доступ к информационным ресурсам.</a:t>
            </a:r>
            <a:r>
              <a:rPr lang="ru-RU" dirty="0"/>
              <a:t> Участницы получают доступ к актуальной информации о правах, льготах, медицинских услугах и других важных аспектах жизни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1316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456835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3B4EC6-9801-A646-9E70-2AE8325B5C6E}"/>
              </a:ext>
            </a:extLst>
          </p:cNvPr>
          <p:cNvSpPr txBox="1"/>
          <p:nvPr/>
        </p:nvSpPr>
        <p:spPr>
          <a:xfrm>
            <a:off x="707156" y="850187"/>
            <a:ext cx="555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Каналы продвижения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E5530E-79C5-284F-89B7-F338A43EF98F}"/>
              </a:ext>
            </a:extLst>
          </p:cNvPr>
          <p:cNvSpPr txBox="1"/>
          <p:nvPr/>
        </p:nvSpPr>
        <p:spPr>
          <a:xfrm>
            <a:off x="599090" y="1270454"/>
            <a:ext cx="10731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DC3B501B-B269-614F-917B-772DB15CA874}"/>
              </a:ext>
            </a:extLst>
          </p:cNvPr>
          <p:cNvSpPr/>
          <p:nvPr/>
        </p:nvSpPr>
        <p:spPr>
          <a:xfrm>
            <a:off x="599091" y="1952331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 smtClean="0"/>
              <a:t>Телеграмм канал «</a:t>
            </a:r>
            <a:r>
              <a:rPr lang="ru-RU" dirty="0" err="1" smtClean="0"/>
              <a:t>Волгодонское</a:t>
            </a:r>
            <a:r>
              <a:rPr lang="ru-RU" dirty="0" smtClean="0"/>
              <a:t> </a:t>
            </a:r>
            <a:r>
              <a:rPr lang="ru-RU" dirty="0" err="1" smtClean="0"/>
              <a:t>долголете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id="{7C7832D9-CBDF-B945-8F10-B649688DA286}"/>
              </a:ext>
            </a:extLst>
          </p:cNvPr>
          <p:cNvSpPr/>
          <p:nvPr/>
        </p:nvSpPr>
        <p:spPr>
          <a:xfrm>
            <a:off x="3265289" y="1952331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/>
              <a:t>https://t.me/volgdolgolet</a:t>
            </a:r>
            <a:endParaRPr lang="ru-RU" dirty="0"/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80EBE8EA-8E2C-004C-ABBC-D37E06429DD1}"/>
              </a:ext>
            </a:extLst>
          </p:cNvPr>
          <p:cNvSpPr/>
          <p:nvPr/>
        </p:nvSpPr>
        <p:spPr>
          <a:xfrm>
            <a:off x="599091" y="3392745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 smtClean="0"/>
              <a:t>Официальный сайт МУ «ЦСО ГПВ и </a:t>
            </a:r>
            <a:r>
              <a:rPr lang="ru-RU" dirty="0" err="1" smtClean="0"/>
              <a:t>И</a:t>
            </a:r>
            <a:r>
              <a:rPr lang="ru-RU" dirty="0" smtClean="0"/>
              <a:t> №1 г. Волгодонска»</a:t>
            </a:r>
            <a:endParaRPr lang="ru-RU" dirty="0"/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475633CC-A75F-0848-98FF-DB9865A7CF51}"/>
              </a:ext>
            </a:extLst>
          </p:cNvPr>
          <p:cNvSpPr/>
          <p:nvPr/>
        </p:nvSpPr>
        <p:spPr>
          <a:xfrm>
            <a:off x="3265289" y="3392745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>
                <a:hlinkClick r:id="rId3"/>
              </a:rPr>
              <a:t>Официальный сайт МУ 'ЦСО </a:t>
            </a:r>
            <a:r>
              <a:rPr lang="ru-RU" dirty="0" err="1">
                <a:hlinkClick r:id="rId3"/>
              </a:rPr>
              <a:t>ГПВиИ</a:t>
            </a:r>
            <a:r>
              <a:rPr lang="ru-RU" dirty="0">
                <a:hlinkClick r:id="rId3"/>
              </a:rPr>
              <a:t> №1 </a:t>
            </a:r>
            <a:r>
              <a:rPr lang="ru-RU" dirty="0" err="1">
                <a:hlinkClick r:id="rId3"/>
              </a:rPr>
              <a:t>г.Волгодонска</a:t>
            </a:r>
            <a:r>
              <a:rPr lang="ru-RU" dirty="0">
                <a:hlinkClick r:id="rId3"/>
              </a:rPr>
              <a:t>'</a:t>
            </a:r>
            <a:endParaRPr lang="ru-RU" dirty="0"/>
          </a:p>
        </p:txBody>
      </p:sp>
      <p:sp>
        <p:nvSpPr>
          <p:cNvPr id="12" name="Прямоугольник: скругленные углы 25">
            <a:extLst>
              <a:ext uri="{FF2B5EF4-FFF2-40B4-BE49-F238E27FC236}">
                <a16:creationId xmlns:a16="http://schemas.microsoft.com/office/drawing/2014/main" id="{63CFB881-8CB1-C745-BF4E-362C9249D0BD}"/>
              </a:ext>
            </a:extLst>
          </p:cNvPr>
          <p:cNvSpPr/>
          <p:nvPr/>
        </p:nvSpPr>
        <p:spPr>
          <a:xfrm>
            <a:off x="599091" y="4833159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 smtClean="0"/>
              <a:t>Официальная страница </a:t>
            </a:r>
            <a:r>
              <a:rPr lang="ru-RU" dirty="0" err="1" smtClean="0"/>
              <a:t>ВКонтакте</a:t>
            </a:r>
            <a:endParaRPr lang="ru-RU" dirty="0"/>
          </a:p>
        </p:txBody>
      </p:sp>
      <p:sp>
        <p:nvSpPr>
          <p:cNvPr id="13" name="Прямоугольник: скругленные углы 26">
            <a:extLst>
              <a:ext uri="{FF2B5EF4-FFF2-40B4-BE49-F238E27FC236}">
                <a16:creationId xmlns:a16="http://schemas.microsoft.com/office/drawing/2014/main" id="{10F1AE2E-6180-1A4D-92DD-CE5FFD87B989}"/>
              </a:ext>
            </a:extLst>
          </p:cNvPr>
          <p:cNvSpPr/>
          <p:nvPr/>
        </p:nvSpPr>
        <p:spPr>
          <a:xfrm>
            <a:off x="3265289" y="4833159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/>
              <a:t>http://cso1-volgodonsk.ru/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513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932</Words>
  <Application>Microsoft Office PowerPoint</Application>
  <PresentationFormat>Широкоэкранный</PresentationFormat>
  <Paragraphs>93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Dita Sweet</vt:lpstr>
      <vt:lpstr>Playfair Display</vt:lpstr>
      <vt:lpstr>Playfair Display SemiBold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RePack by Diakov</cp:lastModifiedBy>
  <cp:revision>23</cp:revision>
  <cp:lastPrinted>2025-04-09T08:43:30Z</cp:lastPrinted>
  <dcterms:created xsi:type="dcterms:W3CDTF">2025-03-26T12:04:55Z</dcterms:created>
  <dcterms:modified xsi:type="dcterms:W3CDTF">2025-04-09T12:30:06Z</dcterms:modified>
</cp:coreProperties>
</file>