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>
        <p:scale>
          <a:sx n="90" d="100"/>
          <a:sy n="90" d="100"/>
        </p:scale>
        <p:origin x="-1356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  <a:t>11.04.2025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=""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4" y="2679582"/>
            <a:ext cx="10779703" cy="1506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3500" dirty="0">
                <a:solidFill>
                  <a:schemeClr val="bg1"/>
                </a:solidFill>
                <a:latin typeface="Playfair Display" pitchFamily="2" charset="-52"/>
              </a:rPr>
              <a:t>Забота о Будущем: Профориентация в Медицине и Поддержка Молодежи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262982"/>
            <a:ext cx="104390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  <a:r>
              <a:rPr lang="ru-RU" sz="2000" dirty="0" err="1" smtClean="0">
                <a:solidFill>
                  <a:schemeClr val="bg1"/>
                </a:solidFill>
              </a:rPr>
              <a:t>Исянгулова</a:t>
            </a:r>
            <a:r>
              <a:rPr lang="ru-RU" sz="2000" dirty="0" smtClean="0">
                <a:solidFill>
                  <a:schemeClr val="bg1"/>
                </a:solidFill>
              </a:rPr>
              <a:t> А.Ж., Государственное бюджетное учреждение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здравоохранения Республики Башкортостан </a:t>
            </a:r>
            <a:r>
              <a:rPr lang="ru-RU" sz="2000" dirty="0" err="1" smtClean="0">
                <a:solidFill>
                  <a:schemeClr val="bg1"/>
                </a:solidFill>
              </a:rPr>
              <a:t>Мелеузовская</a:t>
            </a:r>
            <a:r>
              <a:rPr lang="ru-RU" sz="2000" dirty="0" smtClean="0">
                <a:solidFill>
                  <a:schemeClr val="bg1"/>
                </a:solidFill>
              </a:rPr>
              <a:t>  центральная районная больница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Россия, </a:t>
            </a:r>
            <a:r>
              <a:rPr lang="ru-RU" sz="2000" dirty="0" err="1" smtClean="0">
                <a:solidFill>
                  <a:schemeClr val="bg1"/>
                </a:solidFill>
              </a:rPr>
              <a:t>Респ</a:t>
            </a:r>
            <a:r>
              <a:rPr lang="ru-RU" sz="2000" dirty="0" smtClean="0">
                <a:solidFill>
                  <a:schemeClr val="bg1"/>
                </a:solidFill>
              </a:rPr>
              <a:t>. Башкортостан, г. Мелеуз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4" y="4185764"/>
            <a:ext cx="102374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layfair Display" pitchFamily="2" charset="-52"/>
              </a:rPr>
              <a:t>Специальная номинация: Лучший молодежный проект</a:t>
            </a:r>
            <a:endParaRPr lang="ru-RU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0" y="15695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Официальный сайт </a:t>
            </a:r>
            <a:r>
              <a:rPr lang="ru-RU" dirty="0"/>
              <a:t>ГБУЗ РБ </a:t>
            </a:r>
            <a:r>
              <a:rPr lang="ru-RU" dirty="0" err="1"/>
              <a:t>Мелеузовская</a:t>
            </a:r>
            <a:r>
              <a:rPr lang="ru-RU" dirty="0"/>
              <a:t> ЦРБ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=""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75802" y="1586764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На сайте будет представлено расписание занятий, возможные тренинги и планируемые мероприятия.</a:t>
            </a:r>
          </a:p>
          <a:p>
            <a:r>
              <a:rPr lang="en-US" dirty="0" smtClean="0"/>
              <a:t>https</a:t>
            </a:r>
            <a:r>
              <a:rPr lang="en-US" dirty="0"/>
              <a:t>://melcrb.ru/</a:t>
            </a: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=""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183978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Группа ВК - </a:t>
            </a:r>
            <a:r>
              <a:rPr lang="ru-RU" dirty="0" err="1"/>
              <a:t>Мелеузовская</a:t>
            </a:r>
            <a:r>
              <a:rPr lang="ru-RU" dirty="0"/>
              <a:t> ЦРБ</a:t>
            </a:r>
          </a:p>
          <a:p>
            <a:pPr algn="just"/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=""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183977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Будет размещена актуальная информация о </a:t>
            </a:r>
            <a:r>
              <a:rPr lang="ru-RU" dirty="0"/>
              <a:t>планируемых мероприятиях, важных событиях и проблемах сегодняшнего </a:t>
            </a:r>
            <a:r>
              <a:rPr lang="ru-RU" dirty="0" smtClean="0"/>
              <a:t>дня.</a:t>
            </a:r>
          </a:p>
          <a:p>
            <a:r>
              <a:rPr lang="en-US" dirty="0"/>
              <a:t>https://vk.com/public173265813</a:t>
            </a:r>
            <a:endParaRPr lang="ru-RU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=""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716200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Телеграмм канал</a:t>
            </a:r>
          </a:p>
          <a:p>
            <a:r>
              <a:rPr lang="ru-RU" dirty="0"/>
              <a:t>ГБУЗ РБ </a:t>
            </a:r>
            <a:r>
              <a:rPr lang="ru-RU" dirty="0" err="1"/>
              <a:t>Мелеузовская</a:t>
            </a:r>
            <a:r>
              <a:rPr lang="ru-RU" dirty="0"/>
              <a:t> ЦРБ</a:t>
            </a: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=""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75802" y="471620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Телеграмм канал будет размещать важную информацию, необходимую для общего развития, а также расписание, планируемые мероприятия и всю необходимую информацию для участников проекта.</a:t>
            </a:r>
          </a:p>
          <a:p>
            <a:r>
              <a:rPr lang="en-US" dirty="0" smtClean="0"/>
              <a:t>https</a:t>
            </a:r>
            <a:r>
              <a:rPr lang="en-US" dirty="0"/>
              <a:t>://web.telegram.org/k/#@Meleuz_CRB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52058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16024" y="1527295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615861" y="2883307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659781" y="4047524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334966" y="3021806"/>
            <a:ext cx="954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П</a:t>
            </a:r>
            <a:r>
              <a:rPr lang="ru-RU" dirty="0" smtClean="0"/>
              <a:t>оддержка </a:t>
            </a:r>
            <a:r>
              <a:rPr lang="ru-RU" dirty="0"/>
              <a:t>со стороны местных властей и медицинских учреждений, что обеспечит административные ресурсы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334966" y="4161553"/>
            <a:ext cx="954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У</a:t>
            </a:r>
            <a:r>
              <a:rPr lang="ru-RU" dirty="0" smtClean="0"/>
              <a:t>становление </a:t>
            </a:r>
            <a:r>
              <a:rPr lang="ru-RU" dirty="0"/>
              <a:t>партнерских отношений с образовательными учреждениями для создания совместных программ и мероприятий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1334966" y="5384496"/>
            <a:ext cx="9540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Требуется  финансовый ресурс для приобретения оборудования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622273" y="5107497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1334966" y="1111797"/>
            <a:ext cx="95407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Каждую неделю встречаемся с главным врачом </a:t>
            </a:r>
            <a:r>
              <a:rPr lang="ru-RU" dirty="0" err="1"/>
              <a:t>Мелеузовской</a:t>
            </a:r>
            <a:r>
              <a:rPr lang="ru-RU" dirty="0"/>
              <a:t> ЦРБ Ильмиром </a:t>
            </a:r>
            <a:r>
              <a:rPr lang="ru-RU" dirty="0" err="1"/>
              <a:t>Кутлугужиным</a:t>
            </a:r>
            <a:r>
              <a:rPr lang="ru-RU" dirty="0"/>
              <a:t>. Не секрет, что сегодня по всей стране остро не хватает врачей и среднего медперсонала. Решить эту проблему невозможно без новых управленческих решений и поддержки специалистов. Для привлечения медиков в </a:t>
            </a:r>
            <a:r>
              <a:rPr lang="ru-RU" dirty="0" err="1"/>
              <a:t>Мелеузовский</a:t>
            </a:r>
            <a:r>
              <a:rPr lang="ru-RU" dirty="0"/>
              <a:t> район мы подготовили несколько мер поддержки: дополнительная стипендия на время обучения, компенсация аренды жилья или предоставление муниципального, призовой фонд для конкурса </a:t>
            </a:r>
            <a:r>
              <a:rPr lang="ru-RU" dirty="0" err="1"/>
              <a:t>профмастерства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240199" y="2943305"/>
            <a:ext cx="35765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err="1" smtClean="0"/>
              <a:t>Исянгулова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Алия</a:t>
            </a:r>
            <a:r>
              <a:rPr lang="ru-RU" sz="1400" dirty="0" smtClean="0"/>
              <a:t> </a:t>
            </a:r>
            <a:r>
              <a:rPr lang="ru-RU" sz="1400" dirty="0" err="1" smtClean="0"/>
              <a:t>Жулдасовна</a:t>
            </a:r>
            <a:r>
              <a:rPr lang="ru-RU" sz="1400" dirty="0" smtClean="0"/>
              <a:t>, Россия, </a:t>
            </a:r>
            <a:r>
              <a:rPr lang="ru-RU" sz="1400" dirty="0" err="1" smtClean="0"/>
              <a:t>Респ</a:t>
            </a:r>
            <a:r>
              <a:rPr lang="ru-RU" sz="1400" dirty="0" smtClean="0"/>
              <a:t>. Башкортостан, г. Мелеуз, 19.05.1984г.</a:t>
            </a:r>
          </a:p>
          <a:p>
            <a:pPr algn="just"/>
            <a:r>
              <a:rPr lang="ru-RU" sz="1400" dirty="0" smtClean="0"/>
              <a:t>Призер Всероссийского конкурса «Кадровый резерв медсестер-руководителей 2021» – проект «Кормящая мама – здоровый малыш» (</a:t>
            </a:r>
            <a:r>
              <a:rPr lang="en-US" sz="1400" dirty="0"/>
              <a:t>https://med-kadry.zdrav.ru</a:t>
            </a:r>
            <a:r>
              <a:rPr lang="en-US" sz="1400" dirty="0" smtClean="0"/>
              <a:t>/</a:t>
            </a:r>
            <a:r>
              <a:rPr lang="ru-RU" sz="1400" dirty="0" smtClean="0"/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EE9F1C1-09E7-8348-AB0E-43361AEC3573}"/>
              </a:ext>
            </a:extLst>
          </p:cNvPr>
          <p:cNvSpPr txBox="1"/>
          <p:nvPr/>
        </p:nvSpPr>
        <p:spPr>
          <a:xfrm>
            <a:off x="7787310" y="3639678"/>
            <a:ext cx="4080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Гайсин Марат </a:t>
            </a:r>
            <a:r>
              <a:rPr lang="ru-RU" sz="1400" dirty="0" err="1" smtClean="0"/>
              <a:t>Закирович</a:t>
            </a:r>
            <a:r>
              <a:rPr lang="ru-RU" sz="1400" dirty="0"/>
              <a:t>, Россия, </a:t>
            </a:r>
            <a:r>
              <a:rPr lang="ru-RU" sz="1400" dirty="0" err="1"/>
              <a:t>Респ</a:t>
            </a:r>
            <a:r>
              <a:rPr lang="ru-RU" sz="1400" dirty="0"/>
              <a:t>. Башкортостан, г. Мелеуз, </a:t>
            </a:r>
            <a:r>
              <a:rPr lang="ru-RU" sz="1400" dirty="0" smtClean="0"/>
              <a:t>07.02.1986г.</a:t>
            </a:r>
          </a:p>
          <a:p>
            <a:pPr algn="just"/>
            <a:r>
              <a:rPr lang="ru-RU" sz="1400" dirty="0" smtClean="0"/>
              <a:t>Председатель Профсоюза</a:t>
            </a:r>
            <a:endParaRPr lang="ru-RU" sz="1400" dirty="0"/>
          </a:p>
          <a:p>
            <a:endParaRPr lang="ru-RU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7787310" y="5296291"/>
            <a:ext cx="34260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Данилова </a:t>
            </a:r>
            <a:r>
              <a:rPr lang="ru-RU" sz="1400" dirty="0"/>
              <a:t>Зоя </a:t>
            </a:r>
            <a:r>
              <a:rPr lang="ru-RU" sz="1400" dirty="0" smtClean="0"/>
              <a:t>Николаевна, Россия</a:t>
            </a:r>
            <a:r>
              <a:rPr lang="ru-RU" sz="1400" dirty="0"/>
              <a:t>, </a:t>
            </a:r>
            <a:r>
              <a:rPr lang="ru-RU" sz="1400" dirty="0" err="1"/>
              <a:t>Респ</a:t>
            </a:r>
            <a:r>
              <a:rPr lang="ru-RU" sz="1400" dirty="0"/>
              <a:t>. Башкортостан, г. Мелеуз, </a:t>
            </a:r>
            <a:r>
              <a:rPr lang="ru-RU" sz="1400" dirty="0" smtClean="0"/>
              <a:t>02.11.1970г., главная медицинская сестра </a:t>
            </a:r>
            <a:endParaRPr lang="ru-RU" sz="1400" dirty="0"/>
          </a:p>
          <a:p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1507777" y="1453299"/>
            <a:ext cx="3344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A72E88"/>
                </a:solidFill>
                <a:latin typeface="Playfair Display SemiBold" pitchFamily="2" charset="-52"/>
              </a:rPr>
              <a:t>Руководитель </a:t>
            </a:r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364656" y="1453299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sp>
        <p:nvSpPr>
          <p:cNvPr id="2" name="AutoShape 2" descr="blob:https://web.telegram.org/7c24fe8f-3c28-44ba-bbd9-8fab778ffc8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blob:https://web.telegram.org/7c24fe8f-3c28-44ba-bbd9-8fab778ffc88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38" y="2644745"/>
            <a:ext cx="1464466" cy="2197558"/>
          </a:xfrm>
          <a:prstGeom prst="ellipse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627" y="3412809"/>
            <a:ext cx="1247312" cy="1407846"/>
          </a:xfrm>
          <a:prstGeom prst="ellipse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8EE9F1C1-09E7-8348-AB0E-43361AEC3573}"/>
              </a:ext>
            </a:extLst>
          </p:cNvPr>
          <p:cNvSpPr txBox="1"/>
          <p:nvPr/>
        </p:nvSpPr>
        <p:spPr>
          <a:xfrm>
            <a:off x="7857535" y="2167691"/>
            <a:ext cx="40809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err="1"/>
              <a:t>Кутлугужин</a:t>
            </a:r>
            <a:r>
              <a:rPr lang="ru-RU" sz="1400" dirty="0"/>
              <a:t> Ильмир </a:t>
            </a:r>
            <a:r>
              <a:rPr lang="ru-RU" sz="1400" dirty="0" err="1" smtClean="0"/>
              <a:t>Ильдарович</a:t>
            </a:r>
            <a:r>
              <a:rPr lang="ru-RU" sz="1400" dirty="0" smtClean="0"/>
              <a:t>, </a:t>
            </a:r>
            <a:r>
              <a:rPr lang="ru-RU" sz="1400" dirty="0"/>
              <a:t>Россия, </a:t>
            </a:r>
            <a:r>
              <a:rPr lang="ru-RU" sz="1400" dirty="0" err="1"/>
              <a:t>Респ</a:t>
            </a:r>
            <a:r>
              <a:rPr lang="ru-RU" sz="1400" dirty="0"/>
              <a:t>. Башкортостан, г. Мелеуз, </a:t>
            </a:r>
            <a:endParaRPr lang="ru-RU" sz="1400" dirty="0" smtClean="0"/>
          </a:p>
          <a:p>
            <a:pPr algn="just"/>
            <a:r>
              <a:rPr lang="ru-RU" sz="1400" dirty="0" smtClean="0"/>
              <a:t>Главный </a:t>
            </a:r>
            <a:r>
              <a:rPr lang="ru-RU" sz="1400" dirty="0"/>
              <a:t>врач ГБУЗ РБ </a:t>
            </a:r>
            <a:r>
              <a:rPr lang="ru-RU" sz="1400" dirty="0" err="1"/>
              <a:t>Мелеузовская</a:t>
            </a:r>
            <a:r>
              <a:rPr lang="ru-RU" sz="1400" dirty="0"/>
              <a:t> ЦРБ</a:t>
            </a:r>
          </a:p>
        </p:txBody>
      </p:sp>
      <p:pic>
        <p:nvPicPr>
          <p:cNvPr id="1026" name="Picture 2" descr="https://melcrb.ru/images/glavvrach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122" y="1961455"/>
            <a:ext cx="1408322" cy="136657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30" t="29303" r="19980" b="49209"/>
          <a:stretch/>
        </p:blipFill>
        <p:spPr>
          <a:xfrm>
            <a:off x="6434441" y="4942789"/>
            <a:ext cx="1137683" cy="1471987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=""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704193" y="1924492"/>
            <a:ext cx="10731062" cy="4246629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719495" y="2159960"/>
            <a:ext cx="9295656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just"/>
            <a:r>
              <a:rPr lang="ru-RU" sz="1600" dirty="0" smtClean="0">
                <a:solidFill>
                  <a:schemeClr val="bg1"/>
                </a:solidFill>
              </a:rPr>
              <a:t>Недостаток </a:t>
            </a:r>
            <a:r>
              <a:rPr lang="ru-RU" sz="1600" dirty="0">
                <a:solidFill>
                  <a:schemeClr val="bg1"/>
                </a:solidFill>
              </a:rPr>
              <a:t>квалифицированных специалистов негативно сказывается на качестве медицинской помощи и увеличивает нагрузку на действующий персонал, что требует срочных мер по привлечению и подготовке новых кадров: врачей и среднего медицинского персонала.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719495" y="3586142"/>
            <a:ext cx="92956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Эффективная профориентация школьников : Программы, направленные на знакомство молодежи с профессией медицинской сестры, могут повысить интерес к этой сфере, помочь развить необходимые навыки и уверенность в выборе карьеры, что в свою очередь способствует уменьшению кадрового дефицита.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719495" y="5022280"/>
            <a:ext cx="9295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Поддержка молодых специалистов в сфере медицины, включая наставничество, программы адаптации и обучение неотложной помощи, является критически важной для их профессионального роста и удержания в </a:t>
            </a:r>
            <a:r>
              <a:rPr lang="ru-RU" sz="1600" dirty="0" smtClean="0">
                <a:solidFill>
                  <a:schemeClr val="bg1"/>
                </a:solidFill>
              </a:rPr>
              <a:t>профессии.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36912" y="2159960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36911" y="358614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36912" y="4923027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557573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Целевая аудитория проекта включает школьников, а также действующих молодых специалистов в области медицины, как мужчин, так и женщин, в возрасте от 14 до </a:t>
            </a:r>
            <a:r>
              <a:rPr lang="ru-RU" sz="2000" dirty="0" smtClean="0"/>
              <a:t>44 </a:t>
            </a:r>
            <a:r>
              <a:rPr lang="ru-RU" sz="2000" dirty="0"/>
              <a:t>лет. Школьники с образованием среднего общего или среднего специального уровня являются основными участниками </a:t>
            </a:r>
            <a:r>
              <a:rPr lang="ru-RU" sz="2000" dirty="0" err="1"/>
              <a:t>профориентационных</a:t>
            </a:r>
            <a:r>
              <a:rPr lang="ru-RU" sz="2000" dirty="0"/>
              <a:t> мероприятий, направленных на знакомство с медицинскими профессиями и развитие интереса к ним.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180" y="1621849"/>
            <a:ext cx="4866242" cy="37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641622"/>
            <a:ext cx="5967328" cy="4503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000" dirty="0"/>
              <a:t>На текущей стадии проект представляет собой инициативу, основанную на хорошо продуманной идее, направленной на профориентацию школьников в медицинском направлении и поддержку молодых </a:t>
            </a:r>
            <a:r>
              <a:rPr lang="ru-RU" sz="2000" dirty="0" smtClean="0"/>
              <a:t>специалистов. </a:t>
            </a:r>
            <a:r>
              <a:rPr lang="ru-RU" sz="2000" dirty="0"/>
              <a:t>Важно провести дополнительные исследования и консультации с экспертами в области медицины и образования, чтобы уточнить детали реализации, определить необходимые ресурсы и разработать эффективные программы обучения и поддержки. Таким образом, проект находится на этапе подготовки к внедрению, что позволяет адаптировать его к актуальным потребностям целевой аудитории и условиям рынка труда.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=""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639510" y="19088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AutoShape 2" descr="blob:https://web.telegram.org/87d5bed4-bdae-4ddf-8684-5cf9c8211f2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blob:https://web.telegram.org/87d5bed4-bdae-4ddf-8684-5cf9c8211f20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766" y="1641622"/>
            <a:ext cx="4138656" cy="4104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126380"/>
            <a:ext cx="110787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Миссия проекта заключается в содействии развитию кадрового потенциала в сфере медицины через профориентацию молодежи и обучение навыкам оказания неотложной помощи. Мы стремимся создать устойчивую связь между образовательными учреждениями и медицинскими организациями, чтобы обеспечить качественное обучение и подготовку будущих специалистов, способных эффективно решать актуальные проблемы здравоохранения.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764348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81282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1282" y="2753303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430204" y="3346730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Р</a:t>
            </a:r>
            <a:r>
              <a:rPr lang="ru-RU" dirty="0" smtClean="0"/>
              <a:t>ешение </a:t>
            </a:r>
            <a:r>
              <a:rPr lang="ru-RU" dirty="0"/>
              <a:t>кадрового дефицита в сфере медицины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430204" y="4175376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Помощь </a:t>
            </a:r>
            <a:r>
              <a:rPr lang="ru-RU" dirty="0"/>
              <a:t>школьникам в </a:t>
            </a:r>
            <a:r>
              <a:rPr lang="ru-RU" dirty="0" smtClean="0"/>
              <a:t>профориентации</a:t>
            </a:r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430204" y="5084110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О</a:t>
            </a:r>
            <a:r>
              <a:rPr lang="ru-RU" dirty="0" smtClean="0"/>
              <a:t>бучение </a:t>
            </a:r>
            <a:r>
              <a:rPr lang="ru-RU" dirty="0"/>
              <a:t>молодых специалистов навыкам оказания неотложной помощи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637587" y="3346730"/>
            <a:ext cx="6040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Проведение анализа </a:t>
            </a:r>
            <a:r>
              <a:rPr lang="ru-RU" dirty="0"/>
              <a:t>потребностей в медицинских кадрах в </a:t>
            </a:r>
            <a:r>
              <a:rPr lang="ru-RU" dirty="0" err="1" smtClean="0"/>
              <a:t>Мелеузовском</a:t>
            </a:r>
            <a:r>
              <a:rPr lang="ru-RU" dirty="0" smtClean="0"/>
              <a:t> ЦРБ </a:t>
            </a:r>
            <a:r>
              <a:rPr lang="ru-RU" dirty="0"/>
              <a:t>и </a:t>
            </a:r>
            <a:r>
              <a:rPr lang="ru-RU" dirty="0" smtClean="0"/>
              <a:t>разработка программы привлечения школьников. 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5637587" y="4175376"/>
            <a:ext cx="6040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Организация серии </a:t>
            </a:r>
            <a:r>
              <a:rPr lang="ru-RU" dirty="0" err="1"/>
              <a:t>профориентационных</a:t>
            </a:r>
            <a:r>
              <a:rPr lang="ru-RU" dirty="0"/>
              <a:t> мероприятий, </a:t>
            </a:r>
            <a:r>
              <a:rPr lang="ru-RU" dirty="0" smtClean="0"/>
              <a:t>(мастер-классы </a:t>
            </a:r>
            <a:r>
              <a:rPr lang="ru-RU" dirty="0"/>
              <a:t>и встречи с действующими медицинскими </a:t>
            </a:r>
            <a:r>
              <a:rPr lang="ru-RU" dirty="0" smtClean="0"/>
              <a:t>специалистами), экскурсии</a:t>
            </a:r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5637587" y="5084110"/>
            <a:ext cx="60402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Разработка </a:t>
            </a:r>
            <a:r>
              <a:rPr lang="ru-RU" dirty="0"/>
              <a:t>и </a:t>
            </a:r>
            <a:r>
              <a:rPr lang="ru-RU" dirty="0" smtClean="0"/>
              <a:t>проведение тренингов по </a:t>
            </a:r>
            <a:r>
              <a:rPr lang="ru-RU" dirty="0"/>
              <a:t>оказанию неотложной помощи для молодых специалистов, </a:t>
            </a:r>
            <a:r>
              <a:rPr lang="ru-RU" dirty="0" smtClean="0"/>
              <a:t>включающих </a:t>
            </a:r>
            <a:r>
              <a:rPr lang="ru-RU" dirty="0"/>
              <a:t>теоретические занятия и практические тренировки на симуляторах.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1266718" y="571098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=""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1266718" y="1419719"/>
            <a:ext cx="9658564" cy="1466454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/>
              <a:t>Проект направлен на профориентацию школьников в медицинском направлении, решение кадрового дефицита и обучение молодых специалистов навыкам оказания неотложной помощи. Механика проекта включает организацию обучающих мероприятий, мастер-классов, тренингов и стажировок, а также создание платформы для обмена опытом между молодыми специалистами и наставниками</a:t>
            </a:r>
            <a:r>
              <a:rPr lang="ru-RU" sz="1500" dirty="0" smtClean="0"/>
              <a:t>. В медицинском направлении</a:t>
            </a:r>
            <a:endParaRPr lang="ru-RU" sz="1500" dirty="0"/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=""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1266718" y="3183420"/>
            <a:ext cx="9658564" cy="135668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/>
              <a:t>Проект состоит из нескольких ключевых инициатив: проведение </a:t>
            </a:r>
            <a:r>
              <a:rPr lang="ru-RU" sz="1500" dirty="0" err="1"/>
              <a:t>профориентационных</a:t>
            </a:r>
            <a:r>
              <a:rPr lang="ru-RU" sz="1500" dirty="0"/>
              <a:t> дней в школах, создание курсов по неотложной помощи для молодых специалистов, организация встреч с медицинскими работниками </a:t>
            </a:r>
            <a:r>
              <a:rPr lang="ru-RU" sz="1500" dirty="0" smtClean="0"/>
              <a:t>и </a:t>
            </a:r>
            <a:r>
              <a:rPr lang="ru-RU" sz="1500" dirty="0"/>
              <a:t>предоставление информационных ресурсов о профессиях в медицине.</a:t>
            </a:r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=""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1266718" y="4837814"/>
            <a:ext cx="9658564" cy="133896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/>
              <a:t>Реализация проекта будет осуществляться через сотрудничество с образовательными учреждениями, медицинскими организациями и профессиональными ассоциациями. Будут разработаны графики мероприятий, привлечены эксперты для проведения обучающих сессий и обеспечены необходимые ресурсы для практических занятий</a:t>
            </a:r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=""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89" y="1683749"/>
            <a:ext cx="4845269" cy="21865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sz="1600" dirty="0"/>
              <a:t>Запуск проекта будет осуществлен в несколько этапов, начиная с формирования рабочей группы, включающей представителей медицинских учреждений, образовательных организаций и экспертов в области профориентации. </a:t>
            </a:r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=""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559972" y="1683749"/>
            <a:ext cx="6032938" cy="21865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sz="1600" dirty="0"/>
              <a:t>Инструменты:</a:t>
            </a:r>
          </a:p>
          <a:p>
            <a:pPr algn="just"/>
            <a:r>
              <a:rPr lang="ru-RU" sz="1600" dirty="0"/>
              <a:t>1</a:t>
            </a:r>
            <a:r>
              <a:rPr lang="ru-RU" sz="1600" dirty="0" smtClean="0"/>
              <a:t>.</a:t>
            </a:r>
            <a:r>
              <a:rPr lang="ru-RU" sz="1600" dirty="0"/>
              <a:t>  симуляторы для практического обучения оказанию неотложной помощи</a:t>
            </a:r>
          </a:p>
          <a:p>
            <a:pPr algn="just"/>
            <a:r>
              <a:rPr lang="ru-RU" sz="1600" dirty="0"/>
              <a:t>2</a:t>
            </a:r>
            <a:r>
              <a:rPr lang="ru-RU" sz="1600" dirty="0" smtClean="0"/>
              <a:t>.</a:t>
            </a:r>
            <a:r>
              <a:rPr lang="ru-RU" sz="1600" dirty="0"/>
              <a:t> ресурсы для организации </a:t>
            </a:r>
            <a:r>
              <a:rPr lang="ru-RU" sz="1600" dirty="0" err="1"/>
              <a:t>профориентационных</a:t>
            </a:r>
            <a:r>
              <a:rPr lang="ru-RU" sz="1600" dirty="0"/>
              <a:t> мероприятий в </a:t>
            </a:r>
            <a:r>
              <a:rPr lang="ru-RU" sz="1600" dirty="0" smtClean="0"/>
              <a:t>школах</a:t>
            </a:r>
          </a:p>
          <a:p>
            <a:pPr algn="just"/>
            <a:r>
              <a:rPr lang="ru-RU" sz="1600" dirty="0" smtClean="0"/>
              <a:t>3. </a:t>
            </a:r>
            <a:r>
              <a:rPr lang="ru-RU" sz="1600" dirty="0"/>
              <a:t>ш</a:t>
            </a:r>
            <a:r>
              <a:rPr lang="ru-RU" sz="1600" dirty="0" smtClean="0"/>
              <a:t>кольные отряды волонтеры-медики</a:t>
            </a:r>
            <a:endParaRPr lang="ru-RU" sz="1600" dirty="0"/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=""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99090" y="4093535"/>
            <a:ext cx="10993820" cy="209617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sz="1600" dirty="0"/>
              <a:t>Последовательность:</a:t>
            </a:r>
          </a:p>
          <a:p>
            <a:pPr algn="just"/>
            <a:r>
              <a:rPr lang="ru-RU" sz="1600" dirty="0" smtClean="0"/>
              <a:t>1. Подготовка </a:t>
            </a:r>
            <a:r>
              <a:rPr lang="ru-RU" sz="1600" dirty="0"/>
              <a:t>специализированного кабинета, оснащенного необходимым оборудованием для обучения оказанию неотложной помощи, включая симуляторы, манекены и учебные </a:t>
            </a:r>
            <a:r>
              <a:rPr lang="ru-RU" sz="1600" dirty="0" smtClean="0"/>
              <a:t>материалы</a:t>
            </a:r>
          </a:p>
          <a:p>
            <a:pPr algn="just"/>
            <a:r>
              <a:rPr lang="ru-RU" sz="1600" dirty="0" smtClean="0"/>
              <a:t>2. Формирование рабочей группы, включая </a:t>
            </a:r>
            <a:r>
              <a:rPr lang="ru-RU" sz="1600" dirty="0"/>
              <a:t>представителей медицинских учреждений, образовательных организаций и экспертов в области </a:t>
            </a:r>
            <a:r>
              <a:rPr lang="ru-RU" sz="1600" dirty="0" smtClean="0"/>
              <a:t>профориентации</a:t>
            </a:r>
          </a:p>
          <a:p>
            <a:pPr algn="just"/>
            <a:r>
              <a:rPr lang="ru-RU" sz="1600" dirty="0" smtClean="0"/>
              <a:t>3. Планирование встреч с </a:t>
            </a:r>
            <a:r>
              <a:rPr lang="ru-RU" sz="1600" dirty="0"/>
              <a:t>учащимися, </a:t>
            </a:r>
            <a:r>
              <a:rPr lang="ru-RU" sz="1600" dirty="0" smtClean="0"/>
              <a:t>которые повысят осведомленность школьников о важности профессии медицинских работников и о возможностях развития в медицинской сфере.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=""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1948528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=""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4" y="3115813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=""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07844" y="4221352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=""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07844" y="520755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1560339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Проект приведет к снижению кадрового дефицита в сфере медицины за счет подготовки и привлечения новых специалистов, что обеспечит более стабильное функционирование медицинских учреждений.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096871" y="2727624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Будет создана сеть поддержки для молодых специалистов, включающая наставничество и обмен опытом, что способствует их профессиональному развитию и удержанию в профессии.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3987050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Проект повысит осведомленность школьников о возможностях карьерного роста в медицинской сфере и важности профессии </a:t>
            </a:r>
            <a:r>
              <a:rPr lang="ru-RU" sz="2000" dirty="0" smtClean="0"/>
              <a:t>медицинских работников.</a:t>
            </a:r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096871" y="4973253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Врачи, средние медицинские работники </a:t>
            </a:r>
            <a:r>
              <a:rPr lang="ru-RU" sz="2000" dirty="0"/>
              <a:t>получат практические навыки оказания неотложной помощи, что повысит качество медицинских услуг и безопасность пациентов.</a:t>
            </a:r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89" y="1881964"/>
            <a:ext cx="4823515" cy="292395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dirty="0"/>
              <a:t>Д</a:t>
            </a:r>
            <a:r>
              <a:rPr lang="ru-RU" dirty="0" smtClean="0"/>
              <a:t>оговоренность </a:t>
            </a:r>
            <a:r>
              <a:rPr lang="ru-RU" dirty="0"/>
              <a:t>с руководством больницы о создании специального кабинета, который будет оснащен необходимым </a:t>
            </a:r>
            <a:r>
              <a:rPr lang="ru-RU" dirty="0" smtClean="0"/>
              <a:t>оборудованием; </a:t>
            </a:r>
            <a:r>
              <a:rPr lang="ru-RU" dirty="0"/>
              <a:t>установлены партнерские отношения с образовательными </a:t>
            </a:r>
            <a:r>
              <a:rPr lang="ru-RU" dirty="0" smtClean="0"/>
              <a:t>учреждениями; </a:t>
            </a:r>
            <a:r>
              <a:rPr lang="ru-RU" dirty="0"/>
              <a:t>имеется готовность к разработке учебных материалов и программ для проведения </a:t>
            </a:r>
            <a:r>
              <a:rPr lang="ru-RU" dirty="0" smtClean="0"/>
              <a:t>мероприятий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=""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5570484" y="1881963"/>
            <a:ext cx="6032938" cy="178626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dirty="0"/>
              <a:t>Проект будет освещен в СМИ, включая местный телеканал "Сатурн" и газету "Пусть Октября</a:t>
            </a:r>
            <a:r>
              <a:rPr lang="ru-RU" dirty="0" smtClean="0"/>
              <a:t>".</a:t>
            </a:r>
            <a:r>
              <a:rPr lang="ru-RU" dirty="0"/>
              <a:t> Это позволит </a:t>
            </a:r>
            <a:r>
              <a:rPr lang="ru-RU" dirty="0" smtClean="0"/>
              <a:t>информировать </a:t>
            </a:r>
            <a:r>
              <a:rPr lang="ru-RU" dirty="0"/>
              <a:t>общественность о ходе реализации проекта, </a:t>
            </a:r>
            <a:r>
              <a:rPr lang="ru-RU" dirty="0" smtClean="0"/>
              <a:t>и </a:t>
            </a:r>
            <a:r>
              <a:rPr lang="ru-RU" dirty="0"/>
              <a:t>привлечь новых участников и партнеров, заинтересованных в поддержке инициативы.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=""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90" y="4954772"/>
            <a:ext cx="10993820" cy="134046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dirty="0"/>
              <a:t>527 сотрудников среднего медицинского персонала </a:t>
            </a:r>
            <a:r>
              <a:rPr lang="ru-RU" dirty="0" err="1"/>
              <a:t>Мелеузовской</a:t>
            </a:r>
            <a:r>
              <a:rPr lang="ru-RU" dirty="0"/>
              <a:t> </a:t>
            </a:r>
            <a:r>
              <a:rPr lang="ru-RU" dirty="0" smtClean="0"/>
              <a:t>ЦРБ выразили </a:t>
            </a:r>
            <a:r>
              <a:rPr lang="ru-RU" dirty="0"/>
              <a:t>заинтересованность в участии, а также 32 из 47 детей Павловского класса готовы принять участие в </a:t>
            </a:r>
            <a:r>
              <a:rPr lang="ru-RU" dirty="0" err="1"/>
              <a:t>профориентационных</a:t>
            </a:r>
            <a:r>
              <a:rPr lang="ru-RU" dirty="0"/>
              <a:t> мероприятиях, что свидетельствует о высоком уровне вовлеченности и интереса к проекту</a:t>
            </a: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="" xmlns:a16="http://schemas.microsoft.com/office/drawing/2014/main" id="{6925F8D5-4A90-3449-9C15-AFA3927AC4E0}"/>
              </a:ext>
            </a:extLst>
          </p:cNvPr>
          <p:cNvSpPr/>
          <p:nvPr/>
        </p:nvSpPr>
        <p:spPr>
          <a:xfrm>
            <a:off x="5559972" y="3803717"/>
            <a:ext cx="6032938" cy="100219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Организация поездки в г. Уфа «Центр </a:t>
            </a:r>
            <a:r>
              <a:rPr lang="ru-RU" dirty="0"/>
              <a:t>повышения </a:t>
            </a:r>
            <a:r>
              <a:rPr lang="ru-RU" dirty="0" smtClean="0"/>
              <a:t>квалификации»: </a:t>
            </a:r>
            <a:r>
              <a:rPr lang="en-US" dirty="0" smtClean="0"/>
              <a:t>https</a:t>
            </a:r>
            <a:r>
              <a:rPr lang="en-US" dirty="0"/>
              <a:t>://vk.com/wall201512695_1342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1180</Words>
  <Application>Microsoft Office PowerPoint</Application>
  <PresentationFormat>Произвольный</PresentationFormat>
  <Paragraphs>86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User</cp:lastModifiedBy>
  <cp:revision>22</cp:revision>
  <dcterms:created xsi:type="dcterms:W3CDTF">2025-03-26T12:04:55Z</dcterms:created>
  <dcterms:modified xsi:type="dcterms:W3CDTF">2025-04-11T05:54:22Z</dcterms:modified>
</cp:coreProperties>
</file>