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5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общего самочувствия и психоэмоционального </a:t>
            </a:r>
          </a:p>
          <a:p>
            <a:pPr>
              <a:defRPr>
                <a:solidFill>
                  <a:schemeClr val="lt1"/>
                </a:solidFill>
              </a:defRPr>
            </a:pPr>
            <a:r>
              <a:rPr lang="ru-RU" sz="24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состояния граждан</a:t>
            </a:r>
            <a:endParaRPr lang="ru-RU" sz="240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3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90500" h="38100"/>
        </a:sp3d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прохождения программы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</c:v>
                </c:pt>
                <c:pt idx="1">
                  <c:v>0.55000000000000004</c:v>
                </c:pt>
                <c:pt idx="2">
                  <c:v>0.7</c:v>
                </c:pt>
                <c:pt idx="3">
                  <c:v>0.85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прохождения программы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0.75</c:v>
                </c:pt>
                <c:pt idx="1">
                  <c:v>0.7</c:v>
                </c:pt>
                <c:pt idx="2">
                  <c:v>0.85</c:v>
                </c:pt>
                <c:pt idx="3">
                  <c:v>0.97</c:v>
                </c:pt>
                <c:pt idx="4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6617504"/>
        <c:axId val="-2126625664"/>
      </c:barChart>
      <c:catAx>
        <c:axId val="-212661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6625664"/>
        <c:crosses val="autoZero"/>
        <c:auto val="1"/>
        <c:lblAlgn val="ctr"/>
        <c:lblOffset val="100"/>
        <c:noMultiLvlLbl val="0"/>
      </c:catAx>
      <c:valAx>
        <c:axId val="-2126625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6617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физических и когнитивных возможностей</a:t>
            </a:r>
          </a:p>
          <a:p>
            <a:pPr>
              <a:defRPr b="1">
                <a:solidFill>
                  <a:schemeClr val="lt1"/>
                </a:solidFill>
              </a:defRPr>
            </a:pPr>
            <a:r>
              <a:rPr lang="ru-RU" sz="2400" b="1" i="0" baseline="0" dirty="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(самочувствие, активность)</a:t>
            </a:r>
            <a:endParaRPr lang="ru-RU" sz="2400" b="1" i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710526422396655"/>
          <c:y val="1.2583151690929818E-2"/>
        </c:manualLayout>
      </c:layout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33000">
              <a:schemeClr val="accent1">
                <a:lumMod val="45000"/>
                <a:lumOff val="5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65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начала прохождения программы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0.6</c:v>
                </c:pt>
                <c:pt idx="1">
                  <c:v>0.55000000000000004</c:v>
                </c:pt>
                <c:pt idx="2">
                  <c:v>0.7</c:v>
                </c:pt>
                <c:pt idx="3">
                  <c:v>0.85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прохождения программы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0.75</c:v>
                </c:pt>
                <c:pt idx="1">
                  <c:v>0.7</c:v>
                </c:pt>
                <c:pt idx="2">
                  <c:v>0.85</c:v>
                </c:pt>
                <c:pt idx="3">
                  <c:v>0.97</c:v>
                </c:pt>
                <c:pt idx="4">
                  <c:v>0.76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6626752"/>
        <c:axId val="-2126615872"/>
      </c:barChart>
      <c:catAx>
        <c:axId val="-212662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6615872"/>
        <c:crosses val="autoZero"/>
        <c:auto val="1"/>
        <c:lblAlgn val="ctr"/>
        <c:lblOffset val="100"/>
        <c:noMultiLvlLbl val="0"/>
      </c:catAx>
      <c:valAx>
        <c:axId val="-212661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6626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6.6513113686924127E-2"/>
          <c:y val="0.92046079234207923"/>
          <c:w val="0.84534208143508538"/>
          <c:h val="7.38655851148240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ru-RU" sz="2400" b="1" i="0" baseline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Оценка характера основного и сопутствующих заболеваний, физическое развитие и работоспособность</a:t>
            </a:r>
            <a:endParaRPr lang="ru-RU" sz="2400" b="1" i="0" baseline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41000">
              <a:schemeClr val="accent1">
                <a:lumMod val="45000"/>
                <a:lumOff val="55000"/>
              </a:schemeClr>
            </a:gs>
            <a:gs pos="54000">
              <a:schemeClr val="accent1">
                <a:lumMod val="45000"/>
                <a:lumOff val="55000"/>
              </a:schemeClr>
            </a:gs>
            <a:gs pos="67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прохождения программы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0.85</c:v>
                </c:pt>
                <c:pt idx="1">
                  <c:v>0.9</c:v>
                </c:pt>
                <c:pt idx="2">
                  <c:v>0.8</c:v>
                </c:pt>
                <c:pt idx="3">
                  <c:v>0.9</c:v>
                </c:pt>
                <c:pt idx="4">
                  <c:v>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прохождения программы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0.93</c:v>
                </c:pt>
                <c:pt idx="1">
                  <c:v>0.98</c:v>
                </c:pt>
                <c:pt idx="2">
                  <c:v>0.85</c:v>
                </c:pt>
                <c:pt idx="3">
                  <c:v>0.95</c:v>
                </c:pt>
                <c:pt idx="4">
                  <c:v>0.85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Участники СВО</c:v>
                </c:pt>
                <c:pt idx="1">
                  <c:v>Члены семей СВО</c:v>
                </c:pt>
                <c:pt idx="2">
                  <c:v>Получатели социальных услуг ,в том числе перенесшие инсульт</c:v>
                </c:pt>
                <c:pt idx="3">
                  <c:v>Дети от 3 до 18 лет</c:v>
                </c:pt>
                <c:pt idx="4">
                  <c:v>Дети инвалиды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26622944"/>
        <c:axId val="-32273600"/>
      </c:barChart>
      <c:catAx>
        <c:axId val="-212662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32273600"/>
        <c:crosses val="autoZero"/>
        <c:auto val="1"/>
        <c:lblAlgn val="ctr"/>
        <c:lblOffset val="100"/>
        <c:noMultiLvlLbl val="0"/>
      </c:catAx>
      <c:valAx>
        <c:axId val="-32273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212662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97A11-8B1E-4A60-A200-4F84D77619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801F6-1D3F-440A-BF65-17844E15057B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наиболее полного или частичного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восстановления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здоровья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группы, утраченного в результате перенесенного инсульта, травмы, боевого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ранения во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участия в специальной военной операции или врожденных дефектов с целью улучшения качества жизни и предотвращения развития патологических процессов, тем самым возвращение к активному образу жизни, самостоятельности и мобильности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547C26-AF69-4DB5-9A24-86C770DF1EA8}" type="parTrans" cxnId="{1BD5D5D3-C9C0-4691-A0D2-741086CD0F18}">
      <dgm:prSet/>
      <dgm:spPr/>
      <dgm:t>
        <a:bodyPr/>
        <a:lstStyle/>
        <a:p>
          <a:endParaRPr lang="ru-RU"/>
        </a:p>
      </dgm:t>
    </dgm:pt>
    <dgm:pt modelId="{E23AF0FB-9C43-4F35-8A19-0CAC6A416EF4}" type="sibTrans" cxnId="{1BD5D5D3-C9C0-4691-A0D2-741086CD0F18}">
      <dgm:prSet/>
      <dgm:spPr/>
      <dgm:t>
        <a:bodyPr/>
        <a:lstStyle/>
        <a:p>
          <a:endParaRPr lang="ru-RU"/>
        </a:p>
      </dgm:t>
    </dgm:pt>
    <dgm:pt modelId="{9BF3497D-1001-4DFB-8C5B-F1A5BDA81B8D}" type="pres">
      <dgm:prSet presAssocID="{03B97A11-8B1E-4A60-A200-4F84D77619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DDC936-C7F1-432A-8FC3-CD251603749E}" type="pres">
      <dgm:prSet presAssocID="{913801F6-1D3F-440A-BF65-17844E15057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BD5D5D3-C9C0-4691-A0D2-741086CD0F18}" srcId="{03B97A11-8B1E-4A60-A200-4F84D77619F6}" destId="{913801F6-1D3F-440A-BF65-17844E15057B}" srcOrd="0" destOrd="0" parTransId="{E9547C26-AF69-4DB5-9A24-86C770DF1EA8}" sibTransId="{E23AF0FB-9C43-4F35-8A19-0CAC6A416EF4}"/>
    <dgm:cxn modelId="{6739B993-267B-4210-92B9-9E930EE1F9AC}" type="presOf" srcId="{03B97A11-8B1E-4A60-A200-4F84D77619F6}" destId="{9BF3497D-1001-4DFB-8C5B-F1A5BDA81B8D}" srcOrd="0" destOrd="0" presId="urn:microsoft.com/office/officeart/2005/8/layout/vList2"/>
    <dgm:cxn modelId="{3C9ACD40-48C6-4C4B-A3E7-82FB238B05A3}" type="presOf" srcId="{913801F6-1D3F-440A-BF65-17844E15057B}" destId="{7BDDC936-C7F1-432A-8FC3-CD251603749E}" srcOrd="0" destOrd="0" presId="urn:microsoft.com/office/officeart/2005/8/layout/vList2"/>
    <dgm:cxn modelId="{0E95B8A5-DB4B-46E0-9A2A-E1C8B3EBD627}" type="presParOf" srcId="{9BF3497D-1001-4DFB-8C5B-F1A5BDA81B8D}" destId="{7BDDC936-C7F1-432A-8FC3-CD25160374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3F272B-B5A8-4990-B2D0-A3CF0EE9F3B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E612DA-2BF5-4ED2-8A9A-1B54A8E89F8C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Положительные отзывы граждан целевой группы (отсутствие жалоб, положительные отзывы, в том числе в «Книге отзывов и предложений»)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6022BC-3066-4156-B0CE-1BB6AD527776}" type="parTrans" cxnId="{41CF17CA-5FDF-4DEF-97A1-FB9C44667431}">
      <dgm:prSet/>
      <dgm:spPr/>
      <dgm:t>
        <a:bodyPr/>
        <a:lstStyle/>
        <a:p>
          <a:endParaRPr lang="ru-RU"/>
        </a:p>
      </dgm:t>
    </dgm:pt>
    <dgm:pt modelId="{0508B485-3415-4ECC-A55D-8FBA8B9D6E38}" type="sibTrans" cxnId="{41CF17CA-5FDF-4DEF-97A1-FB9C44667431}">
      <dgm:prSet/>
      <dgm:spPr/>
      <dgm:t>
        <a:bodyPr/>
        <a:lstStyle/>
        <a:p>
          <a:endParaRPr lang="ru-RU"/>
        </a:p>
      </dgm:t>
    </dgm:pt>
    <dgm:pt modelId="{EFDD7E21-4A78-41D1-AFA3-6E76143C19BF}" type="pres">
      <dgm:prSet presAssocID="{FE3F272B-B5A8-4990-B2D0-A3CF0EE9F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A7940B-50A8-4895-A320-23920BBE3A6A}" type="pres">
      <dgm:prSet presAssocID="{30E612DA-2BF5-4ED2-8A9A-1B54A8E89F8C}" presName="parentText" presStyleLbl="node1" presStyleIdx="0" presStyleCnt="1" custLinFactNeighborX="783" custLinFactNeighborY="-884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CF17CA-5FDF-4DEF-97A1-FB9C44667431}" srcId="{FE3F272B-B5A8-4990-B2D0-A3CF0EE9F3BA}" destId="{30E612DA-2BF5-4ED2-8A9A-1B54A8E89F8C}" srcOrd="0" destOrd="0" parTransId="{7D6022BC-3066-4156-B0CE-1BB6AD527776}" sibTransId="{0508B485-3415-4ECC-A55D-8FBA8B9D6E38}"/>
    <dgm:cxn modelId="{BADB65D6-702D-48FD-8492-54AEB08F2F4F}" type="presOf" srcId="{30E612DA-2BF5-4ED2-8A9A-1B54A8E89F8C}" destId="{4DA7940B-50A8-4895-A320-23920BBE3A6A}" srcOrd="0" destOrd="0" presId="urn:microsoft.com/office/officeart/2005/8/layout/vList2"/>
    <dgm:cxn modelId="{9AE016D3-A513-46DD-AF2C-DBD809DDEFFD}" type="presOf" srcId="{FE3F272B-B5A8-4990-B2D0-A3CF0EE9F3BA}" destId="{EFDD7E21-4A78-41D1-AFA3-6E76143C19BF}" srcOrd="0" destOrd="0" presId="urn:microsoft.com/office/officeart/2005/8/layout/vList2"/>
    <dgm:cxn modelId="{B76F1A6F-64CD-46D1-9EFA-C843CD26A523}" type="presParOf" srcId="{EFDD7E21-4A78-41D1-AFA3-6E76143C19BF}" destId="{4DA7940B-50A8-4895-A320-23920BBE3A6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B64332-E71C-4EC9-A5D6-D645CD940917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123571-3678-46ED-A36B-78894110B8D8}">
      <dgm:prSet custT="1"/>
      <dgm:spPr/>
      <dgm:t>
        <a:bodyPr/>
        <a:lstStyle/>
        <a:p>
          <a:pPr algn="just" rtl="0"/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граждан целевой группы, участвовавших в мероприятиях программы в полном объеме, от общей численности граждан целевой группы, принявших участие в программе</a:t>
          </a:r>
          <a:endParaRPr lang="ru-RU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64513C-57E6-4D31-B464-4B9C0AA8B9FB}" type="parTrans" cxnId="{742E5150-22FC-4884-868E-30D6C4BD0B99}">
      <dgm:prSet/>
      <dgm:spPr/>
      <dgm:t>
        <a:bodyPr/>
        <a:lstStyle/>
        <a:p>
          <a:endParaRPr lang="ru-RU"/>
        </a:p>
      </dgm:t>
    </dgm:pt>
    <dgm:pt modelId="{2F3AD55F-705D-4B9A-9C08-4CE0CBA393B4}" type="sibTrans" cxnId="{742E5150-22FC-4884-868E-30D6C4BD0B99}">
      <dgm:prSet/>
      <dgm:spPr/>
      <dgm:t>
        <a:bodyPr/>
        <a:lstStyle/>
        <a:p>
          <a:endParaRPr lang="ru-RU"/>
        </a:p>
      </dgm:t>
    </dgm:pt>
    <dgm:pt modelId="{7BD55F6B-38D9-496F-8499-686CD139094B}" type="pres">
      <dgm:prSet presAssocID="{96B64332-E71C-4EC9-A5D6-D645CD940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C85538-0836-449D-A07F-E2A302B264A1}" type="pres">
      <dgm:prSet presAssocID="{9A123571-3678-46ED-A36B-78894110B8D8}" presName="parentText" presStyleLbl="node1" presStyleIdx="0" presStyleCnt="1" custLinFactNeighborX="-1918" custLinFactNeighborY="-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F1E8F7-E3E7-40AF-8710-47424B9ADB35}" type="presOf" srcId="{96B64332-E71C-4EC9-A5D6-D645CD940917}" destId="{7BD55F6B-38D9-496F-8499-686CD139094B}" srcOrd="0" destOrd="0" presId="urn:microsoft.com/office/officeart/2005/8/layout/vList2"/>
    <dgm:cxn modelId="{742E5150-22FC-4884-868E-30D6C4BD0B99}" srcId="{96B64332-E71C-4EC9-A5D6-D645CD940917}" destId="{9A123571-3678-46ED-A36B-78894110B8D8}" srcOrd="0" destOrd="0" parTransId="{0164513C-57E6-4D31-B464-4B9C0AA8B9FB}" sibTransId="{2F3AD55F-705D-4B9A-9C08-4CE0CBA393B4}"/>
    <dgm:cxn modelId="{B993BD69-8930-49F3-BA71-BC5E88FC04B1}" type="presOf" srcId="{9A123571-3678-46ED-A36B-78894110B8D8}" destId="{33C85538-0836-449D-A07F-E2A302B264A1}" srcOrd="0" destOrd="0" presId="urn:microsoft.com/office/officeart/2005/8/layout/vList2"/>
    <dgm:cxn modelId="{484C0655-D2C2-4C2A-9410-25CAF15FAA5D}" type="presParOf" srcId="{7BD55F6B-38D9-496F-8499-686CD139094B}" destId="{33C85538-0836-449D-A07F-E2A302B264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C83E629-4285-4647-A0F6-5C00C3C8EC89}" type="doc">
      <dgm:prSet loTypeId="urn:microsoft.com/office/officeart/2005/8/layout/cycle2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256A2-19F0-4374-AD37-BEF39F2D47A8}">
      <dgm:prSet/>
      <dgm:spPr>
        <a:solidFill>
          <a:schemeClr val="accent6"/>
        </a:solidFill>
      </dgm:spPr>
      <dgm:t>
        <a:bodyPr/>
        <a:lstStyle/>
        <a:p>
          <a:pPr rtl="0"/>
          <a:r>
            <a:rPr lang="ru-RU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95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%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E661B3-FCA9-47C0-8629-EB74FA13C2BD}" type="parTrans" cxnId="{0ED9F1A0-6A88-4FFE-8DF2-5479A2BACCA9}">
      <dgm:prSet/>
      <dgm:spPr/>
      <dgm:t>
        <a:bodyPr/>
        <a:lstStyle/>
        <a:p>
          <a:endParaRPr lang="ru-RU"/>
        </a:p>
      </dgm:t>
    </dgm:pt>
    <dgm:pt modelId="{53CC2B7A-2246-4A7D-B7A6-A5FC8EDF19BA}" type="sibTrans" cxnId="{0ED9F1A0-6A88-4FFE-8DF2-5479A2BACCA9}">
      <dgm:prSet/>
      <dgm:spPr/>
      <dgm:t>
        <a:bodyPr/>
        <a:lstStyle/>
        <a:p>
          <a:endParaRPr lang="ru-RU"/>
        </a:p>
      </dgm:t>
    </dgm:pt>
    <dgm:pt modelId="{8EAD2D16-15F7-46F6-95C2-8B98BAC1F7D6}" type="pres">
      <dgm:prSet presAssocID="{DC83E629-4285-4647-A0F6-5C00C3C8EC8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40D287-723E-4C6D-879A-7C4E4BCD187A}" type="pres">
      <dgm:prSet presAssocID="{4BF256A2-19F0-4374-AD37-BEF39F2D47A8}" presName="node" presStyleLbl="node1" presStyleIdx="0" presStyleCnt="1" custScaleX="149232" custRadScaleRad="103852" custRadScaleInc="48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B8658-545A-4A01-815B-3C2923166940}" type="presOf" srcId="{DC83E629-4285-4647-A0F6-5C00C3C8EC89}" destId="{8EAD2D16-15F7-46F6-95C2-8B98BAC1F7D6}" srcOrd="0" destOrd="0" presId="urn:microsoft.com/office/officeart/2005/8/layout/cycle2"/>
    <dgm:cxn modelId="{0ED9F1A0-6A88-4FFE-8DF2-5479A2BACCA9}" srcId="{DC83E629-4285-4647-A0F6-5C00C3C8EC89}" destId="{4BF256A2-19F0-4374-AD37-BEF39F2D47A8}" srcOrd="0" destOrd="0" parTransId="{40E661B3-FCA9-47C0-8629-EB74FA13C2BD}" sibTransId="{53CC2B7A-2246-4A7D-B7A6-A5FC8EDF19BA}"/>
    <dgm:cxn modelId="{11D73ECD-B3C8-493A-B9A9-E3AE1EB15FEA}" type="presOf" srcId="{4BF256A2-19F0-4374-AD37-BEF39F2D47A8}" destId="{1740D287-723E-4C6D-879A-7C4E4BCD187A}" srcOrd="0" destOrd="0" presId="urn:microsoft.com/office/officeart/2005/8/layout/cycle2"/>
    <dgm:cxn modelId="{88B896FB-61FB-43A3-9AFF-0755D7D2593F}" type="presParOf" srcId="{8EAD2D16-15F7-46F6-95C2-8B98BAC1F7D6}" destId="{1740D287-723E-4C6D-879A-7C4E4BCD187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F4694C-9005-4F74-9F86-915D6F9B2B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83116-0F13-454F-AA7D-EFA7FDAB438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>
            <a:lnSpc>
              <a:spcPct val="100000"/>
            </a:lnSpc>
          </a:pPr>
          <a:r>
            <a:rPr lang="ru-RU" sz="2000" b="0" i="0" baseline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Критерии эффективности показали, что данная программа имеет спрос и востребованность среди населения города </a:t>
          </a:r>
          <a:r>
            <a:rPr lang="ru-RU" sz="2000" b="0" i="0" baseline="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Мегиона</a:t>
          </a:r>
          <a:endParaRPr lang="ru-RU" sz="2000" b="0" i="0" baseline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47709D-D701-431B-B525-BDA3228660E1}" type="parTrans" cxnId="{D0B51258-6C2F-44AE-871F-3AD0259E4354}">
      <dgm:prSet/>
      <dgm:spPr/>
      <dgm:t>
        <a:bodyPr/>
        <a:lstStyle/>
        <a:p>
          <a:endParaRPr lang="ru-RU"/>
        </a:p>
      </dgm:t>
    </dgm:pt>
    <dgm:pt modelId="{BACED7B7-E091-4052-BCF7-B6E374FBAD37}" type="sibTrans" cxnId="{D0B51258-6C2F-44AE-871F-3AD0259E4354}">
      <dgm:prSet/>
      <dgm:spPr/>
      <dgm:t>
        <a:bodyPr/>
        <a:lstStyle/>
        <a:p>
          <a:endParaRPr lang="ru-RU"/>
        </a:p>
      </dgm:t>
    </dgm:pt>
    <dgm:pt modelId="{49ABA46D-CFA3-4325-A346-B36B8F186231}" type="pres">
      <dgm:prSet presAssocID="{7CF4694C-9005-4F74-9F86-915D6F9B2B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CD6C24-60F2-44E9-AA04-089B61ABB333}" type="pres">
      <dgm:prSet presAssocID="{D5883116-0F13-454F-AA7D-EFA7FDAB4389}" presName="parentText" presStyleLbl="node1" presStyleIdx="0" presStyleCnt="1" custLinFactNeighborY="-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B51258-6C2F-44AE-871F-3AD0259E4354}" srcId="{7CF4694C-9005-4F74-9F86-915D6F9B2BCD}" destId="{D5883116-0F13-454F-AA7D-EFA7FDAB4389}" srcOrd="0" destOrd="0" parTransId="{8647709D-D701-431B-B525-BDA3228660E1}" sibTransId="{BACED7B7-E091-4052-BCF7-B6E374FBAD37}"/>
    <dgm:cxn modelId="{EFBF18F6-99B2-4AF9-B3D1-70A33C0C7A58}" type="presOf" srcId="{7CF4694C-9005-4F74-9F86-915D6F9B2BCD}" destId="{49ABA46D-CFA3-4325-A346-B36B8F186231}" srcOrd="0" destOrd="0" presId="urn:microsoft.com/office/officeart/2005/8/layout/vList2"/>
    <dgm:cxn modelId="{A61B6F14-451F-411E-8A9A-BE776446996B}" type="presOf" srcId="{D5883116-0F13-454F-AA7D-EFA7FDAB4389}" destId="{09CD6C24-60F2-44E9-AA04-089B61ABB333}" srcOrd="0" destOrd="0" presId="urn:microsoft.com/office/officeart/2005/8/layout/vList2"/>
    <dgm:cxn modelId="{A11F0F03-1CFC-44B4-A398-68069ECD9C42}" type="presParOf" srcId="{49ABA46D-CFA3-4325-A346-B36B8F186231}" destId="{09CD6C24-60F2-44E9-AA04-089B61ABB3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369CC-64F5-4408-9636-EB0299AC36E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F069CE-2959-4B13-BD35-4D1CA8A6FC4B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Целевая группа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A90488-0927-4556-B22B-954E54F4E0C5}" type="parTrans" cxnId="{2A10924D-C81E-482A-9103-AF7EFC49CC8C}">
      <dgm:prSet/>
      <dgm:spPr/>
      <dgm:t>
        <a:bodyPr/>
        <a:lstStyle/>
        <a:p>
          <a:endParaRPr lang="ru-RU"/>
        </a:p>
      </dgm:t>
    </dgm:pt>
    <dgm:pt modelId="{823045F5-7C76-4EF9-AB84-1520A0FE49FA}" type="sibTrans" cxnId="{2A10924D-C81E-482A-9103-AF7EFC49CC8C}">
      <dgm:prSet/>
      <dgm:spPr/>
      <dgm:t>
        <a:bodyPr/>
        <a:lstStyle/>
        <a:p>
          <a:endParaRPr lang="ru-RU"/>
        </a:p>
      </dgm:t>
    </dgm:pt>
    <dgm:pt modelId="{1DADAB20-47B5-4E19-9FD9-895C791BC8E4}" type="pres">
      <dgm:prSet presAssocID="{232369CC-64F5-4408-9636-EB0299AC36E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71DAD-A69F-4DE7-BD17-43385862C1B6}" type="pres">
      <dgm:prSet presAssocID="{34F069CE-2959-4B13-BD35-4D1CA8A6FC4B}" presName="parentText" presStyleLbl="node1" presStyleIdx="0" presStyleCnt="1" custLinFactNeighborX="388" custLinFactNeighborY="19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10924D-C81E-482A-9103-AF7EFC49CC8C}" srcId="{232369CC-64F5-4408-9636-EB0299AC36E3}" destId="{34F069CE-2959-4B13-BD35-4D1CA8A6FC4B}" srcOrd="0" destOrd="0" parTransId="{C8A90488-0927-4556-B22B-954E54F4E0C5}" sibTransId="{823045F5-7C76-4EF9-AB84-1520A0FE49FA}"/>
    <dgm:cxn modelId="{92E40D8D-EC7B-4770-B449-50150C980E25}" type="presOf" srcId="{34F069CE-2959-4B13-BD35-4D1CA8A6FC4B}" destId="{84171DAD-A69F-4DE7-BD17-43385862C1B6}" srcOrd="0" destOrd="0" presId="urn:microsoft.com/office/officeart/2005/8/layout/vList2"/>
    <dgm:cxn modelId="{70D6438F-E67F-4E24-ADA6-17DFDA997605}" type="presOf" srcId="{232369CC-64F5-4408-9636-EB0299AC36E3}" destId="{1DADAB20-47B5-4E19-9FD9-895C791BC8E4}" srcOrd="0" destOrd="0" presId="urn:microsoft.com/office/officeart/2005/8/layout/vList2"/>
    <dgm:cxn modelId="{74174DBA-993E-4401-9C11-15E0325A2845}" type="presParOf" srcId="{1DADAB20-47B5-4E19-9FD9-895C791BC8E4}" destId="{84171DAD-A69F-4DE7-BD17-43385862C1B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F50EF6-13AA-47CC-BCD1-B2B05EF302C6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E42BD3-14A1-4856-9FAF-D79048F5E299}">
      <dgm:prSet/>
      <dgm:spPr/>
      <dgm:t>
        <a:bodyPr/>
        <a:lstStyle/>
        <a:p>
          <a:pPr algn="just"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</a:t>
          </a:r>
          <a:r>
            <a: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реабилитационных мероприятий, создать комфортную среду для получения комплексной медицинской реабилитации, свисти к минимуму ограничения доступности реабилитации в отдаленных районах города и длительное время ожидания реабилитационных услуг;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00B0F0-5F6F-4EFD-8C61-90A2F2CEA4AA}" type="parTrans" cxnId="{CF195FE7-8411-4B61-8A3D-7967FA4D08DC}">
      <dgm:prSet/>
      <dgm:spPr/>
      <dgm:t>
        <a:bodyPr/>
        <a:lstStyle/>
        <a:p>
          <a:endParaRPr lang="ru-RU"/>
        </a:p>
      </dgm:t>
    </dgm:pt>
    <dgm:pt modelId="{D2046E30-AD7E-4FA3-9F3F-3313D830D259}" type="sibTrans" cxnId="{CF195FE7-8411-4B61-8A3D-7967FA4D08DC}">
      <dgm:prSet/>
      <dgm:spPr/>
      <dgm:t>
        <a:bodyPr/>
        <a:lstStyle/>
        <a:p>
          <a:endParaRPr lang="ru-RU"/>
        </a:p>
      </dgm:t>
    </dgm:pt>
    <dgm:pt modelId="{E117F740-F74C-4755-932F-362862E1DEE6}">
      <dgm:prSet/>
      <dgm:spPr/>
      <dgm:t>
        <a:bodyPr/>
        <a:lstStyle/>
        <a:p>
          <a:pPr algn="just"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(поддержать) функциональные возможности различных систем организма и функций опорно-двигательного аппарата, обеспечить полную или частичную разработку контрактур;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5F575F-705B-45DD-96F7-B05D1635E657}" type="parTrans" cxnId="{9316CEFB-EAF6-4113-9233-03F8E137F082}">
      <dgm:prSet/>
      <dgm:spPr/>
      <dgm:t>
        <a:bodyPr/>
        <a:lstStyle/>
        <a:p>
          <a:endParaRPr lang="ru-RU"/>
        </a:p>
      </dgm:t>
    </dgm:pt>
    <dgm:pt modelId="{7008B69D-94F1-4A01-BF8F-CD3BF77397A7}" type="sibTrans" cxnId="{9316CEFB-EAF6-4113-9233-03F8E137F082}">
      <dgm:prSet/>
      <dgm:spPr/>
      <dgm:t>
        <a:bodyPr/>
        <a:lstStyle/>
        <a:p>
          <a:endParaRPr lang="ru-RU"/>
        </a:p>
      </dgm:t>
    </dgm:pt>
    <dgm:pt modelId="{EE42BF34-9F1C-4EC7-8BE3-797E7B039DC3}">
      <dgm:prSet/>
      <dgm:spPr/>
      <dgm:t>
        <a:bodyPr/>
        <a:lstStyle/>
        <a:p>
          <a:pPr algn="just"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Предупредить возникновение у граждан целевой группы патологических процессов когнитивного характера, развить их инициативу на самостоятельное проживание и положительную реабилитационную динамику;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F06B6C-E2A8-40BF-9581-D5363A6E7F37}" type="parTrans" cxnId="{F2BB2A9C-34D4-4F97-B2B0-8E6DAD1E33B1}">
      <dgm:prSet/>
      <dgm:spPr/>
      <dgm:t>
        <a:bodyPr/>
        <a:lstStyle/>
        <a:p>
          <a:endParaRPr lang="ru-RU"/>
        </a:p>
      </dgm:t>
    </dgm:pt>
    <dgm:pt modelId="{04E140F1-E51F-4BED-A9D8-C4EF0A484619}" type="sibTrans" cxnId="{F2BB2A9C-34D4-4F97-B2B0-8E6DAD1E33B1}">
      <dgm:prSet/>
      <dgm:spPr/>
      <dgm:t>
        <a:bodyPr/>
        <a:lstStyle/>
        <a:p>
          <a:endParaRPr lang="ru-RU"/>
        </a:p>
      </dgm:t>
    </dgm:pt>
    <dgm:pt modelId="{EFE757B6-ED84-4256-AF04-E033C1AF6255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эффективность реализации программы.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F10991-EDE1-43D4-A7EA-CD841A113FA6}" type="parTrans" cxnId="{5BFD2DBC-EE48-4D2D-B2B2-9B38A16FCADD}">
      <dgm:prSet/>
      <dgm:spPr/>
      <dgm:t>
        <a:bodyPr/>
        <a:lstStyle/>
        <a:p>
          <a:endParaRPr lang="ru-RU"/>
        </a:p>
      </dgm:t>
    </dgm:pt>
    <dgm:pt modelId="{F106D915-06A0-4C49-B48E-94F9F02B3C8E}" type="sibTrans" cxnId="{5BFD2DBC-EE48-4D2D-B2B2-9B38A16FCADD}">
      <dgm:prSet/>
      <dgm:spPr/>
      <dgm:t>
        <a:bodyPr/>
        <a:lstStyle/>
        <a:p>
          <a:endParaRPr lang="ru-RU"/>
        </a:p>
      </dgm:t>
    </dgm:pt>
    <dgm:pt modelId="{182C38E1-080D-4383-9961-27F1454377A4}" type="pres">
      <dgm:prSet presAssocID="{6CF50EF6-13AA-47CC-BCD1-B2B05EF302C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72EE1D-30E2-4908-82BB-39B7136C9621}" type="pres">
      <dgm:prSet presAssocID="{E9E42BD3-14A1-4856-9FAF-D79048F5E2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507E9-693C-4574-8E24-1A5CB3E19AAD}" type="pres">
      <dgm:prSet presAssocID="{D2046E30-AD7E-4FA3-9F3F-3313D830D259}" presName="spacer" presStyleCnt="0"/>
      <dgm:spPr/>
    </dgm:pt>
    <dgm:pt modelId="{DD5DE8DD-CF85-40E1-8BD2-3490FDE3EF0E}" type="pres">
      <dgm:prSet presAssocID="{E117F740-F74C-4755-932F-362862E1DEE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FC14F-4DB9-48D7-BC37-4EB6AF8A4F56}" type="pres">
      <dgm:prSet presAssocID="{7008B69D-94F1-4A01-BF8F-CD3BF77397A7}" presName="spacer" presStyleCnt="0"/>
      <dgm:spPr/>
    </dgm:pt>
    <dgm:pt modelId="{D38A6986-50F5-4784-AFAB-0C6D9D37388E}" type="pres">
      <dgm:prSet presAssocID="{EE42BF34-9F1C-4EC7-8BE3-797E7B039DC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14327E-A9D1-42D3-8232-EFCED964049D}" type="pres">
      <dgm:prSet presAssocID="{04E140F1-E51F-4BED-A9D8-C4EF0A484619}" presName="spacer" presStyleCnt="0"/>
      <dgm:spPr/>
    </dgm:pt>
    <dgm:pt modelId="{DA7FE0C6-6CD9-4579-8DA7-6DCB0B75826A}" type="pres">
      <dgm:prSet presAssocID="{EFE757B6-ED84-4256-AF04-E033C1AF625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BB2A9C-34D4-4F97-B2B0-8E6DAD1E33B1}" srcId="{6CF50EF6-13AA-47CC-BCD1-B2B05EF302C6}" destId="{EE42BF34-9F1C-4EC7-8BE3-797E7B039DC3}" srcOrd="2" destOrd="0" parTransId="{FAF06B6C-E2A8-40BF-9581-D5363A6E7F37}" sibTransId="{04E140F1-E51F-4BED-A9D8-C4EF0A484619}"/>
    <dgm:cxn modelId="{34F9841E-0BEA-4FE5-827F-60D475E80534}" type="presOf" srcId="{6CF50EF6-13AA-47CC-BCD1-B2B05EF302C6}" destId="{182C38E1-080D-4383-9961-27F1454377A4}" srcOrd="0" destOrd="0" presId="urn:microsoft.com/office/officeart/2005/8/layout/vList2"/>
    <dgm:cxn modelId="{15DF84BE-637F-49FD-AD8D-B0A8C1930FAF}" type="presOf" srcId="{EE42BF34-9F1C-4EC7-8BE3-797E7B039DC3}" destId="{D38A6986-50F5-4784-AFAB-0C6D9D37388E}" srcOrd="0" destOrd="0" presId="urn:microsoft.com/office/officeart/2005/8/layout/vList2"/>
    <dgm:cxn modelId="{0B8948D1-4112-499E-8D83-69CC0F1C5AA0}" type="presOf" srcId="{EFE757B6-ED84-4256-AF04-E033C1AF6255}" destId="{DA7FE0C6-6CD9-4579-8DA7-6DCB0B75826A}" srcOrd="0" destOrd="0" presId="urn:microsoft.com/office/officeart/2005/8/layout/vList2"/>
    <dgm:cxn modelId="{3BCE5D91-4C1C-48AD-AFAE-7F463CBB33D4}" type="presOf" srcId="{E9E42BD3-14A1-4856-9FAF-D79048F5E299}" destId="{5072EE1D-30E2-4908-82BB-39B7136C9621}" srcOrd="0" destOrd="0" presId="urn:microsoft.com/office/officeart/2005/8/layout/vList2"/>
    <dgm:cxn modelId="{CF195FE7-8411-4B61-8A3D-7967FA4D08DC}" srcId="{6CF50EF6-13AA-47CC-BCD1-B2B05EF302C6}" destId="{E9E42BD3-14A1-4856-9FAF-D79048F5E299}" srcOrd="0" destOrd="0" parTransId="{BF00B0F0-5F6F-4EFD-8C61-90A2F2CEA4AA}" sibTransId="{D2046E30-AD7E-4FA3-9F3F-3313D830D259}"/>
    <dgm:cxn modelId="{1E6138D7-FCB8-4639-8B7C-58C2C1930168}" type="presOf" srcId="{E117F740-F74C-4755-932F-362862E1DEE6}" destId="{DD5DE8DD-CF85-40E1-8BD2-3490FDE3EF0E}" srcOrd="0" destOrd="0" presId="urn:microsoft.com/office/officeart/2005/8/layout/vList2"/>
    <dgm:cxn modelId="{5BFD2DBC-EE48-4D2D-B2B2-9B38A16FCADD}" srcId="{6CF50EF6-13AA-47CC-BCD1-B2B05EF302C6}" destId="{EFE757B6-ED84-4256-AF04-E033C1AF6255}" srcOrd="3" destOrd="0" parTransId="{93F10991-EDE1-43D4-A7EA-CD841A113FA6}" sibTransId="{F106D915-06A0-4C49-B48E-94F9F02B3C8E}"/>
    <dgm:cxn modelId="{9316CEFB-EAF6-4113-9233-03F8E137F082}" srcId="{6CF50EF6-13AA-47CC-BCD1-B2B05EF302C6}" destId="{E117F740-F74C-4755-932F-362862E1DEE6}" srcOrd="1" destOrd="0" parTransId="{2D5F575F-705B-45DD-96F7-B05D1635E657}" sibTransId="{7008B69D-94F1-4A01-BF8F-CD3BF77397A7}"/>
    <dgm:cxn modelId="{773454B7-18A3-4A79-9FC0-C258082C346C}" type="presParOf" srcId="{182C38E1-080D-4383-9961-27F1454377A4}" destId="{5072EE1D-30E2-4908-82BB-39B7136C9621}" srcOrd="0" destOrd="0" presId="urn:microsoft.com/office/officeart/2005/8/layout/vList2"/>
    <dgm:cxn modelId="{D949392D-0F3C-4F46-AE21-996A9CC58282}" type="presParOf" srcId="{182C38E1-080D-4383-9961-27F1454377A4}" destId="{CB2507E9-693C-4574-8E24-1A5CB3E19AAD}" srcOrd="1" destOrd="0" presId="urn:microsoft.com/office/officeart/2005/8/layout/vList2"/>
    <dgm:cxn modelId="{BDB63684-61DB-4EB7-9399-C420C5A33D7E}" type="presParOf" srcId="{182C38E1-080D-4383-9961-27F1454377A4}" destId="{DD5DE8DD-CF85-40E1-8BD2-3490FDE3EF0E}" srcOrd="2" destOrd="0" presId="urn:microsoft.com/office/officeart/2005/8/layout/vList2"/>
    <dgm:cxn modelId="{F9500525-E473-4C75-9942-0F4F5BBF8B93}" type="presParOf" srcId="{182C38E1-080D-4383-9961-27F1454377A4}" destId="{A9DFC14F-4DB9-48D7-BC37-4EB6AF8A4F56}" srcOrd="3" destOrd="0" presId="urn:microsoft.com/office/officeart/2005/8/layout/vList2"/>
    <dgm:cxn modelId="{91939239-663E-4944-8901-0EB55D8F384D}" type="presParOf" srcId="{182C38E1-080D-4383-9961-27F1454377A4}" destId="{D38A6986-50F5-4784-AFAB-0C6D9D37388E}" srcOrd="4" destOrd="0" presId="urn:microsoft.com/office/officeart/2005/8/layout/vList2"/>
    <dgm:cxn modelId="{6DA47724-0358-40DD-9AE9-9F31B65816FA}" type="presParOf" srcId="{182C38E1-080D-4383-9961-27F1454377A4}" destId="{D014327E-A9D1-42D3-8232-EFCED964049D}" srcOrd="5" destOrd="0" presId="urn:microsoft.com/office/officeart/2005/8/layout/vList2"/>
    <dgm:cxn modelId="{87E6C920-1130-4AC0-B5C1-258B3BD3B55B}" type="presParOf" srcId="{182C38E1-080D-4383-9961-27F1454377A4}" destId="{DA7FE0C6-6CD9-4579-8DA7-6DCB0B75826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F6278E-8E1F-44C9-9003-254F14658EA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D8C27A-6D38-4AB6-A9AB-270F6BE9207C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ДЕНЬ  в полустационарной форме социального обслуживания в условиях дневного пребывания в учреждении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8462B3-094E-4028-922C-00ED40B75EE1}" type="parTrans" cxnId="{ED9B7D74-E876-4C9D-B6B1-D5B3FE3F9DE1}">
      <dgm:prSet/>
      <dgm:spPr/>
      <dgm:t>
        <a:bodyPr/>
        <a:lstStyle/>
        <a:p>
          <a:endParaRPr lang="ru-RU"/>
        </a:p>
      </dgm:t>
    </dgm:pt>
    <dgm:pt modelId="{A2507482-559C-4CED-8172-10AE67950FCF}" type="sibTrans" cxnId="{ED9B7D74-E876-4C9D-B6B1-D5B3FE3F9DE1}">
      <dgm:prSet/>
      <dgm:spPr/>
      <dgm:t>
        <a:bodyPr/>
        <a:lstStyle/>
        <a:p>
          <a:endParaRPr lang="ru-RU"/>
        </a:p>
      </dgm:t>
    </dgm:pt>
    <dgm:pt modelId="{FD85FA76-D722-46E6-B194-3C4714EF6581}" type="pres">
      <dgm:prSet presAssocID="{6CF6278E-8E1F-44C9-9003-254F14658E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D29FB9-C42F-472F-B5F7-97494111DB1C}" type="pres">
      <dgm:prSet presAssocID="{57D8C27A-6D38-4AB6-A9AB-270F6BE9207C}" presName="parentText" presStyleLbl="node1" presStyleIdx="0" presStyleCnt="1" custScaleY="348853" custLinFactNeighborX="9021" custLinFactNeighborY="-2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6119B3-CBDD-430D-8E8F-F8BAE3794B2E}" type="presOf" srcId="{6CF6278E-8E1F-44C9-9003-254F14658EA2}" destId="{FD85FA76-D722-46E6-B194-3C4714EF6581}" srcOrd="0" destOrd="0" presId="urn:microsoft.com/office/officeart/2005/8/layout/vList2"/>
    <dgm:cxn modelId="{ED9B7D74-E876-4C9D-B6B1-D5B3FE3F9DE1}" srcId="{6CF6278E-8E1F-44C9-9003-254F14658EA2}" destId="{57D8C27A-6D38-4AB6-A9AB-270F6BE9207C}" srcOrd="0" destOrd="0" parTransId="{668462B3-094E-4028-922C-00ED40B75EE1}" sibTransId="{A2507482-559C-4CED-8172-10AE67950FCF}"/>
    <dgm:cxn modelId="{1D97C37C-36EF-4C95-872D-8B56D5CB282C}" type="presOf" srcId="{57D8C27A-6D38-4AB6-A9AB-270F6BE9207C}" destId="{C1D29FB9-C42F-472F-B5F7-97494111DB1C}" srcOrd="0" destOrd="0" presId="urn:microsoft.com/office/officeart/2005/8/layout/vList2"/>
    <dgm:cxn modelId="{A4A7800F-ADB7-462A-9CD1-2C27E54698F2}" type="presParOf" srcId="{FD85FA76-D722-46E6-B194-3C4714EF6581}" destId="{C1D29FB9-C42F-472F-B5F7-97494111DB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DEC0B0-9547-4009-A3C4-A188F4347B4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F8346D3-30EF-47B2-9E49-E2DA2052FB88}">
      <dgm:prSet custT="1"/>
      <dgm:spPr/>
      <dgm:t>
        <a:bodyPr/>
        <a:lstStyle/>
        <a:p>
          <a:pPr algn="just"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- программа реализуется в три этапа: организационный, практический, аналитический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1C4B39-964E-43B6-9BCF-09CB06EE2E25}" type="parTrans" cxnId="{9C5C1546-F0AA-4EF8-9A01-0DD4DBE0C5BF}">
      <dgm:prSet/>
      <dgm:spPr/>
      <dgm:t>
        <a:bodyPr/>
        <a:lstStyle/>
        <a:p>
          <a:endParaRPr lang="ru-RU"/>
        </a:p>
      </dgm:t>
    </dgm:pt>
    <dgm:pt modelId="{119B23F2-7400-414B-8718-C96D6B36A92D}" type="sibTrans" cxnId="{9C5C1546-F0AA-4EF8-9A01-0DD4DBE0C5BF}">
      <dgm:prSet/>
      <dgm:spPr/>
      <dgm:t>
        <a:bodyPr/>
        <a:lstStyle/>
        <a:p>
          <a:endParaRPr lang="ru-RU"/>
        </a:p>
      </dgm:t>
    </dgm:pt>
    <dgm:pt modelId="{1F21C96F-963D-4C20-8BC5-9C0D6A342178}" type="pres">
      <dgm:prSet presAssocID="{F4DEC0B0-9547-4009-A3C4-A188F4347B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03A84-FA02-409B-AFCE-B59C6B74A9F6}" type="pres">
      <dgm:prSet presAssocID="{1F8346D3-30EF-47B2-9E49-E2DA2052FB88}" presName="parentText" presStyleLbl="node1" presStyleIdx="0" presStyleCnt="1" custLinFactNeighborX="0" custLinFactNeighborY="105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2B0DFA-C264-42E8-A973-E71DC6FC587F}" type="presOf" srcId="{F4DEC0B0-9547-4009-A3C4-A188F4347B42}" destId="{1F21C96F-963D-4C20-8BC5-9C0D6A342178}" srcOrd="0" destOrd="0" presId="urn:microsoft.com/office/officeart/2005/8/layout/vList2"/>
    <dgm:cxn modelId="{CA93D4FF-4FAE-457B-AE9D-F00FAC6EFA37}" type="presOf" srcId="{1F8346D3-30EF-47B2-9E49-E2DA2052FB88}" destId="{C0F03A84-FA02-409B-AFCE-B59C6B74A9F6}" srcOrd="0" destOrd="0" presId="urn:microsoft.com/office/officeart/2005/8/layout/vList2"/>
    <dgm:cxn modelId="{9C5C1546-F0AA-4EF8-9A01-0DD4DBE0C5BF}" srcId="{F4DEC0B0-9547-4009-A3C4-A188F4347B42}" destId="{1F8346D3-30EF-47B2-9E49-E2DA2052FB88}" srcOrd="0" destOrd="0" parTransId="{8A1C4B39-964E-43B6-9BCF-09CB06EE2E25}" sibTransId="{119B23F2-7400-414B-8718-C96D6B36A92D}"/>
    <dgm:cxn modelId="{043A2D3E-5699-4347-A3DE-305FA2EEBB11}" type="presParOf" srcId="{1F21C96F-963D-4C20-8BC5-9C0D6A342178}" destId="{C0F03A84-FA02-409B-AFCE-B59C6B74A9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E65DB8-9706-4CB3-870D-1759EE340B5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3C4C48-085E-4E14-B6EB-54884CD8A130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прошедших курс реабилитации в 2025 году  774 граждан 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1AE65-1733-4E89-AB66-A24DA30456BA}" type="parTrans" cxnId="{938E6579-D23F-4D71-9AF7-9268B78B27A6}">
      <dgm:prSet/>
      <dgm:spPr/>
      <dgm:t>
        <a:bodyPr/>
        <a:lstStyle/>
        <a:p>
          <a:endParaRPr lang="ru-RU"/>
        </a:p>
      </dgm:t>
    </dgm:pt>
    <dgm:pt modelId="{76834DC8-7B7B-4D53-B6A1-8CB0120BE3CD}" type="sibTrans" cxnId="{938E6579-D23F-4D71-9AF7-9268B78B27A6}">
      <dgm:prSet/>
      <dgm:spPr/>
      <dgm:t>
        <a:bodyPr/>
        <a:lstStyle/>
        <a:p>
          <a:endParaRPr lang="ru-RU"/>
        </a:p>
      </dgm:t>
    </dgm:pt>
    <dgm:pt modelId="{A9C12DA1-CE92-4198-8BA9-5F2A0669A0CA}" type="pres">
      <dgm:prSet presAssocID="{F0E65DB8-9706-4CB3-870D-1759EE340B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B56180-33B0-4357-8C52-8A9A59718D39}" type="pres">
      <dgm:prSet presAssocID="{E73C4C48-085E-4E14-B6EB-54884CD8A130}" presName="parentText" presStyleLbl="node1" presStyleIdx="0" presStyleCnt="1" custLinFactNeighborX="-228" custLinFactNeighborY="327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76D2DB-AF9E-418E-AF17-E5AAB2186ADB}" type="presOf" srcId="{F0E65DB8-9706-4CB3-870D-1759EE340B51}" destId="{A9C12DA1-CE92-4198-8BA9-5F2A0669A0CA}" srcOrd="0" destOrd="0" presId="urn:microsoft.com/office/officeart/2005/8/layout/vList2"/>
    <dgm:cxn modelId="{938E6579-D23F-4D71-9AF7-9268B78B27A6}" srcId="{F0E65DB8-9706-4CB3-870D-1759EE340B51}" destId="{E73C4C48-085E-4E14-B6EB-54884CD8A130}" srcOrd="0" destOrd="0" parTransId="{3221AE65-1733-4E89-AB66-A24DA30456BA}" sibTransId="{76834DC8-7B7B-4D53-B6A1-8CB0120BE3CD}"/>
    <dgm:cxn modelId="{B6BC6E2B-EC5A-4DD7-837F-CA02249B96CE}" type="presOf" srcId="{E73C4C48-085E-4E14-B6EB-54884CD8A130}" destId="{6EB56180-33B0-4357-8C52-8A9A59718D39}" srcOrd="0" destOrd="0" presId="urn:microsoft.com/office/officeart/2005/8/layout/vList2"/>
    <dgm:cxn modelId="{361D9CF0-85B5-44D8-97D4-F2E65F855E94}" type="presParOf" srcId="{A9C12DA1-CE92-4198-8BA9-5F2A0669A0CA}" destId="{6EB56180-33B0-4357-8C52-8A9A59718D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B98A1E-040C-4398-8640-70A90B8BEF5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2B1275-C092-4418-A8CA-798FE08BE4D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 2025 год в программе приняло участие 774 граждан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723AE5-1A26-4851-BEE3-AD20B5E4CD28}" type="parTrans" cxnId="{9F1CDF36-67B7-446D-A208-7E81B847D762}">
      <dgm:prSet/>
      <dgm:spPr/>
      <dgm:t>
        <a:bodyPr/>
        <a:lstStyle/>
        <a:p>
          <a:endParaRPr lang="ru-RU" sz="2000"/>
        </a:p>
      </dgm:t>
    </dgm:pt>
    <dgm:pt modelId="{237A9263-2CCA-47E0-8ED8-7449AC4390DD}" type="sibTrans" cxnId="{9F1CDF36-67B7-446D-A208-7E81B847D762}">
      <dgm:prSet/>
      <dgm:spPr/>
      <dgm:t>
        <a:bodyPr/>
        <a:lstStyle/>
        <a:p>
          <a:endParaRPr lang="ru-RU" sz="2000"/>
        </a:p>
      </dgm:t>
    </dgm:pt>
    <dgm:pt modelId="{34A53BA6-88BD-4337-A043-2BD23218BA0A}" type="pres">
      <dgm:prSet presAssocID="{A6B98A1E-040C-4398-8640-70A90B8BEF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E64479-5064-4CC6-A4C5-BCEB308820F5}" type="pres">
      <dgm:prSet presAssocID="{C92B1275-C092-4418-A8CA-798FE08BE4D4}" presName="parentText" presStyleLbl="node1" presStyleIdx="0" presStyleCnt="1" custLinFactNeighborY="112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44086C-E5F6-436D-BAF6-F4D0CA8CEFE4}" type="presOf" srcId="{A6B98A1E-040C-4398-8640-70A90B8BEF56}" destId="{34A53BA6-88BD-4337-A043-2BD23218BA0A}" srcOrd="0" destOrd="0" presId="urn:microsoft.com/office/officeart/2005/8/layout/vList2"/>
    <dgm:cxn modelId="{9F1CDF36-67B7-446D-A208-7E81B847D762}" srcId="{A6B98A1E-040C-4398-8640-70A90B8BEF56}" destId="{C92B1275-C092-4418-A8CA-798FE08BE4D4}" srcOrd="0" destOrd="0" parTransId="{17723AE5-1A26-4851-BEE3-AD20B5E4CD28}" sibTransId="{237A9263-2CCA-47E0-8ED8-7449AC4390DD}"/>
    <dgm:cxn modelId="{F0210063-A432-4630-AA3F-B3A9DD140956}" type="presOf" srcId="{C92B1275-C092-4418-A8CA-798FE08BE4D4}" destId="{82E64479-5064-4CC6-A4C5-BCEB308820F5}" srcOrd="0" destOrd="0" presId="urn:microsoft.com/office/officeart/2005/8/layout/vList2"/>
    <dgm:cxn modelId="{073C2659-5695-4DDD-BB7B-132BF3943C0B}" type="presParOf" srcId="{34A53BA6-88BD-4337-A043-2BD23218BA0A}" destId="{82E64479-5064-4CC6-A4C5-BCEB308820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7C898F5-BAB2-4682-8BE6-1D62AC865B7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2AC99E-DAE5-404A-8C67-9E032B2170A1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Количество граждан целевой группы, имеющих положительный результат по восстановлению нарушений опорно­двигательного аппарата и когнитивных функций, от общего количества граждан целевой группы, принявших участие в программе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8A11D5-13EB-4454-9669-2CCBB1788DD7}" type="parTrans" cxnId="{3EDD103C-7781-412B-81DD-D6A71662DEC8}">
      <dgm:prSet/>
      <dgm:spPr/>
      <dgm:t>
        <a:bodyPr/>
        <a:lstStyle/>
        <a:p>
          <a:endParaRPr lang="ru-RU"/>
        </a:p>
      </dgm:t>
    </dgm:pt>
    <dgm:pt modelId="{99EC0827-1C5A-4F8E-BACB-CF82183D6E66}" type="sibTrans" cxnId="{3EDD103C-7781-412B-81DD-D6A71662DEC8}">
      <dgm:prSet/>
      <dgm:spPr/>
      <dgm:t>
        <a:bodyPr/>
        <a:lstStyle/>
        <a:p>
          <a:endParaRPr lang="ru-RU"/>
        </a:p>
      </dgm:t>
    </dgm:pt>
    <dgm:pt modelId="{9D0CAC2C-1C80-49D5-9F08-1EE0358997C6}" type="pres">
      <dgm:prSet presAssocID="{F7C898F5-BAB2-4682-8BE6-1D62AC865B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F9DFE2-317B-4A5E-B0AA-5418423FCDDF}" type="pres">
      <dgm:prSet presAssocID="{792AC99E-DAE5-404A-8C67-9E032B2170A1}" presName="parentText" presStyleLbl="node1" presStyleIdx="0" presStyleCnt="1" custLinFactNeighborX="7792" custLinFactNeighborY="2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FC829A-7D4E-4D07-99CA-D86F885658CE}" type="presOf" srcId="{F7C898F5-BAB2-4682-8BE6-1D62AC865B7C}" destId="{9D0CAC2C-1C80-49D5-9F08-1EE0358997C6}" srcOrd="0" destOrd="0" presId="urn:microsoft.com/office/officeart/2005/8/layout/vList2"/>
    <dgm:cxn modelId="{2EA9F988-11B9-48A9-8DDF-78568428B269}" type="presOf" srcId="{792AC99E-DAE5-404A-8C67-9E032B2170A1}" destId="{BEF9DFE2-317B-4A5E-B0AA-5418423FCDDF}" srcOrd="0" destOrd="0" presId="urn:microsoft.com/office/officeart/2005/8/layout/vList2"/>
    <dgm:cxn modelId="{3EDD103C-7781-412B-81DD-D6A71662DEC8}" srcId="{F7C898F5-BAB2-4682-8BE6-1D62AC865B7C}" destId="{792AC99E-DAE5-404A-8C67-9E032B2170A1}" srcOrd="0" destOrd="0" parTransId="{768A11D5-13EB-4454-9669-2CCBB1788DD7}" sibTransId="{99EC0827-1C5A-4F8E-BACB-CF82183D6E66}"/>
    <dgm:cxn modelId="{C7DD14F5-776E-4433-B1DC-04B05B64CD72}" type="presParOf" srcId="{9D0CAC2C-1C80-49D5-9F08-1EE0358997C6}" destId="{BEF9DFE2-317B-4A5E-B0AA-5418423FCD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9311EB-C99A-4A10-A587-83D1CF3B45B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BDF38-E012-4890-B955-881434918A22}">
      <dgm:prSet/>
      <dgm:spPr/>
      <dgm:t>
        <a:bodyPr/>
        <a:lstStyle/>
        <a:p>
          <a:pPr algn="just" rtl="0"/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граждан целевой группы, удовлетворенных качеством проведенных мероприятий, от общего количества граждан целевой группы, принявших участие в программе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77CBE2-D349-430D-B6AF-CB8E4A417156}" type="parTrans" cxnId="{5F877AA0-E9FD-4EA7-9219-29F27A610C88}">
      <dgm:prSet/>
      <dgm:spPr/>
      <dgm:t>
        <a:bodyPr/>
        <a:lstStyle/>
        <a:p>
          <a:endParaRPr lang="ru-RU"/>
        </a:p>
      </dgm:t>
    </dgm:pt>
    <dgm:pt modelId="{5E47B76E-1F99-4587-9539-372CC8646F9D}" type="sibTrans" cxnId="{5F877AA0-E9FD-4EA7-9219-29F27A610C88}">
      <dgm:prSet/>
      <dgm:spPr/>
      <dgm:t>
        <a:bodyPr/>
        <a:lstStyle/>
        <a:p>
          <a:endParaRPr lang="ru-RU"/>
        </a:p>
      </dgm:t>
    </dgm:pt>
    <dgm:pt modelId="{699BBFFA-9739-4949-8BDA-B53C6FDCE092}" type="pres">
      <dgm:prSet presAssocID="{E59311EB-C99A-4A10-A587-83D1CF3B45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C9A5C-3A3A-4278-9D19-B982978D9B93}" type="pres">
      <dgm:prSet presAssocID="{B9FBDF38-E012-4890-B955-881434918A22}" presName="parentText" presStyleLbl="node1" presStyleIdx="0" presStyleCnt="1" custLinFactNeighborX="388" custLinFactNeighborY="-132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D0F80-2508-471E-8045-19F2157495EA}" type="presOf" srcId="{B9FBDF38-E012-4890-B955-881434918A22}" destId="{187C9A5C-3A3A-4278-9D19-B982978D9B93}" srcOrd="0" destOrd="0" presId="urn:microsoft.com/office/officeart/2005/8/layout/vList2"/>
    <dgm:cxn modelId="{5F877AA0-E9FD-4EA7-9219-29F27A610C88}" srcId="{E59311EB-C99A-4A10-A587-83D1CF3B45B4}" destId="{B9FBDF38-E012-4890-B955-881434918A22}" srcOrd="0" destOrd="0" parTransId="{1077CBE2-D349-430D-B6AF-CB8E4A417156}" sibTransId="{5E47B76E-1F99-4587-9539-372CC8646F9D}"/>
    <dgm:cxn modelId="{A3E45450-DA0D-4B63-A442-AEBF63117EBF}" type="presOf" srcId="{E59311EB-C99A-4A10-A587-83D1CF3B45B4}" destId="{699BBFFA-9739-4949-8BDA-B53C6FDCE092}" srcOrd="0" destOrd="0" presId="urn:microsoft.com/office/officeart/2005/8/layout/vList2"/>
    <dgm:cxn modelId="{7606CB95-E392-42F4-92D1-F32CF5661D02}" type="presParOf" srcId="{699BBFFA-9739-4949-8BDA-B53C6FDCE092}" destId="{187C9A5C-3A3A-4278-9D19-B982978D9B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DDC936-C7F1-432A-8FC3-CD251603749E}">
      <dsp:nvSpPr>
        <dsp:cNvPr id="0" name=""/>
        <dsp:cNvSpPr/>
      </dsp:nvSpPr>
      <dsp:spPr>
        <a:xfrm>
          <a:off x="0" y="2673"/>
          <a:ext cx="10930719" cy="2206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наиболее полного или частичного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восстановления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здоровья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граждан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целевой группы, утраченного в результате перенесенного инсульта, травмы, боевого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ранения во 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время участия в специальной военной операции или врожденных дефектов с целью улучшения качества жизни и предотвращения развития патологических процессов, тем самым возвращение к активному образу жизни, самостоятельности и мобильности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718" y="110391"/>
        <a:ext cx="10715283" cy="19911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171DAD-A69F-4DE7-BD17-43385862C1B6}">
      <dsp:nvSpPr>
        <dsp:cNvPr id="0" name=""/>
        <dsp:cNvSpPr/>
      </dsp:nvSpPr>
      <dsp:spPr>
        <a:xfrm>
          <a:off x="0" y="409"/>
          <a:ext cx="3160144" cy="631800"/>
        </a:xfrm>
        <a:prstGeom prst="round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Целевая группа</a:t>
          </a:r>
          <a:endParaRPr lang="ru-RU" sz="2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42" y="31251"/>
        <a:ext cx="3098460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2EE1D-30E2-4908-82BB-39B7136C9621}">
      <dsp:nvSpPr>
        <dsp:cNvPr id="0" name=""/>
        <dsp:cNvSpPr/>
      </dsp:nvSpPr>
      <dsp:spPr>
        <a:xfrm>
          <a:off x="0" y="458994"/>
          <a:ext cx="11603527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Обеспечить</a:t>
          </a:r>
          <a:r>
            <a:rPr lang="en-U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проведения реабилитационных мероприятий, создать комфортную среду для получения комплексной медицинской реабилитации, свисти к минимуму ограничения доступности реабилитации в отдаленных районах города и длительное время ожидания реабилитационных услуг;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510397"/>
        <a:ext cx="11500721" cy="950194"/>
      </dsp:txXfrm>
    </dsp:sp>
    <dsp:sp modelId="{DD5DE8DD-CF85-40E1-8BD2-3490FDE3EF0E}">
      <dsp:nvSpPr>
        <dsp:cNvPr id="0" name=""/>
        <dsp:cNvSpPr/>
      </dsp:nvSpPr>
      <dsp:spPr>
        <a:xfrm>
          <a:off x="0" y="1569595"/>
          <a:ext cx="11603527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Восстановить (поддержать) функциональные возможности различных систем организма и функций опорно-двигательного аппарата, обеспечить полную или частичную разработку контрактур;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1620998"/>
        <a:ext cx="11500721" cy="950194"/>
      </dsp:txXfrm>
    </dsp:sp>
    <dsp:sp modelId="{D38A6986-50F5-4784-AFAB-0C6D9D37388E}">
      <dsp:nvSpPr>
        <dsp:cNvPr id="0" name=""/>
        <dsp:cNvSpPr/>
      </dsp:nvSpPr>
      <dsp:spPr>
        <a:xfrm>
          <a:off x="0" y="2680195"/>
          <a:ext cx="11603527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Предупредить возникновение у граждан целевой группы патологических процессов когнитивного характера, развить их инициативу на самостоятельное проживание и положительную реабилитационную динамику;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2731598"/>
        <a:ext cx="11500721" cy="950194"/>
      </dsp:txXfrm>
    </dsp:sp>
    <dsp:sp modelId="{DA7FE0C6-6CD9-4579-8DA7-6DCB0B75826A}">
      <dsp:nvSpPr>
        <dsp:cNvPr id="0" name=""/>
        <dsp:cNvSpPr/>
      </dsp:nvSpPr>
      <dsp:spPr>
        <a:xfrm>
          <a:off x="0" y="3790795"/>
          <a:ext cx="11603527" cy="1053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Проанализировать эффективность реализации программы.</a:t>
          </a:r>
          <a:endParaRPr lang="ru-RU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403" y="3842198"/>
        <a:ext cx="11500721" cy="9501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D29FB9-C42F-472F-B5F7-97494111DB1C}">
      <dsp:nvSpPr>
        <dsp:cNvPr id="0" name=""/>
        <dsp:cNvSpPr/>
      </dsp:nvSpPr>
      <dsp:spPr>
        <a:xfrm>
          <a:off x="0" y="46004"/>
          <a:ext cx="5750505" cy="733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21 ДЕНЬ  в полустационарной форме социального обслуживания в условиях дневного пребывания в учреждении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829" y="81833"/>
        <a:ext cx="5678847" cy="66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03A84-FA02-409B-AFCE-B59C6B74A9F6}">
      <dsp:nvSpPr>
        <dsp:cNvPr id="0" name=""/>
        <dsp:cNvSpPr/>
      </dsp:nvSpPr>
      <dsp:spPr>
        <a:xfrm>
          <a:off x="0" y="5828"/>
          <a:ext cx="5534302" cy="786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СРОК РЕАЛИЗАЦИИ - программа реализуется в три этапа: организационный, практический, аналитический</a:t>
          </a:r>
          <a:endParaRPr lang="ru-RU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381" y="44209"/>
        <a:ext cx="5457540" cy="709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56180-33B0-4357-8C52-8A9A59718D39}">
      <dsp:nvSpPr>
        <dsp:cNvPr id="0" name=""/>
        <dsp:cNvSpPr/>
      </dsp:nvSpPr>
      <dsp:spPr>
        <a:xfrm>
          <a:off x="0" y="781"/>
          <a:ext cx="7565365" cy="368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Общее количество прошедших курс реабилитации в 2025 году  774 граждан 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1" y="18772"/>
        <a:ext cx="7529383" cy="332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FB5DE-2059-4AAA-A5A2-5FF479925AB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19603-42BF-445C-90C8-630DC05BB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2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19603-42BF-445C-90C8-630DC05BB3D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64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13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75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79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74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83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8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2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037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56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5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6F56-7C8A-4868-B80A-9077DB159E2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8D015-E91D-4527-B299-7324EDC8B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5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diagramData" Target="../diagrams/data9.xml"/><Relationship Id="rId18" Type="http://schemas.openxmlformats.org/officeDocument/2006/relationships/diagramData" Target="../diagrams/data10.xml"/><Relationship Id="rId26" Type="http://schemas.openxmlformats.org/officeDocument/2006/relationships/diagramColors" Target="../diagrams/colors11.xml"/><Relationship Id="rId21" Type="http://schemas.openxmlformats.org/officeDocument/2006/relationships/diagramColors" Target="../diagrams/colors10.xml"/><Relationship Id="rId34" Type="http://schemas.openxmlformats.org/officeDocument/2006/relationships/diagramLayout" Target="../diagrams/layout13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5" Type="http://schemas.openxmlformats.org/officeDocument/2006/relationships/diagramQuickStyle" Target="../diagrams/quickStyle11.xml"/><Relationship Id="rId33" Type="http://schemas.openxmlformats.org/officeDocument/2006/relationships/diagramData" Target="../diagrams/data13.xml"/><Relationship Id="rId2" Type="http://schemas.openxmlformats.org/officeDocument/2006/relationships/image" Target="../media/image5.png"/><Relationship Id="rId16" Type="http://schemas.openxmlformats.org/officeDocument/2006/relationships/diagramColors" Target="../diagrams/colors9.xml"/><Relationship Id="rId20" Type="http://schemas.openxmlformats.org/officeDocument/2006/relationships/diagramQuickStyle" Target="../diagrams/quickStyle10.xml"/><Relationship Id="rId29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24" Type="http://schemas.openxmlformats.org/officeDocument/2006/relationships/diagramLayout" Target="../diagrams/layout11.xml"/><Relationship Id="rId32" Type="http://schemas.microsoft.com/office/2007/relationships/diagramDrawing" Target="../diagrams/drawing12.xml"/><Relationship Id="rId37" Type="http://schemas.microsoft.com/office/2007/relationships/diagramDrawing" Target="../diagrams/drawing13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23" Type="http://schemas.openxmlformats.org/officeDocument/2006/relationships/diagramData" Target="../diagrams/data11.xml"/><Relationship Id="rId28" Type="http://schemas.openxmlformats.org/officeDocument/2006/relationships/diagramData" Target="../diagrams/data12.xml"/><Relationship Id="rId36" Type="http://schemas.openxmlformats.org/officeDocument/2006/relationships/diagramColors" Target="../diagrams/colors13.xml"/><Relationship Id="rId10" Type="http://schemas.openxmlformats.org/officeDocument/2006/relationships/diagramQuickStyle" Target="../diagrams/quickStyle8.xml"/><Relationship Id="rId19" Type="http://schemas.openxmlformats.org/officeDocument/2006/relationships/diagramLayout" Target="../diagrams/layout10.xml"/><Relationship Id="rId31" Type="http://schemas.openxmlformats.org/officeDocument/2006/relationships/diagramColors" Target="../diagrams/colors12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Relationship Id="rId22" Type="http://schemas.microsoft.com/office/2007/relationships/diagramDrawing" Target="../diagrams/drawing10.xml"/><Relationship Id="rId27" Type="http://schemas.microsoft.com/office/2007/relationships/diagramDrawing" Target="../diagrams/drawing11.xml"/><Relationship Id="rId30" Type="http://schemas.openxmlformats.org/officeDocument/2006/relationships/diagramQuickStyle" Target="../diagrams/quickStyle12.xml"/><Relationship Id="rId35" Type="http://schemas.openxmlformats.org/officeDocument/2006/relationships/diagramQuickStyle" Target="../diagrams/quickStyle13.xml"/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dact.ru/law/klinicheskie-rekomendatsii-degenerativnye-zabolevaniia-pozvonochnika-odobreny-minzdravom/prilozhenie-g1-gn/prilozhenie-g3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74"/>
            <a:ext cx="12192000" cy="685887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124" y="3779458"/>
            <a:ext cx="11873553" cy="2771467"/>
          </a:xfrm>
        </p:spPr>
        <p:txBody>
          <a:bodyPr>
            <a:normAutofit fontScale="70000" lnSpcReduction="20000"/>
          </a:bodyPr>
          <a:lstStyle/>
          <a:p>
            <a:pPr>
              <a:tabLst>
                <a:tab pos="3330575" algn="l"/>
              </a:tabLst>
            </a:pPr>
            <a:r>
              <a:rPr lang="ru-RU" sz="3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КОМПЛЕКСНАЯ РЕАБИЛИТАЦИОННАЯ ПРОГРАММА </a:t>
            </a:r>
            <a:endParaRPr lang="ru-RU" sz="4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330575" algn="l"/>
              </a:tabLst>
            </a:pPr>
            <a:endParaRPr lang="ru-RU" sz="46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330575" algn="l"/>
              </a:tabLst>
            </a:pPr>
            <a:r>
              <a:rPr lang="ru-RU" sz="46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«ВОССТАНОВЛЕНИЕ»</a:t>
            </a:r>
          </a:p>
          <a:p>
            <a:pPr>
              <a:tabLst>
                <a:tab pos="3330575" algn="l"/>
              </a:tabLst>
            </a:pPr>
            <a:endParaRPr lang="ru-RU" sz="4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330575" algn="l"/>
              </a:tabLst>
            </a:pPr>
            <a:endParaRPr lang="ru-RU" sz="3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3330575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spcAft>
                <a:spcPts val="0"/>
              </a:spcAft>
              <a:tabLst>
                <a:tab pos="3330575" algn="l"/>
              </a:tabLs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Разработчик программы: Ибрагимова Анна Васильевна </a:t>
            </a:r>
            <a:endParaRPr lang="ru-RU" sz="1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76" y="77638"/>
            <a:ext cx="9157648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85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40551614"/>
              </p:ext>
            </p:extLst>
          </p:nvPr>
        </p:nvGraphicFramePr>
        <p:xfrm>
          <a:off x="1302589" y="250166"/>
          <a:ext cx="9627079" cy="617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336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42140828"/>
              </p:ext>
            </p:extLst>
          </p:nvPr>
        </p:nvGraphicFramePr>
        <p:xfrm>
          <a:off x="1078029" y="719666"/>
          <a:ext cx="10116152" cy="5796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15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32" name="Схема 31"/>
          <p:cNvGraphicFramePr/>
          <p:nvPr>
            <p:extLst>
              <p:ext uri="{D42A27DB-BD31-4B8C-83A1-F6EECF244321}">
                <p14:modId xmlns:p14="http://schemas.microsoft.com/office/powerpoint/2010/main" val="3156928931"/>
              </p:ext>
            </p:extLst>
          </p:nvPr>
        </p:nvGraphicFramePr>
        <p:xfrm>
          <a:off x="2398142" y="144379"/>
          <a:ext cx="8031193" cy="606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644145765"/>
              </p:ext>
            </p:extLst>
          </p:nvPr>
        </p:nvGraphicFramePr>
        <p:xfrm>
          <a:off x="1966823" y="2411082"/>
          <a:ext cx="9868618" cy="12422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2236823788"/>
              </p:ext>
            </p:extLst>
          </p:nvPr>
        </p:nvGraphicFramePr>
        <p:xfrm>
          <a:off x="1984074" y="3786845"/>
          <a:ext cx="992037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582941875"/>
              </p:ext>
            </p:extLst>
          </p:nvPr>
        </p:nvGraphicFramePr>
        <p:xfrm>
          <a:off x="2018580" y="4852772"/>
          <a:ext cx="9920378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623553621"/>
              </p:ext>
            </p:extLst>
          </p:nvPr>
        </p:nvGraphicFramePr>
        <p:xfrm>
          <a:off x="1940943" y="1097387"/>
          <a:ext cx="989449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887751682"/>
              </p:ext>
            </p:extLst>
          </p:nvPr>
        </p:nvGraphicFramePr>
        <p:xfrm>
          <a:off x="86265" y="1069945"/>
          <a:ext cx="1915064" cy="1017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pSp>
        <p:nvGrpSpPr>
          <p:cNvPr id="22" name="Группа 21"/>
          <p:cNvGrpSpPr/>
          <p:nvPr/>
        </p:nvGrpSpPr>
        <p:grpSpPr>
          <a:xfrm>
            <a:off x="362306" y="2497617"/>
            <a:ext cx="1518253" cy="1017377"/>
            <a:chOff x="198405" y="269"/>
            <a:chExt cx="1518253" cy="1017377"/>
          </a:xfrm>
          <a:scene3d>
            <a:camera prst="orthographicFront"/>
            <a:lightRig rig="flat" dir="t"/>
          </a:scene3d>
        </p:grpSpPr>
        <p:sp>
          <p:nvSpPr>
            <p:cNvPr id="23" name="Овал 22"/>
            <p:cNvSpPr/>
            <p:nvPr/>
          </p:nvSpPr>
          <p:spPr>
            <a:xfrm>
              <a:off x="198405" y="269"/>
              <a:ext cx="1518253" cy="1017377"/>
            </a:xfrm>
            <a:prstGeom prst="ellipse">
              <a:avLst/>
            </a:prstGeom>
            <a:solidFill>
              <a:schemeClr val="accent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Овал 4"/>
            <p:cNvSpPr/>
            <p:nvPr/>
          </p:nvSpPr>
          <p:spPr>
            <a:xfrm>
              <a:off x="420748" y="149260"/>
              <a:ext cx="1073567" cy="719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88</a:t>
              </a:r>
              <a:r>
                <a:rPr lang="ru-RU" sz="3600" kern="12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%</a:t>
              </a:r>
              <a:endParaRPr lang="ru-RU" sz="36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62305" y="3663985"/>
            <a:ext cx="1518253" cy="1017377"/>
            <a:chOff x="198405" y="269"/>
            <a:chExt cx="1518253" cy="1017377"/>
          </a:xfrm>
          <a:scene3d>
            <a:camera prst="orthographicFront"/>
            <a:lightRig rig="flat" dir="t"/>
          </a:scene3d>
        </p:grpSpPr>
        <p:sp>
          <p:nvSpPr>
            <p:cNvPr id="26" name="Овал 25"/>
            <p:cNvSpPr/>
            <p:nvPr/>
          </p:nvSpPr>
          <p:spPr>
            <a:xfrm>
              <a:off x="198405" y="269"/>
              <a:ext cx="1518253" cy="1017377"/>
            </a:xfrm>
            <a:prstGeom prst="ellipse">
              <a:avLst/>
            </a:prstGeom>
            <a:solidFill>
              <a:schemeClr val="accent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Овал 4"/>
            <p:cNvSpPr/>
            <p:nvPr/>
          </p:nvSpPr>
          <p:spPr>
            <a:xfrm>
              <a:off x="420748" y="149260"/>
              <a:ext cx="1073567" cy="719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0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r>
                <a:rPr lang="ru-RU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%</a:t>
              </a:r>
              <a:endParaRPr lang="ru-RU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62305" y="4884554"/>
            <a:ext cx="1518253" cy="1017377"/>
            <a:chOff x="198405" y="269"/>
            <a:chExt cx="1518253" cy="1017377"/>
          </a:xfrm>
          <a:scene3d>
            <a:camera prst="orthographicFront"/>
            <a:lightRig rig="flat" dir="t"/>
          </a:scene3d>
        </p:grpSpPr>
        <p:sp>
          <p:nvSpPr>
            <p:cNvPr id="29" name="Овал 28"/>
            <p:cNvSpPr/>
            <p:nvPr/>
          </p:nvSpPr>
          <p:spPr>
            <a:xfrm>
              <a:off x="198405" y="269"/>
              <a:ext cx="1518253" cy="1017377"/>
            </a:xfrm>
            <a:prstGeom prst="ellipse">
              <a:avLst/>
            </a:prstGeom>
            <a:solidFill>
              <a:schemeClr val="accent6"/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Овал 4"/>
            <p:cNvSpPr/>
            <p:nvPr/>
          </p:nvSpPr>
          <p:spPr>
            <a:xfrm>
              <a:off x="420748" y="149260"/>
              <a:ext cx="1073567" cy="7193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1733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b="1" i="0" kern="1200" baseline="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99</a:t>
              </a:r>
              <a:r>
                <a:rPr lang="ru-RU" sz="36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%</a:t>
              </a:r>
              <a:endParaRPr lang="ru-RU" sz="36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33" name="Схема 32"/>
          <p:cNvGraphicFramePr/>
          <p:nvPr>
            <p:extLst>
              <p:ext uri="{D42A27DB-BD31-4B8C-83A1-F6EECF244321}">
                <p14:modId xmlns:p14="http://schemas.microsoft.com/office/powerpoint/2010/main" val="2326021103"/>
              </p:ext>
            </p:extLst>
          </p:nvPr>
        </p:nvGraphicFramePr>
        <p:xfrm>
          <a:off x="276045" y="5975727"/>
          <a:ext cx="11671539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</p:spTree>
    <p:extLst>
      <p:ext uri="{BB962C8B-B14F-4D97-AF65-F5344CB8AC3E}">
        <p14:creationId xmlns:p14="http://schemas.microsoft.com/office/powerpoint/2010/main" val="68974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6"/>
            <a:ext cx="12192000" cy="685887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696"/>
            <a:ext cx="4722125" cy="279829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2759"/>
            <a:ext cx="10515600" cy="91893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«Восстановление»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7786" y="1071405"/>
            <a:ext cx="65907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гражданам получить услуги реабилитации в одном месте по четкому индивидуальному плану, что освобождает их от поиска нужных специалистов.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специалисты работают по единому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программы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90" y="3071252"/>
            <a:ext cx="5530755" cy="34392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2830" y="3965206"/>
            <a:ext cx="60450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реализующие программу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берут на себя все организационные моменты, чтобы </a:t>
            </a:r>
            <a:r>
              <a:rPr lang="ru-RU" sz="200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ru-RU" sz="200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могли сосредоточиться на главном —  восстановлении, где каждый сможет увидеть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анализах, а в возможности подняться по лестнице, держать ложку, вернуться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9" cy="73924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5000"/>
            <a:ext cx="10515600" cy="71304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367718"/>
              </p:ext>
            </p:extLst>
          </p:nvPr>
        </p:nvGraphicFramePr>
        <p:xfrm>
          <a:off x="630640" y="928048"/>
          <a:ext cx="10930719" cy="2211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03459568"/>
              </p:ext>
            </p:extLst>
          </p:nvPr>
        </p:nvGraphicFramePr>
        <p:xfrm>
          <a:off x="4616223" y="4639239"/>
          <a:ext cx="3160145" cy="632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1" name="Блок-схема: узел 10"/>
          <p:cNvSpPr/>
          <p:nvPr/>
        </p:nvSpPr>
        <p:spPr>
          <a:xfrm>
            <a:off x="2616454" y="3286664"/>
            <a:ext cx="2095128" cy="1553463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перенесшие инсульт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4999235" y="3147066"/>
            <a:ext cx="2193530" cy="147629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социальных услуг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7480418" y="3325246"/>
            <a:ext cx="2193530" cy="147629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 имеющие врожденные дефекты здоровья 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5063776" y="5381702"/>
            <a:ext cx="2259002" cy="1476298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до 18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с ОВЗ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7593036" y="4935017"/>
            <a:ext cx="2482617" cy="1575619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семей участников специальной военной операции</a:t>
            </a:r>
          </a:p>
        </p:txBody>
      </p:sp>
      <p:sp>
        <p:nvSpPr>
          <p:cNvPr id="18" name="Блок-схема: узел 17"/>
          <p:cNvSpPr/>
          <p:nvPr/>
        </p:nvSpPr>
        <p:spPr>
          <a:xfrm>
            <a:off x="2389517" y="4935018"/>
            <a:ext cx="2404002" cy="1575619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специальной военной операции </a:t>
            </a:r>
          </a:p>
        </p:txBody>
      </p:sp>
    </p:spTree>
    <p:extLst>
      <p:ext uri="{BB962C8B-B14F-4D97-AF65-F5344CB8AC3E}">
        <p14:creationId xmlns:p14="http://schemas.microsoft.com/office/powerpoint/2010/main" val="4942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874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267710"/>
              </p:ext>
            </p:extLst>
          </p:nvPr>
        </p:nvGraphicFramePr>
        <p:xfrm>
          <a:off x="293298" y="1126886"/>
          <a:ext cx="11603527" cy="5302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16132" y="512407"/>
            <a:ext cx="5605732" cy="724621"/>
          </a:xfrm>
        </p:spPr>
        <p:txBody>
          <a:bodyPr>
            <a:normAutofit fontScale="90000"/>
          </a:bodyPr>
          <a:lstStyle/>
          <a:p>
            <a:pPr lvl="1" algn="ctr" hangingPunct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программы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505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874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52187491"/>
              </p:ext>
            </p:extLst>
          </p:nvPr>
        </p:nvGraphicFramePr>
        <p:xfrm>
          <a:off x="6147352" y="662720"/>
          <a:ext cx="5750505" cy="838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вал 3"/>
          <p:cNvSpPr/>
          <p:nvPr/>
        </p:nvSpPr>
        <p:spPr>
          <a:xfrm>
            <a:off x="4455958" y="1506207"/>
            <a:ext cx="3325575" cy="120948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1-2 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12145250"/>
              </p:ext>
            </p:extLst>
          </p:nvPr>
        </p:nvGraphicFramePr>
        <p:xfrm>
          <a:off x="244454" y="665325"/>
          <a:ext cx="5534303" cy="792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11606" y="18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это работает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9433" y="1934391"/>
            <a:ext cx="3657600" cy="123812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документацией, создание,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еабилитационного пространства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318552" y="2984582"/>
            <a:ext cx="3657600" cy="12381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группы участников программы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27671" y="1934391"/>
            <a:ext cx="3657600" cy="123812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гражданами целевой группы – в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полустаонарной форме социального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/>
              <a:t> 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66633" y="3427305"/>
            <a:ext cx="2743200" cy="98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организационно­распорядительных документов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68908" y="4624362"/>
            <a:ext cx="2743200" cy="98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оптимальных условий для реализации мероприятий программы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6633" y="5814029"/>
            <a:ext cx="2743200" cy="98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проведением организационных мероприятий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585648" y="5778514"/>
            <a:ext cx="3043451" cy="981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диагностики граждан с двигательными и когнитивными нарушениями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597021" y="4462385"/>
            <a:ext cx="3043451" cy="10632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Проведение</a:t>
            </a:r>
            <a:r>
              <a:rPr lang="ru-RU" sz="2000" dirty="0"/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информационно­разъяснительной работы среди граждан целевой </a:t>
            </a:r>
            <a:r>
              <a:rPr lang="ru-RU" sz="1600" dirty="0"/>
              <a:t>группы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614012" y="5229637"/>
            <a:ext cx="3059374" cy="11687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индивидуального плана  реабилитации граждан с двигательными и когнитивными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14011" y="3555295"/>
            <a:ext cx="3059375" cy="12467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реабилитационного потенциала и выявление его уровня (низкий, удовлетворительный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</p:txBody>
      </p:sp>
      <p:sp>
        <p:nvSpPr>
          <p:cNvPr id="30" name="Стрелка вниз 29"/>
          <p:cNvSpPr/>
          <p:nvPr/>
        </p:nvSpPr>
        <p:spPr>
          <a:xfrm>
            <a:off x="2064224" y="3195297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9882462" y="4869159"/>
            <a:ext cx="348018" cy="293363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9882462" y="3248401"/>
            <a:ext cx="348018" cy="21747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2064224" y="4439110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2064224" y="5619035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5909481" y="5563337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5885597" y="4251388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 rot="4173345">
            <a:off x="4094124" y="2087882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 rot="17259476">
            <a:off x="7743832" y="2100263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5933363" y="2758981"/>
            <a:ext cx="348018" cy="182315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4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93325" y="242295"/>
            <a:ext cx="6208594" cy="132556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рактический этап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17-18 дней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2885" y="1567858"/>
            <a:ext cx="106321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практической части программы состоящей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7 блоков, связанных между собой задачами и 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содержанием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42311" y="5314698"/>
            <a:ext cx="2510619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«Водолечение»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557146" y="5146710"/>
            <a:ext cx="2661313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«Фитотерапия»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74437" y="3806519"/>
            <a:ext cx="2764453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«Спелеотерапия»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66281" y="3806519"/>
            <a:ext cx="2388359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76600" y="2509654"/>
            <a:ext cx="2988291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«Массаж»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72885" y="5314698"/>
            <a:ext cx="2565210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«Эрготерапия»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252930" y="2508120"/>
            <a:ext cx="2907543" cy="11327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«Физиотерапия</a:t>
            </a:r>
            <a:r>
              <a:rPr lang="ru-RU" sz="2400" b="1" dirty="0">
                <a:solidFill>
                  <a:schemeClr val="tx1"/>
                </a:solidFill>
              </a:rPr>
              <a:t>»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>
            <a:off x="4742311" y="3069686"/>
            <a:ext cx="2272638" cy="17516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rot="10800000" flipV="1">
            <a:off x="9238890" y="3095400"/>
            <a:ext cx="1364776" cy="1298398"/>
          </a:xfrm>
          <a:prstGeom prst="curvedConnector3">
            <a:avLst>
              <a:gd name="adj1" fmla="val -50000"/>
            </a:avLst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/>
          <p:nvPr/>
        </p:nvCxnSpPr>
        <p:spPr>
          <a:xfrm rot="10800000">
            <a:off x="5680454" y="4372900"/>
            <a:ext cx="668170" cy="12700"/>
          </a:xfrm>
          <a:prstGeom prst="curvedConnector3">
            <a:avLst>
              <a:gd name="adj1" fmla="val 50000"/>
            </a:avLst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5" name="Скругленная соединительная линия 24"/>
          <p:cNvCxnSpPr/>
          <p:nvPr/>
        </p:nvCxnSpPr>
        <p:spPr>
          <a:xfrm rot="10800000" flipV="1">
            <a:off x="820294" y="4456895"/>
            <a:ext cx="2312153" cy="1340192"/>
          </a:xfrm>
          <a:prstGeom prst="curvedConnector3">
            <a:avLst>
              <a:gd name="adj1" fmla="val 131456"/>
            </a:avLst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>
            <a:off x="3616657" y="5881080"/>
            <a:ext cx="948234" cy="12700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>
            <a:off x="7430350" y="5868380"/>
            <a:ext cx="1064525" cy="12700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4" name="Скругленная соединительная линия 33"/>
          <p:cNvCxnSpPr>
            <a:stCxn id="8" idx="3"/>
          </p:cNvCxnSpPr>
          <p:nvPr/>
        </p:nvCxnSpPr>
        <p:spPr>
          <a:xfrm flipV="1">
            <a:off x="11218459" y="5713092"/>
            <a:ext cx="973541" cy="1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Скругленная соединительная линия 37"/>
          <p:cNvCxnSpPr/>
          <p:nvPr/>
        </p:nvCxnSpPr>
        <p:spPr>
          <a:xfrm>
            <a:off x="0" y="3074501"/>
            <a:ext cx="1473958" cy="12701"/>
          </a:xfrm>
          <a:prstGeom prst="curvedConnector3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24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87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налитический  этап 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06460" y="190793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эффективности реализации программы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4838" y="2246488"/>
            <a:ext cx="113868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реализуемой мной программы </a:t>
            </a:r>
            <a:r>
              <a:rPr lang="ru-RU" sz="16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теоретическая, а измеримая. </a:t>
            </a:r>
            <a:r>
              <a:rPr lang="ru-RU" sz="1600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прогнозируют </a:t>
            </a:r>
            <a:r>
              <a:rPr lang="ru-RU" sz="1600" b="1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1600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средствам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валидизированных международных шкал:</a:t>
            </a:r>
            <a:r>
              <a:rPr lang="ru-RU" sz="1600" b="1" dirty="0" smtClean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8703" y="3110204"/>
            <a:ext cx="3278037" cy="164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HADS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Hospital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Anxiety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Depression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Шкала тревоги и депрессии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933712" y="4830792"/>
            <a:ext cx="348018" cy="2355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3234" y="5074254"/>
            <a:ext cx="3648974" cy="154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анкета, а </a:t>
            </a:r>
            <a:r>
              <a:rPr lang="ru-RU" sz="14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валидизированный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стандартизированный и общепризнанный в мире инструмент для скрининга эмоционального состояния. Её применение в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моей программе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демонстрирует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подход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56981" y="3060804"/>
            <a:ext cx="3278037" cy="16476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качества жизни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EQ-5D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39729" y="5074254"/>
            <a:ext cx="3577086" cy="1547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опросник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качества жизни, связанный со здоровьем. Разработан группой европейских учёных в 1991 году. Включает пять разделов: подвижность, уход за собой, обычная деятельность, боль/дискомфорт,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тревога/депрессия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/>
            </a:r>
            <a:b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45259" y="3069055"/>
            <a:ext cx="3536832" cy="16393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активности в повседневной жизни </a:t>
            </a: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Бартел)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Оригинальное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название: Barthel Activities of daily living Index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24336" y="5065437"/>
            <a:ext cx="3577086" cy="15475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шкала, предназначенная для определения степени самостоятельности </a:t>
            </a:r>
            <a:r>
              <a:rPr lang="ru-RU" sz="1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повседневной жизни и необходимости его в уходе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Индекс включает 10 пунктов, связанных с мобильностью и </a:t>
            </a:r>
            <a:r>
              <a:rPr lang="ru-RU" sz="1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самообслуживанием</a:t>
            </a:r>
            <a:endParaRPr lang="ru-RU" sz="1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0138870" y="4757849"/>
            <a:ext cx="348018" cy="2355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5921990" y="4829838"/>
            <a:ext cx="348018" cy="23559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>
            <a:off x="9489057" y="1613140"/>
            <a:ext cx="2191109" cy="1380227"/>
          </a:xfrm>
          <a:prstGeom prst="curvedConnector3">
            <a:avLst>
              <a:gd name="adj1" fmla="val 12007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0800000" flipV="1">
            <a:off x="707366" y="1613140"/>
            <a:ext cx="2099094" cy="1447664"/>
          </a:xfrm>
          <a:prstGeom prst="curvedConnector3">
            <a:avLst>
              <a:gd name="adj1" fmla="val 130137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4" idx="4"/>
          </p:cNvCxnSpPr>
          <p:nvPr/>
        </p:nvCxnSpPr>
        <p:spPr>
          <a:xfrm flipH="1">
            <a:off x="6095999" y="1690688"/>
            <a:ext cx="1" cy="31926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095999" y="2170847"/>
            <a:ext cx="0" cy="1970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095999" y="2803585"/>
            <a:ext cx="0" cy="1925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5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102" y="6461274"/>
            <a:ext cx="10515600" cy="396726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время реализации программы количественные критерии эффективности показали, что данная программа имеет   спрос и востребованность среди населения города 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Мегиона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540" y="178229"/>
            <a:ext cx="1168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эффективности реализации программы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567743"/>
              </p:ext>
            </p:extLst>
          </p:nvPr>
        </p:nvGraphicFramePr>
        <p:xfrm>
          <a:off x="327804" y="1138686"/>
          <a:ext cx="11593902" cy="50081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39351"/>
                <a:gridCol w="1199071"/>
                <a:gridCol w="1337095"/>
                <a:gridCol w="1328468"/>
                <a:gridCol w="1302588"/>
                <a:gridCol w="1535502"/>
                <a:gridCol w="1319842"/>
                <a:gridCol w="1431985"/>
              </a:tblGrid>
              <a:tr h="1017918"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граждан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общего самочувствия и психоэмоционального состояния граждан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физических и когнитивных возможностей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(самочувствие, активность)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характера основного и сопутствующих заболеваний, физическое развитие и работоспособность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3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прохождения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прохождения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начало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реализации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прохождения программы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</a:p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Члены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семей СВО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Получатели социальных услуг ,в том числе перенесшие инсульт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373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 от 3 до 18 лет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Дети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инвалиды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91%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774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51232716"/>
              </p:ext>
            </p:extLst>
          </p:nvPr>
        </p:nvGraphicFramePr>
        <p:xfrm>
          <a:off x="2234243" y="701449"/>
          <a:ext cx="7565365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474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061" y="380472"/>
            <a:ext cx="10515600" cy="549275"/>
          </a:xfrm>
        </p:spPr>
        <p:txBody>
          <a:bodyPr>
            <a:normAutofit fontScale="90000"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оценки эффективности реализации программы за 2025 год</a:t>
            </a:r>
            <a: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51292058"/>
              </p:ext>
            </p:extLst>
          </p:nvPr>
        </p:nvGraphicFramePr>
        <p:xfrm>
          <a:off x="1337094" y="1172054"/>
          <a:ext cx="9808234" cy="5582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237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831</Words>
  <Application>Microsoft Office PowerPoint</Application>
  <PresentationFormat>Широкоэкранный</PresentationFormat>
  <Paragraphs>164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Программа «Восстановление»</vt:lpstr>
      <vt:lpstr>Основная цель программы</vt:lpstr>
      <vt:lpstr>  Задачи программы    </vt:lpstr>
      <vt:lpstr>Презентация PowerPoint</vt:lpstr>
      <vt:lpstr>Практический этап  17-18 дней</vt:lpstr>
      <vt:lpstr>Аналитический  этап  2 дня</vt:lpstr>
      <vt:lpstr>    За время реализации программы количественные критерии эффективности показали, что данная программа имеет   спрос и востребованность среди населения города Мегиона     </vt:lpstr>
      <vt:lpstr>Критерии оценки эффективности реализации программы за 2025 год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Карантинная служба</dc:creator>
  <cp:lastModifiedBy>Мед. сестры</cp:lastModifiedBy>
  <cp:revision>97</cp:revision>
  <dcterms:created xsi:type="dcterms:W3CDTF">2026-02-03T15:27:34Z</dcterms:created>
  <dcterms:modified xsi:type="dcterms:W3CDTF">2026-02-19T10:09:28Z</dcterms:modified>
</cp:coreProperties>
</file>