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2E87"/>
    <a:srgbClr val="A23694"/>
    <a:srgbClr val="863458"/>
    <a:srgbClr val="651C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 showGuides="1">
      <p:cViewPr varScale="1">
        <p:scale>
          <a:sx n="75" d="100"/>
          <a:sy n="75" d="100"/>
        </p:scale>
        <p:origin x="72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CA14-0783-0442-8B43-1865A88129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07D968-37EC-FE40-AB46-32C59BD11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11B1C4-A9AA-9042-9A10-D8A21B428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05/20/2025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D9571-5E7F-E745-AEB9-7CA9B155D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E4D91-4232-2E40-B542-61599FA52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013099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8B3C3-C578-844B-AF87-F297E696D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4A91F7-A599-FB43-A586-0CC751004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1F158-2512-A44D-A26D-54697C16E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05/20/2025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4F998-4F9B-804A-9F02-0F4D60108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1966B-9D23-6848-99CB-AB9C01AB6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629233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08C84E-89E4-D749-BF5D-C7AFF866AA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841363-9323-674F-A3CA-6D2AAEE61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CFA2A-828B-5843-93AB-C4BBF9132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05/20/2025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EFA42-7CDF-C24D-8B70-B191A9AEC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5325E-D7E8-9F48-B2BF-11C3640AB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02137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563C7-BF04-9541-A3BA-1EC3155ED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8868E-D979-C241-9B7B-847DB9EFB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3B753-0970-BA49-8E1F-69739D451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05/20/2025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1C29A-35D4-764F-8EF5-3B1CB7A4A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5C276-872E-5C43-B7CF-2AD1F9D38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866470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DDB34-A444-AC47-803F-5C0D2E85D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685CE-926B-ED47-BE9E-FA65006D4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7A14B-C39F-6845-B507-E6C27D1AE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05/20/2025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8461A-2CA5-9C43-BE32-7E938C3CD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39A6B-82D4-FA40-9BF2-3B5522C1D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759332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215C8-2F70-BA4E-AFC1-2D345E508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C1E8B-2AA2-DF40-A096-0F20FFA597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520B7B-023C-F549-8C1D-ABE1A60C5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D3FBAD-B739-3849-AE3A-878D05538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05/20/2025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D44275-9D2F-D540-98C7-790CF9E40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D65E1B-BDC3-5E40-B884-047D1EED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96910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A4140-6F29-874E-83AA-5CBE2EB5C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479D2-391E-3D47-9236-19E384C6B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7586E-75BA-BA45-8BC4-920EABE2A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EF321A-AC70-EF49-8FCC-46AA238979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A2D6C3-FD50-B64A-9FBE-62BB4E0DAF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462348-8F70-B14D-BE99-0C70F9FB2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05/20/2025</a:t>
            </a:fld>
            <a:endParaRPr lang="en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8A1FC1-9FD6-2546-BF32-F542B8245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87ADF1-7043-3943-9B86-91A5BFAAE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598242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22561-48E8-EE44-B6C8-580307506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EF9D8E-5CD9-FC4F-B6F4-C020B57E4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05/20/2025</a:t>
            </a:fld>
            <a:endParaRPr lang="en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C9FEC1-62B9-824C-822A-7AF12162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9528D4-1EA2-B548-9AD9-1B7F8428E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18682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5A742A-4AF4-2543-813D-9C714AC99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05/20/2025</a:t>
            </a:fld>
            <a:endParaRPr lang="en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921CE1-9D2B-2843-8523-1F03F6B82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B24975-66A2-2B48-A7C4-BD60AEBFC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525301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92AEC-4239-8546-8CD5-EA687E733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61AE6-5F80-AA4C-9CB5-5F3A8FC8C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ABE359-5A99-DD4C-B0D3-25A48DB1C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EB49FA-C8A1-2948-A5F0-3FC5D3054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05/20/2025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418EFC-7344-1549-8D73-BEF777EBA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730B34-6B03-2C4D-9648-5B35E449C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180756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BFACA-111A-D74A-AD16-129F183A4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E9030E-57F6-1141-BCB4-E951A80B43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E6E3DE-83F5-6541-8F19-ED9CDCBD37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AA7955-355C-0145-B0AA-A67AC9CBD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05/20/2025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6279E2-40E0-E74A-9196-0CFD2D075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84C6A-B901-5F4D-B2DF-14E4FBA1D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294541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00B775-6F2A-A24E-B50A-4A3DE0E5C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D5A98-EC46-7644-8DA8-92AFCEC35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DDACC-C11C-8C47-8E0D-C4036CB53D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EFBB3-7FA6-3D49-B851-9472CC50247F}" type="datetimeFigureOut">
              <a:rPr lang="en-RU" smtClean="0"/>
              <a:t>05/20/2025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3BE82-33C8-7C44-81AF-AE353C01D0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79654-7902-ED4A-8D7C-93B21514F5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11852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nskgkcso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C2C3183-3BA4-DC45-A563-EB07D8457435}"/>
              </a:ext>
            </a:extLst>
          </p:cNvPr>
          <p:cNvSpPr/>
          <p:nvPr/>
        </p:nvSpPr>
        <p:spPr>
          <a:xfrm>
            <a:off x="441434" y="1145628"/>
            <a:ext cx="11319642" cy="5370786"/>
          </a:xfrm>
          <a:prstGeom prst="roundRect">
            <a:avLst>
              <a:gd name="adj" fmla="val 5904"/>
            </a:avLst>
          </a:prstGeom>
          <a:solidFill>
            <a:srgbClr val="A7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475A95-DB94-754D-B3E8-90058E1674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2933" y="113255"/>
            <a:ext cx="1661510" cy="86420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B63974C-299F-3A42-928D-66554BBDC41B}"/>
              </a:ext>
            </a:extLst>
          </p:cNvPr>
          <p:cNvSpPr txBox="1"/>
          <p:nvPr/>
        </p:nvSpPr>
        <p:spPr>
          <a:xfrm>
            <a:off x="767255" y="1848585"/>
            <a:ext cx="59791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Всероссийский конкурсный отбор проектов 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>«Женщины за здоровое общество»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9B813D-2B66-114A-A35A-8916837DF786}"/>
              </a:ext>
            </a:extLst>
          </p:cNvPr>
          <p:cNvSpPr txBox="1"/>
          <p:nvPr/>
        </p:nvSpPr>
        <p:spPr>
          <a:xfrm>
            <a:off x="767255" y="2921934"/>
            <a:ext cx="7309945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700"/>
              </a:lnSpc>
            </a:pPr>
            <a:r>
              <a:rPr lang="ru-RU" sz="5400" dirty="0">
                <a:solidFill>
                  <a:schemeClr val="bg1"/>
                </a:solidFill>
                <a:latin typeface="Playfair Display" pitchFamily="2" charset="-52"/>
              </a:rPr>
              <a:t>Здоровая забота</a:t>
            </a:r>
            <a:endParaRPr lang="ru-RU" sz="4800" dirty="0">
              <a:solidFill>
                <a:schemeClr val="bg1"/>
              </a:solidFill>
              <a:latin typeface="Playfair Display" pitchFamily="2" charset="-5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9C0A55-CA0E-4A40-B358-6A83C9303414}"/>
              </a:ext>
            </a:extLst>
          </p:cNvPr>
          <p:cNvSpPr txBox="1"/>
          <p:nvPr/>
        </p:nvSpPr>
        <p:spPr>
          <a:xfrm>
            <a:off x="767255" y="5488042"/>
            <a:ext cx="61084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Руководитель команды: Олексенко Татьяна Сергеевна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E84038-B740-F244-89E0-809A1E3F117D}"/>
              </a:ext>
            </a:extLst>
          </p:cNvPr>
          <p:cNvSpPr txBox="1"/>
          <p:nvPr/>
        </p:nvSpPr>
        <p:spPr>
          <a:xfrm>
            <a:off x="767255" y="4523602"/>
            <a:ext cx="4708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Playfair Display" pitchFamily="2" charset="-52"/>
              </a:rPr>
              <a:t>Здоровый образ жизни</a:t>
            </a:r>
          </a:p>
        </p:txBody>
      </p:sp>
    </p:spTree>
    <p:extLst>
      <p:ext uri="{BB962C8B-B14F-4D97-AF65-F5344CB8AC3E}">
        <p14:creationId xmlns:p14="http://schemas.microsoft.com/office/powerpoint/2010/main" val="2196248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3B4EC6-9801-A646-9E70-2AE8325B5C6E}"/>
              </a:ext>
            </a:extLst>
          </p:cNvPr>
          <p:cNvSpPr txBox="1"/>
          <p:nvPr/>
        </p:nvSpPr>
        <p:spPr>
          <a:xfrm>
            <a:off x="599090" y="588577"/>
            <a:ext cx="5553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Каналы продвижения проекта</a:t>
            </a:r>
          </a:p>
        </p:txBody>
      </p:sp>
      <p:sp>
        <p:nvSpPr>
          <p:cNvPr id="8" name="Прямоугольник: скругленные углы 19">
            <a:extLst>
              <a:ext uri="{FF2B5EF4-FFF2-40B4-BE49-F238E27FC236}">
                <a16:creationId xmlns:a16="http://schemas.microsoft.com/office/drawing/2014/main" id="{DC3B501B-B269-614F-917B-772DB15CA874}"/>
              </a:ext>
            </a:extLst>
          </p:cNvPr>
          <p:cNvSpPr/>
          <p:nvPr/>
        </p:nvSpPr>
        <p:spPr>
          <a:xfrm>
            <a:off x="599091" y="1952331"/>
            <a:ext cx="2538746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ru-RU" dirty="0"/>
              <a:t>Интернет-ресурсы</a:t>
            </a:r>
          </a:p>
        </p:txBody>
      </p:sp>
      <p:sp>
        <p:nvSpPr>
          <p:cNvPr id="9" name="Прямоугольник: скругленные углы 20">
            <a:extLst>
              <a:ext uri="{FF2B5EF4-FFF2-40B4-BE49-F238E27FC236}">
                <a16:creationId xmlns:a16="http://schemas.microsoft.com/office/drawing/2014/main" id="{7C7832D9-CBDF-B945-8F10-B649688DA286}"/>
              </a:ext>
            </a:extLst>
          </p:cNvPr>
          <p:cNvSpPr/>
          <p:nvPr/>
        </p:nvSpPr>
        <p:spPr>
          <a:xfrm>
            <a:off x="3265289" y="1952331"/>
            <a:ext cx="8327620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Информация о реализации проекта будет освещаться в </a:t>
            </a:r>
            <a:r>
              <a:rPr lang="ru-RU" dirty="0" err="1"/>
              <a:t>госпаблике</a:t>
            </a:r>
            <a:r>
              <a:rPr lang="ru-RU" dirty="0"/>
              <a:t> Учреждения в социальной сети </a:t>
            </a:r>
            <a:r>
              <a:rPr lang="ru-RU" dirty="0" err="1"/>
              <a:t>Вконтакте</a:t>
            </a:r>
            <a:endParaRPr lang="ru-RU" dirty="0"/>
          </a:p>
          <a:p>
            <a:r>
              <a:rPr lang="en-US" dirty="0">
                <a:hlinkClick r:id="rId3"/>
              </a:rPr>
              <a:t>https://vk.com/nskgkcson</a:t>
            </a:r>
            <a:r>
              <a:rPr lang="ru-RU" dirty="0"/>
              <a:t> </a:t>
            </a:r>
          </a:p>
        </p:txBody>
      </p:sp>
      <p:sp>
        <p:nvSpPr>
          <p:cNvPr id="10" name="Прямоугольник: скругленные углы 21">
            <a:extLst>
              <a:ext uri="{FF2B5EF4-FFF2-40B4-BE49-F238E27FC236}">
                <a16:creationId xmlns:a16="http://schemas.microsoft.com/office/drawing/2014/main" id="{80EBE8EA-8E2C-004C-ABBC-D37E06429DD1}"/>
              </a:ext>
            </a:extLst>
          </p:cNvPr>
          <p:cNvSpPr/>
          <p:nvPr/>
        </p:nvSpPr>
        <p:spPr>
          <a:xfrm>
            <a:off x="599091" y="3392745"/>
            <a:ext cx="2538746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ru-RU" dirty="0"/>
              <a:t>Телеграмм-канал</a:t>
            </a:r>
          </a:p>
        </p:txBody>
      </p:sp>
      <p:sp>
        <p:nvSpPr>
          <p:cNvPr id="11" name="Прямоугольник: скругленные углы 22">
            <a:extLst>
              <a:ext uri="{FF2B5EF4-FFF2-40B4-BE49-F238E27FC236}">
                <a16:creationId xmlns:a16="http://schemas.microsoft.com/office/drawing/2014/main" id="{475633CC-A75F-0848-98FF-DB9865A7CF51}"/>
              </a:ext>
            </a:extLst>
          </p:cNvPr>
          <p:cNvSpPr/>
          <p:nvPr/>
        </p:nvSpPr>
        <p:spPr>
          <a:xfrm>
            <a:off x="3265289" y="3392745"/>
            <a:ext cx="8327620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Групповой чат в формате телеграмм-канала для сотрудников, принимающих участие в проекте, на стадии разработки</a:t>
            </a:r>
          </a:p>
        </p:txBody>
      </p:sp>
    </p:spTree>
    <p:extLst>
      <p:ext uri="{BB962C8B-B14F-4D97-AF65-F5344CB8AC3E}">
        <p14:creationId xmlns:p14="http://schemas.microsoft.com/office/powerpoint/2010/main" val="2762513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1F3F78-4164-C442-B1F3-0D24135B3721}"/>
              </a:ext>
            </a:extLst>
          </p:cNvPr>
          <p:cNvSpPr txBox="1"/>
          <p:nvPr/>
        </p:nvSpPr>
        <p:spPr>
          <a:xfrm>
            <a:off x="599090" y="588577"/>
            <a:ext cx="1628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Ресурсы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EE874E-3323-BF4D-9B75-DF953D69A747}"/>
              </a:ext>
            </a:extLst>
          </p:cNvPr>
          <p:cNvSpPr txBox="1"/>
          <p:nvPr/>
        </p:nvSpPr>
        <p:spPr>
          <a:xfrm>
            <a:off x="622273" y="1952331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B9D04A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B1303B-4984-EF43-9CF9-35A1F375DD81}"/>
              </a:ext>
            </a:extLst>
          </p:cNvPr>
          <p:cNvSpPr txBox="1"/>
          <p:nvPr/>
        </p:nvSpPr>
        <p:spPr>
          <a:xfrm>
            <a:off x="599090" y="3258533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F2C625-2AC4-0B4D-B712-C83866954A68}"/>
              </a:ext>
            </a:extLst>
          </p:cNvPr>
          <p:cNvSpPr txBox="1"/>
          <p:nvPr/>
        </p:nvSpPr>
        <p:spPr>
          <a:xfrm>
            <a:off x="616024" y="4645832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3.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FBDE54-120F-D048-86E3-8F4AFF1F5D24}"/>
              </a:ext>
            </a:extLst>
          </p:cNvPr>
          <p:cNvSpPr txBox="1"/>
          <p:nvPr/>
        </p:nvSpPr>
        <p:spPr>
          <a:xfrm>
            <a:off x="1264946" y="2099909"/>
            <a:ext cx="3992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Имеются помещения спортивных залов в каждом филиале Учреждения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8E612C6-676E-3449-8945-F356D1293AB0}"/>
              </a:ext>
            </a:extLst>
          </p:cNvPr>
          <p:cNvSpPr txBox="1"/>
          <p:nvPr/>
        </p:nvSpPr>
        <p:spPr>
          <a:xfrm>
            <a:off x="1264946" y="3429000"/>
            <a:ext cx="3541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Частично в Учреждении имеется оборудование для тренировок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46D28A-C696-C14B-ADEF-559FBD28C51A}"/>
              </a:ext>
            </a:extLst>
          </p:cNvPr>
          <p:cNvSpPr txBox="1"/>
          <p:nvPr/>
        </p:nvSpPr>
        <p:spPr>
          <a:xfrm>
            <a:off x="1264946" y="4880581"/>
            <a:ext cx="39928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Образование одного из сотрудников Учреждения соответствует </a:t>
            </a:r>
            <a:r>
              <a:rPr lang="ru-RU" dirty="0" err="1"/>
              <a:t>профстандарту</a:t>
            </a:r>
            <a:r>
              <a:rPr lang="ru-RU" dirty="0"/>
              <a:t> «Фитнес тренер» и проходит обучение по направлению «Нутрициология»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16C6BCC-4033-BA49-82B0-5C88AD80D52D}"/>
              </a:ext>
            </a:extLst>
          </p:cNvPr>
          <p:cNvSpPr txBox="1"/>
          <p:nvPr/>
        </p:nvSpPr>
        <p:spPr>
          <a:xfrm>
            <a:off x="5407233" y="1952331"/>
            <a:ext cx="6687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4.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4FA4F9-94E1-1144-8DE5-0D8925FF38C7}"/>
              </a:ext>
            </a:extLst>
          </p:cNvPr>
          <p:cNvSpPr txBox="1"/>
          <p:nvPr/>
        </p:nvSpPr>
        <p:spPr>
          <a:xfrm>
            <a:off x="5430144" y="3258533"/>
            <a:ext cx="7104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FF0000"/>
                </a:solidFill>
                <a:latin typeface="Dita Sweet" panose="02000503090000020004" pitchFamily="50" charset="0"/>
              </a:rPr>
              <a:t>5.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3BBEFB7-12E9-3A4E-9AA1-6E4D32AD633C}"/>
              </a:ext>
            </a:extLst>
          </p:cNvPr>
          <p:cNvSpPr txBox="1"/>
          <p:nvPr/>
        </p:nvSpPr>
        <p:spPr>
          <a:xfrm>
            <a:off x="6049906" y="2099909"/>
            <a:ext cx="56975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Информация о реализации проекта будет освещаться в </a:t>
            </a:r>
            <a:r>
              <a:rPr lang="ru-RU" dirty="0" err="1"/>
              <a:t>госпаблике</a:t>
            </a:r>
            <a:r>
              <a:rPr lang="ru-RU" dirty="0"/>
              <a:t> Учреждения в социальной сети </a:t>
            </a:r>
            <a:r>
              <a:rPr lang="ru-RU" dirty="0" err="1"/>
              <a:t>Вконтакте</a:t>
            </a:r>
            <a:endParaRPr lang="ru-RU" dirty="0"/>
          </a:p>
          <a:p>
            <a:r>
              <a:rPr lang="ru-RU" dirty="0"/>
              <a:t> 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5D5F436-7DDA-D64A-A811-BF722EC6DE01}"/>
              </a:ext>
            </a:extLst>
          </p:cNvPr>
          <p:cNvSpPr txBox="1"/>
          <p:nvPr/>
        </p:nvSpPr>
        <p:spPr>
          <a:xfrm>
            <a:off x="6096000" y="3429000"/>
            <a:ext cx="5118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Необходимо подать заявку на грант, чтобы обеспечить оплату работы тренера и приобретение спортивного и мультимедийного оборудования </a:t>
            </a:r>
          </a:p>
        </p:txBody>
      </p:sp>
    </p:spTree>
    <p:extLst>
      <p:ext uri="{BB962C8B-B14F-4D97-AF65-F5344CB8AC3E}">
        <p14:creationId xmlns:p14="http://schemas.microsoft.com/office/powerpoint/2010/main" val="2806292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C12802-D0DB-8349-B613-80C69CA111E6}"/>
              </a:ext>
            </a:extLst>
          </p:cNvPr>
          <p:cNvSpPr txBox="1"/>
          <p:nvPr/>
        </p:nvSpPr>
        <p:spPr>
          <a:xfrm>
            <a:off x="581288" y="259711"/>
            <a:ext cx="3196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Команда проекта</a:t>
            </a:r>
          </a:p>
        </p:txBody>
      </p:sp>
      <p:sp>
        <p:nvSpPr>
          <p:cNvPr id="10" name="Овал 28">
            <a:extLst>
              <a:ext uri="{FF2B5EF4-FFF2-40B4-BE49-F238E27FC236}">
                <a16:creationId xmlns:a16="http://schemas.microsoft.com/office/drawing/2014/main" id="{6F5EF453-8BA8-5248-948E-4677620C92AA}"/>
              </a:ext>
            </a:extLst>
          </p:cNvPr>
          <p:cNvSpPr/>
          <p:nvPr/>
        </p:nvSpPr>
        <p:spPr>
          <a:xfrm>
            <a:off x="6423416" y="1798756"/>
            <a:ext cx="1384995" cy="138499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Овал 44">
            <a:extLst>
              <a:ext uri="{FF2B5EF4-FFF2-40B4-BE49-F238E27FC236}">
                <a16:creationId xmlns:a16="http://schemas.microsoft.com/office/drawing/2014/main" id="{0B6F7701-9B13-7B4F-9324-61FA8FD05061}"/>
              </a:ext>
            </a:extLst>
          </p:cNvPr>
          <p:cNvSpPr/>
          <p:nvPr/>
        </p:nvSpPr>
        <p:spPr>
          <a:xfrm>
            <a:off x="6423417" y="3251837"/>
            <a:ext cx="1384995" cy="138499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3E1AB8-A27C-0540-B40E-DDBEBC322F07}"/>
              </a:ext>
            </a:extLst>
          </p:cNvPr>
          <p:cNvSpPr txBox="1"/>
          <p:nvPr/>
        </p:nvSpPr>
        <p:spPr>
          <a:xfrm>
            <a:off x="2149234" y="1751853"/>
            <a:ext cx="408092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Олексенко Татьяна Сергеевна, заведующий отделением контроля качества предоставления социальных услуг о организационно-методической работы МБУ «ГКЦСОН», РФ, город Новосибирск, 1981 г.р., интересы: ЗОЖ, тренировки, социальная активность – исполнитель проекта, фитнес тренер, специалист по ЗОЖ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9D5AE49-FCC8-D949-836F-A74AD3355702}"/>
              </a:ext>
            </a:extLst>
          </p:cNvPr>
          <p:cNvSpPr txBox="1"/>
          <p:nvPr/>
        </p:nvSpPr>
        <p:spPr>
          <a:xfrm>
            <a:off x="8114727" y="1907448"/>
            <a:ext cx="34260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Сотрудник отдела информационной безопасности МБУ «ГКЦСОН», РФ, город Новосибирск (по согласованию) – для обеспечения трансляций тренировок и лекций между филиалами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86B73B-7217-4A43-8A68-5F8E11397A44}"/>
              </a:ext>
            </a:extLst>
          </p:cNvPr>
          <p:cNvSpPr txBox="1"/>
          <p:nvPr/>
        </p:nvSpPr>
        <p:spPr>
          <a:xfrm>
            <a:off x="8114727" y="3389900"/>
            <a:ext cx="34260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Сотрудник бухгалтерии МБУ «ГКЦСОН», РФ, город Новосибирск (по согласованию) для обеспечения финансовой отчетности по проекту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3A5C35F-2BAF-3D4B-ACCF-DC530FD2EB68}"/>
              </a:ext>
            </a:extLst>
          </p:cNvPr>
          <p:cNvSpPr txBox="1"/>
          <p:nvPr/>
        </p:nvSpPr>
        <p:spPr>
          <a:xfrm>
            <a:off x="660636" y="1141045"/>
            <a:ext cx="3038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A72E88"/>
                </a:solidFill>
                <a:latin typeface="Playfair Display SemiBold" pitchFamily="2" charset="-52"/>
              </a:rPr>
              <a:t>Руководители проекта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A8F5C6B-9DA1-054C-BDF6-066529B98D57}"/>
              </a:ext>
            </a:extLst>
          </p:cNvPr>
          <p:cNvSpPr txBox="1"/>
          <p:nvPr/>
        </p:nvSpPr>
        <p:spPr>
          <a:xfrm>
            <a:off x="6988499" y="1237564"/>
            <a:ext cx="35333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B9D04A"/>
                </a:solidFill>
                <a:latin typeface="Playfair Display SemiBold" pitchFamily="2" charset="-52"/>
              </a:rPr>
              <a:t>Ключевые члены команды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5CF9E4B-DF09-1992-FB3B-A289DA66C5D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4044" t="12849" r="2146" b="29760"/>
          <a:stretch/>
        </p:blipFill>
        <p:spPr>
          <a:xfrm>
            <a:off x="608469" y="1565127"/>
            <a:ext cx="1473515" cy="175844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33B43B0-5129-DECA-116B-A1224878AC57}"/>
              </a:ext>
            </a:extLst>
          </p:cNvPr>
          <p:cNvSpPr txBox="1"/>
          <p:nvPr/>
        </p:nvSpPr>
        <p:spPr>
          <a:xfrm>
            <a:off x="8114727" y="4866898"/>
            <a:ext cx="34260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Сотрудник МБУ «ГКЦСОН», РФ, город Новосибирск (по согласованию) для обеспечения информационной составляющей проекта </a:t>
            </a:r>
          </a:p>
        </p:txBody>
      </p:sp>
      <p:sp>
        <p:nvSpPr>
          <p:cNvPr id="19" name="Овал 44">
            <a:extLst>
              <a:ext uri="{FF2B5EF4-FFF2-40B4-BE49-F238E27FC236}">
                <a16:creationId xmlns:a16="http://schemas.microsoft.com/office/drawing/2014/main" id="{AA8EEDA1-DC45-A435-0822-9D2071972E5C}"/>
              </a:ext>
            </a:extLst>
          </p:cNvPr>
          <p:cNvSpPr/>
          <p:nvPr/>
        </p:nvSpPr>
        <p:spPr>
          <a:xfrm>
            <a:off x="6423415" y="4730259"/>
            <a:ext cx="1384995" cy="138499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785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FA4AC9-FA2A-F546-B98E-179AC30F4925}"/>
              </a:ext>
            </a:extLst>
          </p:cNvPr>
          <p:cNvSpPr txBox="1"/>
          <p:nvPr/>
        </p:nvSpPr>
        <p:spPr>
          <a:xfrm>
            <a:off x="588578" y="205847"/>
            <a:ext cx="75103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err="1">
                <a:solidFill>
                  <a:srgbClr val="A72E88"/>
                </a:solidFill>
                <a:latin typeface="Playfair Display SemiBold" pitchFamily="2" charset="-52"/>
              </a:rPr>
              <a:t>Проблематизация</a:t>
            </a:r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. Актуальность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46D322-CBE5-544C-9576-5AB63A8F2DAD}"/>
              </a:ext>
            </a:extLst>
          </p:cNvPr>
          <p:cNvSpPr txBox="1"/>
          <p:nvPr/>
        </p:nvSpPr>
        <p:spPr>
          <a:xfrm>
            <a:off x="325821" y="945931"/>
            <a:ext cx="1115892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7030A0"/>
                </a:solidFill>
              </a:rPr>
              <a:t>Предполагается, что желающие посещать занятия будут оплачивать Учреждению символическую плату (к примеру, 200 рублей/занятие), а на вырученные средства Учреждение будет приобретать канцелярию, одежду, обувь, средства личной гигиены для детей из семей, находящихся в социально опасном положении, состоящих на социальном обслуживании в Учреждении.</a:t>
            </a:r>
            <a:br>
              <a:rPr lang="ru-RU" sz="2000" b="1" dirty="0">
                <a:solidFill>
                  <a:srgbClr val="7030A0"/>
                </a:solidFill>
              </a:rPr>
            </a:br>
            <a:r>
              <a:rPr lang="ru-RU" sz="2000" b="1" dirty="0">
                <a:solidFill>
                  <a:srgbClr val="7030A0"/>
                </a:solidFill>
              </a:rPr>
              <a:t>Желающие заниматься получают возможность посещать тренировки и консультации специалиста, равные по качеству тренировкам в </a:t>
            </a:r>
            <a:r>
              <a:rPr lang="ru-RU" sz="2000" b="1" dirty="0" err="1">
                <a:solidFill>
                  <a:srgbClr val="7030A0"/>
                </a:solidFill>
              </a:rPr>
              <a:t>фитнесклубах</a:t>
            </a:r>
            <a:r>
              <a:rPr lang="ru-RU" sz="2000" b="1" dirty="0">
                <a:solidFill>
                  <a:srgbClr val="7030A0"/>
                </a:solidFill>
              </a:rPr>
              <a:t> (силовые тренировки, растяжка и пр.), но по льготной цене, поэтому при формировании групп в приоритете будут сотрудники учреждений, подведомственных департаменту по социальной политике мэрии города Новосибирска.</a:t>
            </a:r>
            <a:br>
              <a:rPr lang="ru-RU" sz="2000" b="1" dirty="0">
                <a:solidFill>
                  <a:srgbClr val="7030A0"/>
                </a:solidFill>
              </a:rPr>
            </a:br>
            <a:endParaRPr lang="ru-RU" sz="2000" dirty="0">
              <a:solidFill>
                <a:srgbClr val="7030A0"/>
              </a:solidFill>
            </a:endParaRPr>
          </a:p>
          <a:p>
            <a:endParaRPr lang="ru-RU" sz="2000" dirty="0"/>
          </a:p>
        </p:txBody>
      </p:sp>
      <p:sp>
        <p:nvSpPr>
          <p:cNvPr id="8" name="Прямоугольник: скругленные углы 5">
            <a:extLst>
              <a:ext uri="{FF2B5EF4-FFF2-40B4-BE49-F238E27FC236}">
                <a16:creationId xmlns:a16="http://schemas.microsoft.com/office/drawing/2014/main" id="{9F6E69A9-5301-7B4E-92FA-1F8457768E3C}"/>
              </a:ext>
            </a:extLst>
          </p:cNvPr>
          <p:cNvSpPr/>
          <p:nvPr/>
        </p:nvSpPr>
        <p:spPr>
          <a:xfrm>
            <a:off x="629571" y="3845251"/>
            <a:ext cx="10731062" cy="2848303"/>
          </a:xfrm>
          <a:prstGeom prst="roundRect">
            <a:avLst>
              <a:gd name="adj" fmla="val 6704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910EEE-BC29-304B-9E47-CEEC63703760}"/>
              </a:ext>
            </a:extLst>
          </p:cNvPr>
          <p:cNvSpPr txBox="1"/>
          <p:nvPr/>
        </p:nvSpPr>
        <p:spPr>
          <a:xfrm>
            <a:off x="1526999" y="3961889"/>
            <a:ext cx="9295656" cy="36933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Доступная стоимость для сотрудников Учреждения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9DE830-45A8-874C-AFAB-3F5290048970}"/>
              </a:ext>
            </a:extLst>
          </p:cNvPr>
          <p:cNvSpPr txBox="1"/>
          <p:nvPr/>
        </p:nvSpPr>
        <p:spPr>
          <a:xfrm>
            <a:off x="1526999" y="4719644"/>
            <a:ext cx="9295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Доступность по времени и месту посещения – трансляция тренировки в режиме онлайн во всех филиалах Учреждения города Новосибирска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56765F-582D-8346-8EDF-C67D0745B7AB}"/>
              </a:ext>
            </a:extLst>
          </p:cNvPr>
          <p:cNvSpPr txBox="1"/>
          <p:nvPr/>
        </p:nvSpPr>
        <p:spPr>
          <a:xfrm>
            <a:off x="1526999" y="5696855"/>
            <a:ext cx="9295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Формирование материальной базы для развития благотворительности в Учреждении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C306F3-43A5-3A4C-BCD8-D0207E3A747A}"/>
              </a:ext>
            </a:extLst>
          </p:cNvPr>
          <p:cNvSpPr txBox="1"/>
          <p:nvPr/>
        </p:nvSpPr>
        <p:spPr>
          <a:xfrm>
            <a:off x="629571" y="3701129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chemeClr val="bg1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CF2911-A4F6-6F4B-94D7-5D790B8B48F4}"/>
              </a:ext>
            </a:extLst>
          </p:cNvPr>
          <p:cNvSpPr txBox="1"/>
          <p:nvPr/>
        </p:nvSpPr>
        <p:spPr>
          <a:xfrm>
            <a:off x="629571" y="4536766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0AB43A-6FF0-EC46-A91F-70C0BBFB8398}"/>
              </a:ext>
            </a:extLst>
          </p:cNvPr>
          <p:cNvSpPr txBox="1"/>
          <p:nvPr/>
        </p:nvSpPr>
        <p:spPr>
          <a:xfrm>
            <a:off x="628768" y="5345445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  <a:latin typeface="Dita Sweet" panose="02000503090000020004" pitchFamily="50" charset="0"/>
              </a:rPr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305355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BFE4FB-DBD4-3046-8961-57C86C99613F}"/>
              </a:ext>
            </a:extLst>
          </p:cNvPr>
          <p:cNvSpPr txBox="1"/>
          <p:nvPr/>
        </p:nvSpPr>
        <p:spPr>
          <a:xfrm>
            <a:off x="599090" y="588577"/>
            <a:ext cx="35686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Целевая аудитория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3FE0D1-C6A5-C04E-AEFC-D4902E28A74D}"/>
              </a:ext>
            </a:extLst>
          </p:cNvPr>
          <p:cNvSpPr txBox="1"/>
          <p:nvPr/>
        </p:nvSpPr>
        <p:spPr>
          <a:xfrm>
            <a:off x="599090" y="1545021"/>
            <a:ext cx="77076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Проект призван стать глотком свежего воздуха для сотрудников учреждений, подведомственных департаменту по социальной политике мэрии города Новосибирска. </a:t>
            </a:r>
          </a:p>
          <a:p>
            <a:endParaRPr lang="ru-RU" sz="2000" dirty="0"/>
          </a:p>
          <a:p>
            <a:r>
              <a:rPr lang="ru-RU" sz="2000" dirty="0"/>
              <a:t>Он адресован тем, кто мечтает о фитнесе и личном нутрициологе, но чьи стремления упираются в неприступную стену цен на абонементы и консультации.</a:t>
            </a:r>
          </a:p>
        </p:txBody>
      </p:sp>
    </p:spTree>
    <p:extLst>
      <p:ext uri="{BB962C8B-B14F-4D97-AF65-F5344CB8AC3E}">
        <p14:creationId xmlns:p14="http://schemas.microsoft.com/office/powerpoint/2010/main" val="1532522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FD9C88-5035-B741-9EF2-4D25C8FCEB64}"/>
              </a:ext>
            </a:extLst>
          </p:cNvPr>
          <p:cNvSpPr txBox="1"/>
          <p:nvPr/>
        </p:nvSpPr>
        <p:spPr>
          <a:xfrm>
            <a:off x="599090" y="588577"/>
            <a:ext cx="625042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Стадия проекта. Зрелость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9E9D96-F053-B14C-97B3-0191C1B7F1A9}"/>
              </a:ext>
            </a:extLst>
          </p:cNvPr>
          <p:cNvSpPr txBox="1"/>
          <p:nvPr/>
        </p:nvSpPr>
        <p:spPr>
          <a:xfrm>
            <a:off x="1039528" y="1918069"/>
            <a:ext cx="10290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dirty="0"/>
              <a:t>Инициатива (хорошая, продуманная идея, но проект еще не реализован)</a:t>
            </a:r>
          </a:p>
        </p:txBody>
      </p:sp>
      <p:sp>
        <p:nvSpPr>
          <p:cNvPr id="8" name="Овал 2">
            <a:extLst>
              <a:ext uri="{FF2B5EF4-FFF2-40B4-BE49-F238E27FC236}">
                <a16:creationId xmlns:a16="http://schemas.microsoft.com/office/drawing/2014/main" id="{A17177B6-1C68-8E47-9657-8BC211F975BA}"/>
              </a:ext>
            </a:extLst>
          </p:cNvPr>
          <p:cNvSpPr/>
          <p:nvPr/>
        </p:nvSpPr>
        <p:spPr>
          <a:xfrm>
            <a:off x="707844" y="1983217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778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D0987B-83B4-AA46-BFCD-AB6618EC16FA}"/>
              </a:ext>
            </a:extLst>
          </p:cNvPr>
          <p:cNvSpPr txBox="1"/>
          <p:nvPr/>
        </p:nvSpPr>
        <p:spPr>
          <a:xfrm>
            <a:off x="599090" y="588577"/>
            <a:ext cx="72266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Миссия проекта. Цели и задачи проекта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78B6A2-483B-5041-9AAB-37FF081A67F6}"/>
              </a:ext>
            </a:extLst>
          </p:cNvPr>
          <p:cNvSpPr txBox="1"/>
          <p:nvPr/>
        </p:nvSpPr>
        <p:spPr>
          <a:xfrm>
            <a:off x="744456" y="3018000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A72E88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A72E88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ED018C-C8C8-FC47-9904-8EE67C111AE9}"/>
              </a:ext>
            </a:extLst>
          </p:cNvPr>
          <p:cNvSpPr txBox="1"/>
          <p:nvPr/>
        </p:nvSpPr>
        <p:spPr>
          <a:xfrm>
            <a:off x="764348" y="4004909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A72E88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3663EC-3DC1-1547-9D13-5F13AA9CB760}"/>
              </a:ext>
            </a:extLst>
          </p:cNvPr>
          <p:cNvSpPr txBox="1"/>
          <p:nvPr/>
        </p:nvSpPr>
        <p:spPr>
          <a:xfrm>
            <a:off x="755019" y="5064762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A72E88"/>
                </a:solidFill>
                <a:latin typeface="Dita Sweet" panose="02000503090000020004" pitchFamily="50" charset="0"/>
              </a:rPr>
              <a:t>3.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3A1142-CF42-E546-891A-29A412372602}"/>
              </a:ext>
            </a:extLst>
          </p:cNvPr>
          <p:cNvSpPr txBox="1"/>
          <p:nvPr/>
        </p:nvSpPr>
        <p:spPr>
          <a:xfrm>
            <a:off x="5592442" y="2713665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B9D04A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C7FB12-663E-BB45-B0AE-A412BADB16B3}"/>
              </a:ext>
            </a:extLst>
          </p:cNvPr>
          <p:cNvSpPr txBox="1"/>
          <p:nvPr/>
        </p:nvSpPr>
        <p:spPr>
          <a:xfrm>
            <a:off x="5656245" y="3479665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6AF7BDC-95D7-3642-91FF-A8B00E650BBC}"/>
              </a:ext>
            </a:extLst>
          </p:cNvPr>
          <p:cNvSpPr txBox="1"/>
          <p:nvPr/>
        </p:nvSpPr>
        <p:spPr>
          <a:xfrm>
            <a:off x="5699142" y="4290921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3.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A06FC8-20DC-1442-B6F9-1D752E470FFA}"/>
              </a:ext>
            </a:extLst>
          </p:cNvPr>
          <p:cNvSpPr txBox="1"/>
          <p:nvPr/>
        </p:nvSpPr>
        <p:spPr>
          <a:xfrm>
            <a:off x="786088" y="2534664"/>
            <a:ext cx="26773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Playfair Display SemiBold" pitchFamily="2" charset="-52"/>
              </a:rPr>
              <a:t>Цели и задачи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AEF22A-80F6-934F-814E-7A34502A8484}"/>
              </a:ext>
            </a:extLst>
          </p:cNvPr>
          <p:cNvSpPr txBox="1"/>
          <p:nvPr/>
        </p:nvSpPr>
        <p:spPr>
          <a:xfrm>
            <a:off x="1439533" y="3029329"/>
            <a:ext cx="35415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Улучшение физической формы сотрудников путем внедрения корпоративных занятий фитнесом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BA45BA0-D4B1-6C43-A815-242F5EBF451D}"/>
              </a:ext>
            </a:extLst>
          </p:cNvPr>
          <p:cNvSpPr txBox="1"/>
          <p:nvPr/>
        </p:nvSpPr>
        <p:spPr>
          <a:xfrm>
            <a:off x="1439533" y="4024257"/>
            <a:ext cx="35415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Формирование культуры здорового образа жизни среди персонала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A02AC18-941A-574F-8D29-652E047DEC2E}"/>
              </a:ext>
            </a:extLst>
          </p:cNvPr>
          <p:cNvSpPr txBox="1"/>
          <p:nvPr/>
        </p:nvSpPr>
        <p:spPr>
          <a:xfrm>
            <a:off x="1430204" y="5084110"/>
            <a:ext cx="35415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Оказание профессиональной поддержки в вопросах питания и составления индивидуальных рационов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3B1BA54-CEA8-324D-A51C-67190010D735}"/>
              </a:ext>
            </a:extLst>
          </p:cNvPr>
          <p:cNvSpPr txBox="1"/>
          <p:nvPr/>
        </p:nvSpPr>
        <p:spPr>
          <a:xfrm>
            <a:off x="6380578" y="2852165"/>
            <a:ext cx="50669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Обустройство специализированного помещения внутри учреждения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EC083BC-A197-F644-8276-D16BE958C6FF}"/>
              </a:ext>
            </a:extLst>
          </p:cNvPr>
          <p:cNvSpPr txBox="1"/>
          <p:nvPr/>
        </p:nvSpPr>
        <p:spPr>
          <a:xfrm>
            <a:off x="6380579" y="3641325"/>
            <a:ext cx="548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Подбор необходимого оборудования: коврики для йоги и пилатеса, гантели и другой инвентарь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3142D69-389E-FA41-B6F5-C90265FC495B}"/>
              </a:ext>
            </a:extLst>
          </p:cNvPr>
          <p:cNvSpPr txBox="1"/>
          <p:nvPr/>
        </p:nvSpPr>
        <p:spPr>
          <a:xfrm>
            <a:off x="6412690" y="4466574"/>
            <a:ext cx="4179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Найм профессионального инструктора и нутрициолога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80E70F-F771-2C2F-8696-E82FBD6DFD19}"/>
              </a:ext>
            </a:extLst>
          </p:cNvPr>
          <p:cNvSpPr txBox="1"/>
          <p:nvPr/>
        </p:nvSpPr>
        <p:spPr>
          <a:xfrm>
            <a:off x="5720888" y="5162814"/>
            <a:ext cx="7104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4.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683B2B-CAD8-FC48-DCA6-DF434668BE10}"/>
              </a:ext>
            </a:extLst>
          </p:cNvPr>
          <p:cNvSpPr txBox="1"/>
          <p:nvPr/>
        </p:nvSpPr>
        <p:spPr>
          <a:xfrm>
            <a:off x="6412690" y="5291423"/>
            <a:ext cx="5056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Обеспечение материальной базы для развития благотворительности в Учреждении за счёт средств от участников проекта – целевой аудитории</a:t>
            </a:r>
          </a:p>
        </p:txBody>
      </p:sp>
    </p:spTree>
    <p:extLst>
      <p:ext uri="{BB962C8B-B14F-4D97-AF65-F5344CB8AC3E}">
        <p14:creationId xmlns:p14="http://schemas.microsoft.com/office/powerpoint/2010/main" val="1478707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690254-2E86-BE45-BDF3-C531AFA98911}"/>
              </a:ext>
            </a:extLst>
          </p:cNvPr>
          <p:cNvSpPr txBox="1"/>
          <p:nvPr/>
        </p:nvSpPr>
        <p:spPr>
          <a:xfrm>
            <a:off x="599090" y="588577"/>
            <a:ext cx="253146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Суть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37FA73-FDF5-4545-9A83-B81C56B1FB7A}"/>
              </a:ext>
            </a:extLst>
          </p:cNvPr>
          <p:cNvSpPr txBox="1"/>
          <p:nvPr/>
        </p:nvSpPr>
        <p:spPr>
          <a:xfrm>
            <a:off x="599090" y="1311852"/>
            <a:ext cx="107310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7030A0"/>
                </a:solidFill>
              </a:rPr>
              <a:t>Суть проекта заключается в идее получить услугу по фитнесу, при этом внести посильный вклад в помощь детям из неблагополучных семей</a:t>
            </a:r>
            <a:endParaRPr lang="ru-RU" sz="2000" dirty="0"/>
          </a:p>
        </p:txBody>
      </p:sp>
      <p:sp>
        <p:nvSpPr>
          <p:cNvPr id="8" name="Прямоугольник: скругленные углы 11">
            <a:extLst>
              <a:ext uri="{FF2B5EF4-FFF2-40B4-BE49-F238E27FC236}">
                <a16:creationId xmlns:a16="http://schemas.microsoft.com/office/drawing/2014/main" id="{A94B22EA-478D-ED42-A6D1-AF33314DED96}"/>
              </a:ext>
            </a:extLst>
          </p:cNvPr>
          <p:cNvSpPr/>
          <p:nvPr/>
        </p:nvSpPr>
        <p:spPr>
          <a:xfrm>
            <a:off x="1266718" y="2497663"/>
            <a:ext cx="9658564" cy="1621542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Проект по внедрению здоровьесберегающих технологий в учреждении направлен на улучшение физического и психоэмоционального состояния сотрудников, что положительно сказывается на производительности труда, снижении уровня стресса и укреплении командного духа</a:t>
            </a:r>
          </a:p>
        </p:txBody>
      </p:sp>
      <p:sp>
        <p:nvSpPr>
          <p:cNvPr id="9" name="Прямоугольник: скругленные углы 15">
            <a:extLst>
              <a:ext uri="{FF2B5EF4-FFF2-40B4-BE49-F238E27FC236}">
                <a16:creationId xmlns:a16="http://schemas.microsoft.com/office/drawing/2014/main" id="{BEB46AAA-30A5-DB41-83AD-72BC9CB91D2F}"/>
              </a:ext>
            </a:extLst>
          </p:cNvPr>
          <p:cNvSpPr/>
          <p:nvPr/>
        </p:nvSpPr>
        <p:spPr>
          <a:xfrm>
            <a:off x="1266718" y="4430033"/>
            <a:ext cx="9658564" cy="1621543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Суть проекта заключается в создании условий для регулярных физических нагрузок и правильного питания среди работников Учреждения</a:t>
            </a:r>
          </a:p>
        </p:txBody>
      </p:sp>
    </p:spTree>
    <p:extLst>
      <p:ext uri="{BB962C8B-B14F-4D97-AF65-F5344CB8AC3E}">
        <p14:creationId xmlns:p14="http://schemas.microsoft.com/office/powerpoint/2010/main" val="261039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E5D33E-8624-9F40-B0DC-F3E78C924CAB}"/>
              </a:ext>
            </a:extLst>
          </p:cNvPr>
          <p:cNvSpPr txBox="1"/>
          <p:nvPr/>
        </p:nvSpPr>
        <p:spPr>
          <a:xfrm>
            <a:off x="599090" y="588577"/>
            <a:ext cx="343235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Механика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9" name="Прямоугольник: скругленные углы 7">
            <a:extLst>
              <a:ext uri="{FF2B5EF4-FFF2-40B4-BE49-F238E27FC236}">
                <a16:creationId xmlns:a16="http://schemas.microsoft.com/office/drawing/2014/main" id="{C99722BC-85BA-A140-9E9E-71C5F0D0B7CC}"/>
              </a:ext>
            </a:extLst>
          </p:cNvPr>
          <p:cNvSpPr/>
          <p:nvPr/>
        </p:nvSpPr>
        <p:spPr>
          <a:xfrm>
            <a:off x="599090" y="2475552"/>
            <a:ext cx="10993821" cy="3115538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E73F23A-41EF-0BE7-F5D7-492C85ACA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2475552"/>
            <a:ext cx="10606252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Unicode MS"/>
              </a:rPr>
              <a:t>Обеспечить доступ к оборудованным помещениям для занятий спортом внутри учреждения.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Unicode MS"/>
              </a:rPr>
              <a:t>Организовать регулярные тренировки с квалифицированным инструктором.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Unicode MS"/>
              </a:rPr>
              <a:t>Повысить мотивацию сотрудников к регулярным физическим нагрузкам.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Unicode MS"/>
              </a:rPr>
              <a:t>Создать атмосферу командного взаимодействия и корпоративного духа посредством совместных спортивных активностей.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</a:pP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Unicode MS"/>
              </a:rPr>
              <a:t>Улучшить здоровье сотрудников, снизить риск заболеваний и повысить общую работоспособность коллектива.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858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2DB4CB-73D1-2148-924A-D3D1A20C3243}"/>
              </a:ext>
            </a:extLst>
          </p:cNvPr>
          <p:cNvSpPr txBox="1"/>
          <p:nvPr/>
        </p:nvSpPr>
        <p:spPr>
          <a:xfrm>
            <a:off x="599090" y="588577"/>
            <a:ext cx="5405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Планируемые результаты проекта</a:t>
            </a:r>
          </a:p>
        </p:txBody>
      </p:sp>
      <p:sp>
        <p:nvSpPr>
          <p:cNvPr id="8" name="Овал 9">
            <a:extLst>
              <a:ext uri="{FF2B5EF4-FFF2-40B4-BE49-F238E27FC236}">
                <a16:creationId xmlns:a16="http://schemas.microsoft.com/office/drawing/2014/main" id="{95A6727E-4E54-5049-AD3F-7E4D733BE664}"/>
              </a:ext>
            </a:extLst>
          </p:cNvPr>
          <p:cNvSpPr/>
          <p:nvPr/>
        </p:nvSpPr>
        <p:spPr>
          <a:xfrm>
            <a:off x="697129" y="2224114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10">
            <a:extLst>
              <a:ext uri="{FF2B5EF4-FFF2-40B4-BE49-F238E27FC236}">
                <a16:creationId xmlns:a16="http://schemas.microsoft.com/office/drawing/2014/main" id="{F97F9C59-89C4-ED46-BC9F-0D3E4EABDB46}"/>
              </a:ext>
            </a:extLst>
          </p:cNvPr>
          <p:cNvSpPr/>
          <p:nvPr/>
        </p:nvSpPr>
        <p:spPr>
          <a:xfrm>
            <a:off x="707844" y="2937184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11">
            <a:extLst>
              <a:ext uri="{FF2B5EF4-FFF2-40B4-BE49-F238E27FC236}">
                <a16:creationId xmlns:a16="http://schemas.microsoft.com/office/drawing/2014/main" id="{0B50C7FF-C535-C04C-BB21-B8312DB0B06A}"/>
              </a:ext>
            </a:extLst>
          </p:cNvPr>
          <p:cNvSpPr/>
          <p:nvPr/>
        </p:nvSpPr>
        <p:spPr>
          <a:xfrm>
            <a:off x="707844" y="3555730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2">
            <a:extLst>
              <a:ext uri="{FF2B5EF4-FFF2-40B4-BE49-F238E27FC236}">
                <a16:creationId xmlns:a16="http://schemas.microsoft.com/office/drawing/2014/main" id="{1A11A1F6-0531-364A-AD8A-E589334E16B2}"/>
              </a:ext>
            </a:extLst>
          </p:cNvPr>
          <p:cNvSpPr/>
          <p:nvPr/>
        </p:nvSpPr>
        <p:spPr>
          <a:xfrm>
            <a:off x="707844" y="4174327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3">
            <a:extLst>
              <a:ext uri="{FF2B5EF4-FFF2-40B4-BE49-F238E27FC236}">
                <a16:creationId xmlns:a16="http://schemas.microsoft.com/office/drawing/2014/main" id="{D73557A0-38A9-CB4B-B14C-F1430907911C}"/>
              </a:ext>
            </a:extLst>
          </p:cNvPr>
          <p:cNvSpPr/>
          <p:nvPr/>
        </p:nvSpPr>
        <p:spPr>
          <a:xfrm>
            <a:off x="707844" y="4799034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678E1D-1ED6-9A49-824B-A22693BFE844}"/>
              </a:ext>
            </a:extLst>
          </p:cNvPr>
          <p:cNvSpPr txBox="1"/>
          <p:nvPr/>
        </p:nvSpPr>
        <p:spPr>
          <a:xfrm>
            <a:off x="1096871" y="1989813"/>
            <a:ext cx="103246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Повышение уровня физической активности и укрепление здоровья сотрудников. Вовлечение сотрудников составит до 60%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C87659-64EE-F442-B024-A538C907FAFE}"/>
              </a:ext>
            </a:extLst>
          </p:cNvPr>
          <p:cNvSpPr txBox="1"/>
          <p:nvPr/>
        </p:nvSpPr>
        <p:spPr>
          <a:xfrm>
            <a:off x="1096871" y="2844500"/>
            <a:ext cx="10324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Снижение заболеваемости и количества больничных листов – до 80%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D9F775E-F051-4040-A4CF-F5F248A66BCF}"/>
              </a:ext>
            </a:extLst>
          </p:cNvPr>
          <p:cNvSpPr txBox="1"/>
          <p:nvPr/>
        </p:nvSpPr>
        <p:spPr>
          <a:xfrm>
            <a:off x="1096871" y="3469207"/>
            <a:ext cx="10324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Увеличение мотивации и вовлеченности сотрудников в рабочий процесс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2F3FE3-DDDF-F04D-99FC-5558F11755A7}"/>
              </a:ext>
            </a:extLst>
          </p:cNvPr>
          <p:cNvSpPr txBox="1"/>
          <p:nvPr/>
        </p:nvSpPr>
        <p:spPr>
          <a:xfrm>
            <a:off x="1096871" y="4093914"/>
            <a:ext cx="10324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Укрепление корпоративной культуры и улучшение психологического климата в коллективе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26DD552-DC4B-A740-A522-4DBB1979DBB7}"/>
              </a:ext>
            </a:extLst>
          </p:cNvPr>
          <p:cNvSpPr txBox="1"/>
          <p:nvPr/>
        </p:nvSpPr>
        <p:spPr>
          <a:xfrm>
            <a:off x="1096871" y="4718621"/>
            <a:ext cx="103246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Детям, нуждающимся в поддержке и находящимся под опекой учреждения, оказывается действенная и искренняя помощь</a:t>
            </a:r>
          </a:p>
        </p:txBody>
      </p:sp>
    </p:spTree>
    <p:extLst>
      <p:ext uri="{BB962C8B-B14F-4D97-AF65-F5344CB8AC3E}">
        <p14:creationId xmlns:p14="http://schemas.microsoft.com/office/powerpoint/2010/main" val="3713168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88475A-0C6F-9641-A042-B188E420BA4B}"/>
              </a:ext>
            </a:extLst>
          </p:cNvPr>
          <p:cNvSpPr txBox="1"/>
          <p:nvPr/>
        </p:nvSpPr>
        <p:spPr>
          <a:xfrm>
            <a:off x="599090" y="588577"/>
            <a:ext cx="59346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Информация о текущем статусе </a:t>
            </a:r>
            <a:b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</a:br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реализации проекта</a:t>
            </a:r>
          </a:p>
        </p:txBody>
      </p:sp>
      <p:sp>
        <p:nvSpPr>
          <p:cNvPr id="9" name="Прямоугольник: скругленные углы 20">
            <a:extLst>
              <a:ext uri="{FF2B5EF4-FFF2-40B4-BE49-F238E27FC236}">
                <a16:creationId xmlns:a16="http://schemas.microsoft.com/office/drawing/2014/main" id="{444AD552-A7DD-B541-B481-B576E7BAE03B}"/>
              </a:ext>
            </a:extLst>
          </p:cNvPr>
          <p:cNvSpPr/>
          <p:nvPr/>
        </p:nvSpPr>
        <p:spPr>
          <a:xfrm>
            <a:off x="599090" y="2525404"/>
            <a:ext cx="10322910" cy="888803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Анкетирование сотрудников Учреждения на предмет потребности в проекте</a:t>
            </a:r>
          </a:p>
        </p:txBody>
      </p:sp>
      <p:sp>
        <p:nvSpPr>
          <p:cNvPr id="10" name="Прямоугольник: скругленные углы 21">
            <a:extLst>
              <a:ext uri="{FF2B5EF4-FFF2-40B4-BE49-F238E27FC236}">
                <a16:creationId xmlns:a16="http://schemas.microsoft.com/office/drawing/2014/main" id="{C18EE8D4-00F3-1F40-B507-684B74EA7715}"/>
              </a:ext>
            </a:extLst>
          </p:cNvPr>
          <p:cNvSpPr/>
          <p:nvPr/>
        </p:nvSpPr>
        <p:spPr>
          <a:xfrm>
            <a:off x="599090" y="4503591"/>
            <a:ext cx="10993820" cy="1791648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Из 1100 опрошенных сотрудников: </a:t>
            </a:r>
          </a:p>
          <a:p>
            <a:pPr marL="285750" indent="-285750">
              <a:buFontTx/>
              <a:buChar char="-"/>
            </a:pPr>
            <a:r>
              <a:rPr lang="ru-RU" dirty="0"/>
              <a:t>95% проявили интерес по направлению ЗОЖ,</a:t>
            </a:r>
          </a:p>
          <a:p>
            <a:pPr marL="285750" indent="-285750">
              <a:buFontTx/>
              <a:buChar char="-"/>
            </a:pPr>
            <a:r>
              <a:rPr lang="ru-RU" dirty="0"/>
              <a:t>68% готовы присоединиться к проекту в части фитнеса </a:t>
            </a:r>
          </a:p>
        </p:txBody>
      </p:sp>
    </p:spTree>
    <p:extLst>
      <p:ext uri="{BB962C8B-B14F-4D97-AF65-F5344CB8AC3E}">
        <p14:creationId xmlns:p14="http://schemas.microsoft.com/office/powerpoint/2010/main" val="2239784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775</Words>
  <Application>Microsoft Office PowerPoint</Application>
  <PresentationFormat>Широкоэкранный</PresentationFormat>
  <Paragraphs>81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Arial Unicode MS</vt:lpstr>
      <vt:lpstr>Calibri</vt:lpstr>
      <vt:lpstr>Calibri Light</vt:lpstr>
      <vt:lpstr>Dita Sweet</vt:lpstr>
      <vt:lpstr>Playfair Display</vt:lpstr>
      <vt:lpstr>Playfair Display SemiBold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Олексенко Татьяна Сергеевна</cp:lastModifiedBy>
  <cp:revision>3</cp:revision>
  <dcterms:created xsi:type="dcterms:W3CDTF">2025-03-26T12:04:55Z</dcterms:created>
  <dcterms:modified xsi:type="dcterms:W3CDTF">2025-05-20T07:03:10Z</dcterms:modified>
</cp:coreProperties>
</file>