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4" r:id="rId7"/>
    <p:sldId id="265" r:id="rId8"/>
    <p:sldId id="266" r:id="rId9"/>
    <p:sldId id="261" r:id="rId10"/>
    <p:sldId id="267" r:id="rId11"/>
  </p:sldIdLst>
  <p:sldSz cx="12192000" cy="6858000"/>
  <p:notesSz cx="12192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/>
          <a:lstStyle>
            <a:lvl1pPr>
              <a:defRPr sz="4800" b="1" i="1">
                <a:solidFill>
                  <a:schemeClr val="bg1"/>
                </a:solidFill>
                <a:latin typeface="Georgia" panose="02040502050405020303"/>
                <a:cs typeface="Georgia" panose="020405020504050203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FED1061-E662-4CD3-8F46-142C6DB024AF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8EB84-2DF9-43EC-B9D0-AA789CEC221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/>
          <p:cNvSpPr>
            <a:spLocks noChangeArrowheads="1"/>
          </p:cNvSpPr>
          <p:nvPr/>
        </p:nvSpPr>
        <p:spPr bwMode="auto">
          <a:xfrm>
            <a:off x="762000" y="827088"/>
            <a:ext cx="0" cy="914400"/>
          </a:xfrm>
          <a:custGeom>
            <a:avLst/>
            <a:gdLst>
              <a:gd name="T0" fmla="*/ 0 h 914400"/>
              <a:gd name="T1" fmla="*/ 914400 h 914400"/>
            </a:gdLst>
            <a:ahLst/>
            <a:cxnLst/>
            <a:rect l="0" t="T0" r="0" b="T1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812">
            <a:solidFill>
              <a:srgbClr val="1CAC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bg object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1" i="1">
                <a:solidFill>
                  <a:schemeClr val="bg1"/>
                </a:solidFill>
                <a:latin typeface="Georgia" panose="02040502050405020303"/>
                <a:cs typeface="Georgia" panose="020405020504050203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6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E95A728-7815-4993-AF06-6D38167C3565}" type="datetimeFigureOut">
              <a:rPr lang="en-US"/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20D3E-7BBC-4915-82BE-6A0BD7958B7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1" i="1">
                <a:solidFill>
                  <a:schemeClr val="bg1"/>
                </a:solidFill>
                <a:latin typeface="Georgia" panose="02040502050405020303"/>
                <a:cs typeface="Georgia" panose="020405020504050203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B734882-2796-4849-A25D-EBA0AD76B725}" type="datetimeFigureOut">
              <a:rPr lang="en-US"/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49337-7914-4A1E-8C34-11A6EBF7189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/>
          <p:cNvSpPr>
            <a:spLocks noChangeArrowheads="1"/>
          </p:cNvSpPr>
          <p:nvPr/>
        </p:nvSpPr>
        <p:spPr bwMode="auto">
          <a:xfrm>
            <a:off x="762000" y="827088"/>
            <a:ext cx="0" cy="914400"/>
          </a:xfrm>
          <a:custGeom>
            <a:avLst/>
            <a:gdLst>
              <a:gd name="T0" fmla="*/ 0 h 914400"/>
              <a:gd name="T1" fmla="*/ 914400 h 914400"/>
            </a:gdLst>
            <a:ahLst/>
            <a:cxnLst/>
            <a:rect l="0" t="T0" r="0" b="T1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812">
            <a:solidFill>
              <a:srgbClr val="1CAC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bg object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1" i="1">
                <a:solidFill>
                  <a:schemeClr val="bg1"/>
                </a:solidFill>
                <a:latin typeface="Georgia" panose="02040502050405020303"/>
                <a:cs typeface="Georgia" panose="02040502050405020303"/>
              </a:defRPr>
            </a:lvl1pPr>
          </a:lstStyle>
          <a:p/>
        </p:txBody>
      </p:sp>
      <p:sp>
        <p:nvSpPr>
          <p:cNvPr id="5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76A7823-59B7-4C72-9A78-6A5797A5F9A0}" type="datetimeFigureOut">
              <a:rPr lang="en-US"/>
            </a:fld>
            <a:endParaRPr lang="en-US"/>
          </a:p>
        </p:txBody>
      </p:sp>
      <p:sp>
        <p:nvSpPr>
          <p:cNvPr id="7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131E1-B740-47F6-946F-F97917A3926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840010B-E42C-4BF9-B2A7-DDA441368DB7}" type="datetimeFigureOut">
              <a:rPr lang="en-US"/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26541-F9D0-4ACD-870E-8F9E3C47F6A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g object 16"/>
          <p:cNvSpPr>
            <a:spLocks noChangeArrowheads="1"/>
          </p:cNvSpPr>
          <p:nvPr/>
        </p:nvSpPr>
        <p:spPr bwMode="auto">
          <a:xfrm>
            <a:off x="762000" y="827088"/>
            <a:ext cx="0" cy="914400"/>
          </a:xfrm>
          <a:custGeom>
            <a:avLst/>
            <a:gdLst>
              <a:gd name="T0" fmla="*/ 0 h 914400"/>
              <a:gd name="T1" fmla="*/ 914400 h 914400"/>
            </a:gdLst>
            <a:ahLst/>
            <a:cxnLst/>
            <a:rect l="0" t="T0" r="0" b="T1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812">
            <a:solidFill>
              <a:srgbClr val="1CAC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462088" y="4351338"/>
            <a:ext cx="8616950" cy="757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6343650" y="1651000"/>
            <a:ext cx="5735638" cy="4403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9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4144963" y="6378575"/>
            <a:ext cx="3902075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8575"/>
            <a:ext cx="2803525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96AF3CD-08EB-4ABC-901F-C2A7AD26BB0A}" type="datetimeFigureOut">
              <a:rPr lang="en-US"/>
            </a:fld>
            <a:endParaRPr lang="en-US"/>
          </a:p>
        </p:txBody>
      </p:sp>
      <p:sp>
        <p:nvSpPr>
          <p:cNvPr id="1031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778875" y="6378575"/>
            <a:ext cx="2803525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5C14F5D9-D004-4CF5-93D1-85E100D96A27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ject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762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object 3"/>
          <p:cNvSpPr txBox="1">
            <a:spLocks noChangeArrowheads="1"/>
          </p:cNvSpPr>
          <p:nvPr/>
        </p:nvSpPr>
        <p:spPr bwMode="auto">
          <a:xfrm>
            <a:off x="2509838" y="171450"/>
            <a:ext cx="9205912" cy="4827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739775" algn="ctr">
              <a:spcBef>
                <a:spcPts val="100"/>
              </a:spcBef>
            </a:pPr>
            <a:r>
              <a:rPr lang="ru-RU" altLang="ru-RU" sz="2400" b="1">
                <a:solidFill>
                  <a:srgbClr val="558ED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КУ ВО «БОРИСОГЛЕБСКИЙ ЗРЦДПОВ «ЖУРАВЛИК»</a:t>
            </a:r>
            <a:endParaRPr lang="ru-RU" altLang="ru-RU" sz="2400" b="1">
              <a:solidFill>
                <a:srgbClr val="558ED5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739775" algn="ctr">
              <a:spcBef>
                <a:spcPts val="100"/>
              </a:spcBef>
            </a:pPr>
            <a:endParaRPr lang="ru-RU" altLang="ru-RU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558ED5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+mn-ea"/>
            </a:endParaRPr>
          </a:p>
          <a:p>
            <a:pPr marL="739775" algn="ctr">
              <a:spcBef>
                <a:spcPts val="100"/>
              </a:spcBef>
            </a:pPr>
            <a:endParaRPr lang="ru-RU" altLang="ru-RU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558ED5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+mn-ea"/>
            </a:endParaRPr>
          </a:p>
          <a:p>
            <a:pPr marL="739775" algn="ctr">
              <a:spcBef>
                <a:spcPts val="100"/>
              </a:spcBef>
            </a:pPr>
            <a:endParaRPr lang="ru-RU" altLang="ru-RU" sz="2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558ED5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+mn-ea"/>
            </a:endParaRPr>
          </a:p>
          <a:p>
            <a:pPr marL="739775" algn="ctr">
              <a:spcBef>
                <a:spcPts val="100"/>
              </a:spcBef>
            </a:pPr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/>
                <a:cs typeface="Georgia" panose="02040502050405020303"/>
                <a:sym typeface="+mn-ea"/>
              </a:rPr>
              <a:t>ПРОЕКТ</a:t>
            </a:r>
            <a:endParaRPr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1385"/>
              </a:spcBef>
            </a:pPr>
            <a:endParaRPr sz="2800">
              <a:latin typeface="Georgia" panose="02040502050405020303"/>
              <a:cs typeface="Georgia" panose="02040502050405020303"/>
            </a:endParaRPr>
          </a:p>
          <a:p>
            <a:pPr algn="ctr">
              <a:lnSpc>
                <a:spcPct val="100000"/>
              </a:lnSpc>
            </a:pPr>
            <a:r>
              <a:rPr lang="en-US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eorgia" panose="02040502050405020303"/>
                <a:cs typeface="Georgia" panose="02040502050405020303"/>
                <a:sym typeface="+mn-ea"/>
              </a:rPr>
              <a:t>Здоровье</a:t>
            </a:r>
            <a:r>
              <a:rPr lang="en-US" altLang="ru-RU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eorgia" panose="02040502050405020303"/>
                <a:cs typeface="Georgia" panose="02040502050405020303"/>
                <a:sym typeface="+mn-ea"/>
              </a:rPr>
              <a:t> </a:t>
            </a:r>
            <a:r>
              <a:rPr lang="en-US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eorgia" panose="02040502050405020303"/>
                <a:cs typeface="Georgia" panose="02040502050405020303"/>
                <a:sym typeface="+mn-ea"/>
              </a:rPr>
              <a:t>каждого</a:t>
            </a:r>
            <a:r>
              <a:rPr lang="en-US" altLang="ru-RU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eorgia" panose="02040502050405020303"/>
                <a:cs typeface="Georgia" panose="02040502050405020303"/>
                <a:sym typeface="+mn-ea"/>
              </a:rPr>
              <a:t>- </a:t>
            </a:r>
            <a:r>
              <a:rPr lang="en-US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eorgia" panose="02040502050405020303"/>
                <a:cs typeface="Georgia" panose="02040502050405020303"/>
                <a:sym typeface="+mn-ea"/>
              </a:rPr>
              <a:t>успех</a:t>
            </a:r>
            <a:r>
              <a:rPr lang="en-US" altLang="ru-RU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eorgia" panose="02040502050405020303"/>
                <a:cs typeface="Georgia" panose="02040502050405020303"/>
                <a:sym typeface="+mn-ea"/>
              </a:rPr>
              <a:t> </a:t>
            </a:r>
            <a:r>
              <a:rPr lang="en-US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eorgia" panose="02040502050405020303"/>
                <a:cs typeface="Georgia" panose="02040502050405020303"/>
                <a:sym typeface="+mn-ea"/>
              </a:rPr>
              <a:t>всего</a:t>
            </a:r>
            <a:r>
              <a:rPr lang="en-US" altLang="ru-RU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eorgia" panose="02040502050405020303"/>
                <a:cs typeface="Georgia" panose="02040502050405020303"/>
                <a:sym typeface="+mn-ea"/>
              </a:rPr>
              <a:t> </a:t>
            </a:r>
            <a:r>
              <a:rPr lang="en-US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eorgia" panose="02040502050405020303"/>
                <a:cs typeface="Georgia" panose="02040502050405020303"/>
                <a:sym typeface="+mn-ea"/>
              </a:rPr>
              <a:t>коллектива</a:t>
            </a:r>
            <a:r>
              <a:rPr lang="en-US" altLang="ru-RU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eorgia" panose="02040502050405020303"/>
                <a:cs typeface="Georgia" panose="02040502050405020303"/>
                <a:sym typeface="+mn-ea"/>
              </a:rPr>
              <a:t>!</a:t>
            </a:r>
            <a:endParaRPr lang="ru-RU" altLang="ru-RU" sz="4800">
              <a:solidFill>
                <a:srgbClr val="31859C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4100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9150"/>
            <a:ext cx="196056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Grp="1"/>
          </p:cNvSpPr>
          <p:nvPr>
            <p:ph type="title"/>
          </p:nvPr>
        </p:nvSpPr>
        <p:spPr>
          <a:xfrm>
            <a:off x="3133725" y="22225"/>
            <a:ext cx="8599488" cy="2273935"/>
          </a:xfrm>
        </p:spPr>
        <p:txBody>
          <a:bodyPr tIns="12700"/>
          <a:lstStyle/>
          <a:p>
            <a:pPr marL="11430" eaLnBrk="1" hangingPunct="1">
              <a:spcBef>
                <a:spcPts val="100"/>
              </a:spcBef>
            </a:pPr>
            <a:r>
              <a:rPr lang="ru-RU" altLang="ru-RU" sz="240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altLang="ru-RU" sz="240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здорового образа жизни </a:t>
            </a:r>
            <a:br>
              <a:rPr lang="ru-RU" altLang="ru-RU" sz="240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 ВО «Борисоглебский зональный </a:t>
            </a:r>
            <a:br>
              <a:rPr lang="ru-RU" altLang="ru-RU" sz="240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реабилитационный центр для детей и подростков </a:t>
            </a:r>
            <a:br>
              <a:rPr lang="ru-RU" altLang="ru-RU" sz="240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«Журавлик»</a:t>
            </a:r>
            <a:br>
              <a:rPr lang="ru-RU" altLang="ru-RU" sz="240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2024-2025 годы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object 3"/>
          <p:cNvSpPr txBox="1">
            <a:spLocks noChangeArrowheads="1"/>
          </p:cNvSpPr>
          <p:nvPr/>
        </p:nvSpPr>
        <p:spPr bwMode="auto">
          <a:xfrm>
            <a:off x="2414588" y="2017713"/>
            <a:ext cx="9355137" cy="3801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065" rIns="0" bIns="0">
            <a:spAutoFit/>
          </a:bodyPr>
          <a:lstStyle/>
          <a:p>
            <a:pPr marL="349250">
              <a:lnSpc>
                <a:spcPts val="1765"/>
              </a:lnSpc>
              <a:spcBef>
                <a:spcPts val="100"/>
              </a:spcBef>
            </a:pPr>
            <a:r>
              <a:rPr lang="ru-RU" altLang="ru-RU" sz="1600" b="1" i="1" u="sng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altLang="ru-RU" sz="1600" b="1" u="sng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600" b="1" u="sng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>
              <a:lnSpc>
                <a:spcPts val="1765"/>
              </a:lnSpc>
              <a:spcBef>
                <a:spcPts val="100"/>
              </a:spcBef>
            </a:pPr>
            <a:r>
              <a:rPr lang="ru-RU" altLang="ru-RU" sz="1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 устойчивой  системы  ценностных ориентаций  и  установок  активной  жизненной  позиции  сотрудников, заинтересованности в поддержке здорового образа жизни, позитивной мотивации к саморазвитию и самосовершенствованию..</a:t>
            </a:r>
            <a:endParaRPr lang="ru-RU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>
              <a:spcBef>
                <a:spcPts val="1275"/>
              </a:spcBef>
            </a:pPr>
            <a:r>
              <a:rPr lang="ru-RU" altLang="ru-RU" sz="1600" b="1" i="1" u="sng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altLang="ru-RU" sz="1600" b="1" u="sng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>
              <a:buSzPct val="88000"/>
            </a:pPr>
            <a:r>
              <a:rPr lang="ru-RU" altLang="ru-RU" sz="1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Увеличение продолжительности жизни сотрудников; </a:t>
            </a:r>
            <a:endParaRPr lang="ru-RU" altLang="ru-RU" sz="16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>
              <a:buSzPct val="88000"/>
            </a:pPr>
            <a:r>
              <a:rPr lang="ru-RU" altLang="ru-RU" sz="1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Развитие  потребности  в  здоровом  образе  жизни,  формирование ценностного отношения к собственному здоровью у сотрудников; </a:t>
            </a:r>
            <a:endParaRPr lang="ru-RU" altLang="ru-RU" sz="16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>
              <a:buSzPct val="88000"/>
            </a:pPr>
            <a:r>
              <a:rPr lang="ru-RU" altLang="ru-RU" sz="1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Разъяснение и информирование сотрудников о заболеваниях и мерах их предотвращения; </a:t>
            </a:r>
            <a:endParaRPr lang="ru-RU" altLang="ru-RU" sz="16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>
              <a:buSzPct val="88000"/>
            </a:pPr>
            <a:r>
              <a:rPr lang="ru-RU" altLang="ru-RU" sz="1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Проведение  профилактических  и  пропагандистских  мероприятий, способствующих  отказу  от  вредных  привычек  среди  сотрудников  по разработанному плану; </a:t>
            </a:r>
            <a:endParaRPr lang="ru-RU" altLang="ru-RU" sz="16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>
              <a:buSzPct val="88000"/>
            </a:pPr>
            <a:r>
              <a:rPr lang="ru-RU" altLang="ru-RU" sz="1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 Обеспечение безопасных и комфортных условий труда сотрудников;</a:t>
            </a:r>
            <a:endParaRPr lang="ru-RU" altLang="ru-RU" sz="16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>
              <a:buSzPct val="88000"/>
            </a:pPr>
            <a:r>
              <a:rPr lang="ru-RU" altLang="ru-RU" sz="1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 Организация  отдыха,  обеспечение  психологической  и  физической устойчивости,  профилактика эмоционального выгорания;</a:t>
            </a:r>
            <a:endParaRPr lang="ru-RU" altLang="ru-RU" sz="16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>
              <a:buSzPct val="88000"/>
            </a:pPr>
            <a:r>
              <a:rPr lang="ru-RU" altLang="ru-RU" sz="16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  Совершенствование  работы  спортивно-оздоровительных  мероприятий.</a:t>
            </a:r>
            <a:endParaRPr lang="ru-RU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object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85825"/>
            <a:ext cx="20764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2724150" y="5256213"/>
            <a:ext cx="3365500" cy="0"/>
          </a:xfrm>
          <a:custGeom>
            <a:avLst/>
            <a:gdLst>
              <a:gd name="T0" fmla="*/ 0 w 3365500"/>
              <a:gd name="T1" fmla="*/ 3365500 w 3365500"/>
            </a:gdLst>
            <a:ahLst/>
            <a:cxnLst>
              <a:cxn ang="0">
                <a:pos x="0" y="0"/>
              </a:cxn>
              <a:cxn ang="0">
                <a:pos x="3364991" y="0"/>
              </a:cxn>
            </a:cxnLst>
            <a:rect l="T0" t="0" r="T1" b="0"/>
            <a:pathLst>
              <a:path w="3365500">
                <a:moveTo>
                  <a:pt x="0" y="0"/>
                </a:moveTo>
                <a:lnTo>
                  <a:pt x="3364991" y="0"/>
                </a:lnTo>
              </a:path>
            </a:pathLst>
          </a:custGeom>
          <a:noFill/>
          <a:ln w="9144">
            <a:solidFill>
              <a:srgbClr val="D9D9D9"/>
            </a:solidFill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47" name="object 3"/>
          <p:cNvSpPr>
            <a:spLocks noChangeArrowheads="1"/>
          </p:cNvSpPr>
          <p:nvPr/>
        </p:nvSpPr>
        <p:spPr bwMode="auto">
          <a:xfrm>
            <a:off x="2724150" y="4833938"/>
            <a:ext cx="141288" cy="0"/>
          </a:xfrm>
          <a:custGeom>
            <a:avLst/>
            <a:gdLst>
              <a:gd name="T0" fmla="*/ 0 w 140335"/>
              <a:gd name="T1" fmla="*/ 140335 w 140335"/>
            </a:gdLst>
            <a:ahLst/>
            <a:cxnLst>
              <a:cxn ang="0">
                <a:pos x="0" y="0"/>
              </a:cxn>
              <a:cxn ang="0">
                <a:pos x="140207" y="0"/>
              </a:cxn>
            </a:cxnLst>
            <a:rect l="T0" t="0" r="T1" b="0"/>
            <a:pathLst>
              <a:path w="140335">
                <a:moveTo>
                  <a:pt x="0" y="0"/>
                </a:moveTo>
                <a:lnTo>
                  <a:pt x="140207" y="0"/>
                </a:lnTo>
              </a:path>
            </a:pathLst>
          </a:custGeom>
          <a:noFill/>
          <a:ln w="9144">
            <a:solidFill>
              <a:srgbClr val="D9D9D9"/>
            </a:solidFill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3425825" y="4833938"/>
            <a:ext cx="2663825" cy="0"/>
          </a:xfrm>
          <a:custGeom>
            <a:avLst/>
            <a:gdLst>
              <a:gd name="T0" fmla="*/ 0 w 2664460"/>
              <a:gd name="T1" fmla="*/ 2664460 w 2664460"/>
            </a:gdLst>
            <a:ahLst/>
            <a:cxnLst>
              <a:cxn ang="0">
                <a:pos x="0" y="0"/>
              </a:cxn>
              <a:cxn ang="0">
                <a:pos x="2663952" y="0"/>
              </a:cxn>
            </a:cxnLst>
            <a:rect l="T0" t="0" r="T1" b="0"/>
            <a:pathLst>
              <a:path w="2664460">
                <a:moveTo>
                  <a:pt x="0" y="0"/>
                </a:moveTo>
                <a:lnTo>
                  <a:pt x="2663952" y="0"/>
                </a:lnTo>
              </a:path>
            </a:pathLst>
          </a:custGeom>
          <a:noFill/>
          <a:ln w="9144">
            <a:solidFill>
              <a:srgbClr val="D9D9D9"/>
            </a:solidFill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49" name="object 5"/>
          <p:cNvSpPr>
            <a:spLocks noChangeArrowheads="1"/>
          </p:cNvSpPr>
          <p:nvPr/>
        </p:nvSpPr>
        <p:spPr bwMode="auto">
          <a:xfrm>
            <a:off x="2724150" y="4411663"/>
            <a:ext cx="141288" cy="0"/>
          </a:xfrm>
          <a:custGeom>
            <a:avLst/>
            <a:gdLst>
              <a:gd name="T0" fmla="*/ 0 w 140335"/>
              <a:gd name="T1" fmla="*/ 140335 w 140335"/>
            </a:gdLst>
            <a:ahLst/>
            <a:cxnLst>
              <a:cxn ang="0">
                <a:pos x="0" y="0"/>
              </a:cxn>
              <a:cxn ang="0">
                <a:pos x="140207" y="0"/>
              </a:cxn>
            </a:cxnLst>
            <a:rect l="T0" t="0" r="T1" b="0"/>
            <a:pathLst>
              <a:path w="140335">
                <a:moveTo>
                  <a:pt x="0" y="0"/>
                </a:moveTo>
                <a:lnTo>
                  <a:pt x="140207" y="0"/>
                </a:lnTo>
              </a:path>
            </a:pathLst>
          </a:custGeom>
          <a:noFill/>
          <a:ln w="9144">
            <a:solidFill>
              <a:srgbClr val="D9D9D9"/>
            </a:solidFill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0" name="object 6"/>
          <p:cNvSpPr>
            <a:spLocks noChangeArrowheads="1"/>
          </p:cNvSpPr>
          <p:nvPr/>
        </p:nvSpPr>
        <p:spPr bwMode="auto">
          <a:xfrm>
            <a:off x="3425825" y="4411663"/>
            <a:ext cx="2663825" cy="0"/>
          </a:xfrm>
          <a:custGeom>
            <a:avLst/>
            <a:gdLst>
              <a:gd name="T0" fmla="*/ 0 w 2664460"/>
              <a:gd name="T1" fmla="*/ 2664460 w 2664460"/>
            </a:gdLst>
            <a:ahLst/>
            <a:cxnLst>
              <a:cxn ang="0">
                <a:pos x="0" y="0"/>
              </a:cxn>
              <a:cxn ang="0">
                <a:pos x="2663952" y="0"/>
              </a:cxn>
            </a:cxnLst>
            <a:rect l="T0" t="0" r="T1" b="0"/>
            <a:pathLst>
              <a:path w="2664460">
                <a:moveTo>
                  <a:pt x="0" y="0"/>
                </a:moveTo>
                <a:lnTo>
                  <a:pt x="2663952" y="0"/>
                </a:lnTo>
              </a:path>
            </a:pathLst>
          </a:custGeom>
          <a:noFill/>
          <a:ln w="9144">
            <a:solidFill>
              <a:srgbClr val="D9D9D9"/>
            </a:solidFill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1" name="object 7"/>
          <p:cNvSpPr>
            <a:spLocks noChangeArrowheads="1"/>
          </p:cNvSpPr>
          <p:nvPr/>
        </p:nvSpPr>
        <p:spPr bwMode="auto">
          <a:xfrm>
            <a:off x="2724150" y="3989388"/>
            <a:ext cx="141288" cy="0"/>
          </a:xfrm>
          <a:custGeom>
            <a:avLst/>
            <a:gdLst>
              <a:gd name="T0" fmla="*/ 0 w 140335"/>
              <a:gd name="T1" fmla="*/ 140335 w 140335"/>
            </a:gdLst>
            <a:ahLst/>
            <a:cxnLst>
              <a:cxn ang="0">
                <a:pos x="0" y="0"/>
              </a:cxn>
              <a:cxn ang="0">
                <a:pos x="140207" y="0"/>
              </a:cxn>
            </a:cxnLst>
            <a:rect l="T0" t="0" r="T1" b="0"/>
            <a:pathLst>
              <a:path w="140335">
                <a:moveTo>
                  <a:pt x="0" y="0"/>
                </a:moveTo>
                <a:lnTo>
                  <a:pt x="140207" y="0"/>
                </a:lnTo>
              </a:path>
            </a:pathLst>
          </a:custGeom>
          <a:noFill/>
          <a:ln w="9144">
            <a:solidFill>
              <a:srgbClr val="D9D9D9"/>
            </a:solidFill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2" name="object 8"/>
          <p:cNvSpPr>
            <a:spLocks noChangeArrowheads="1"/>
          </p:cNvSpPr>
          <p:nvPr/>
        </p:nvSpPr>
        <p:spPr bwMode="auto">
          <a:xfrm>
            <a:off x="3425825" y="3989388"/>
            <a:ext cx="2663825" cy="0"/>
          </a:xfrm>
          <a:custGeom>
            <a:avLst/>
            <a:gdLst>
              <a:gd name="T0" fmla="*/ 0 w 2664460"/>
              <a:gd name="T1" fmla="*/ 2664460 w 2664460"/>
            </a:gdLst>
            <a:ahLst/>
            <a:cxnLst>
              <a:cxn ang="0">
                <a:pos x="0" y="0"/>
              </a:cxn>
              <a:cxn ang="0">
                <a:pos x="2663952" y="0"/>
              </a:cxn>
            </a:cxnLst>
            <a:rect l="T0" t="0" r="T1" b="0"/>
            <a:pathLst>
              <a:path w="2664460">
                <a:moveTo>
                  <a:pt x="0" y="0"/>
                </a:moveTo>
                <a:lnTo>
                  <a:pt x="2663952" y="0"/>
                </a:lnTo>
              </a:path>
            </a:pathLst>
          </a:custGeom>
          <a:noFill/>
          <a:ln w="9144">
            <a:solidFill>
              <a:srgbClr val="D9D9D9"/>
            </a:solidFill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9"/>
          <p:cNvSpPr>
            <a:spLocks noChangeArrowheads="1"/>
          </p:cNvSpPr>
          <p:nvPr/>
        </p:nvSpPr>
        <p:spPr bwMode="auto">
          <a:xfrm>
            <a:off x="2724150" y="3565525"/>
            <a:ext cx="141288" cy="0"/>
          </a:xfrm>
          <a:custGeom>
            <a:avLst/>
            <a:gdLst>
              <a:gd name="T0" fmla="*/ 0 w 140335"/>
              <a:gd name="T1" fmla="*/ 140335 w 140335"/>
            </a:gdLst>
            <a:ahLst/>
            <a:cxnLst>
              <a:cxn ang="0">
                <a:pos x="0" y="0"/>
              </a:cxn>
              <a:cxn ang="0">
                <a:pos x="140207" y="0"/>
              </a:cxn>
            </a:cxnLst>
            <a:rect l="T0" t="0" r="T1" b="0"/>
            <a:pathLst>
              <a:path w="140335">
                <a:moveTo>
                  <a:pt x="0" y="0"/>
                </a:moveTo>
                <a:lnTo>
                  <a:pt x="140207" y="0"/>
                </a:lnTo>
              </a:path>
            </a:pathLst>
          </a:custGeom>
          <a:noFill/>
          <a:ln w="9144">
            <a:solidFill>
              <a:srgbClr val="D9D9D9"/>
            </a:solidFill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4" name="object 10"/>
          <p:cNvSpPr>
            <a:spLocks noChangeArrowheads="1"/>
          </p:cNvSpPr>
          <p:nvPr/>
        </p:nvSpPr>
        <p:spPr bwMode="auto">
          <a:xfrm>
            <a:off x="3425825" y="3565525"/>
            <a:ext cx="2663825" cy="0"/>
          </a:xfrm>
          <a:custGeom>
            <a:avLst/>
            <a:gdLst>
              <a:gd name="T0" fmla="*/ 0 w 2664460"/>
              <a:gd name="T1" fmla="*/ 2664460 w 2664460"/>
            </a:gdLst>
            <a:ahLst/>
            <a:cxnLst>
              <a:cxn ang="0">
                <a:pos x="0" y="0"/>
              </a:cxn>
              <a:cxn ang="0">
                <a:pos x="2663952" y="0"/>
              </a:cxn>
            </a:cxnLst>
            <a:rect l="T0" t="0" r="T1" b="0"/>
            <a:pathLst>
              <a:path w="2664460">
                <a:moveTo>
                  <a:pt x="0" y="0"/>
                </a:moveTo>
                <a:lnTo>
                  <a:pt x="2663952" y="0"/>
                </a:lnTo>
              </a:path>
            </a:pathLst>
          </a:custGeom>
          <a:noFill/>
          <a:ln w="9144">
            <a:solidFill>
              <a:srgbClr val="D9D9D9"/>
            </a:solidFill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5" name="object 11"/>
          <p:cNvSpPr>
            <a:spLocks noChangeArrowheads="1"/>
          </p:cNvSpPr>
          <p:nvPr/>
        </p:nvSpPr>
        <p:spPr bwMode="auto">
          <a:xfrm>
            <a:off x="2724150" y="3143250"/>
            <a:ext cx="141288" cy="0"/>
          </a:xfrm>
          <a:custGeom>
            <a:avLst/>
            <a:gdLst>
              <a:gd name="T0" fmla="*/ 0 w 140335"/>
              <a:gd name="T1" fmla="*/ 140335 w 140335"/>
            </a:gdLst>
            <a:ahLst/>
            <a:cxnLst>
              <a:cxn ang="0">
                <a:pos x="0" y="0"/>
              </a:cxn>
              <a:cxn ang="0">
                <a:pos x="140207" y="0"/>
              </a:cxn>
            </a:cxnLst>
            <a:rect l="T0" t="0" r="T1" b="0"/>
            <a:pathLst>
              <a:path w="140335">
                <a:moveTo>
                  <a:pt x="0" y="0"/>
                </a:moveTo>
                <a:lnTo>
                  <a:pt x="140207" y="0"/>
                </a:lnTo>
              </a:path>
            </a:pathLst>
          </a:custGeom>
          <a:noFill/>
          <a:ln w="9144">
            <a:solidFill>
              <a:srgbClr val="D9D9D9"/>
            </a:solidFill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6" name="object 12"/>
          <p:cNvSpPr>
            <a:spLocks noChangeArrowheads="1"/>
          </p:cNvSpPr>
          <p:nvPr/>
        </p:nvSpPr>
        <p:spPr bwMode="auto">
          <a:xfrm>
            <a:off x="3238500" y="3143250"/>
            <a:ext cx="2851150" cy="0"/>
          </a:xfrm>
          <a:custGeom>
            <a:avLst/>
            <a:gdLst>
              <a:gd name="T0" fmla="*/ 0 w 2851785"/>
              <a:gd name="T1" fmla="*/ 2851785 w 2851785"/>
            </a:gdLst>
            <a:ahLst/>
            <a:cxnLst>
              <a:cxn ang="0">
                <a:pos x="0" y="0"/>
              </a:cxn>
              <a:cxn ang="0">
                <a:pos x="2851404" y="0"/>
              </a:cxn>
            </a:cxnLst>
            <a:rect l="T0" t="0" r="T1" b="0"/>
            <a:pathLst>
              <a:path w="2851785">
                <a:moveTo>
                  <a:pt x="0" y="0"/>
                </a:moveTo>
                <a:lnTo>
                  <a:pt x="2851404" y="0"/>
                </a:lnTo>
              </a:path>
            </a:pathLst>
          </a:custGeom>
          <a:noFill/>
          <a:ln w="9144">
            <a:solidFill>
              <a:srgbClr val="D9D9D9"/>
            </a:solidFill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7" name="object 13"/>
          <p:cNvSpPr>
            <a:spLocks noChangeArrowheads="1"/>
          </p:cNvSpPr>
          <p:nvPr/>
        </p:nvSpPr>
        <p:spPr bwMode="auto">
          <a:xfrm>
            <a:off x="2724150" y="2722563"/>
            <a:ext cx="3365500" cy="0"/>
          </a:xfrm>
          <a:custGeom>
            <a:avLst/>
            <a:gdLst>
              <a:gd name="T0" fmla="*/ 0 w 3365500"/>
              <a:gd name="T1" fmla="*/ 3365500 w 3365500"/>
            </a:gdLst>
            <a:ahLst/>
            <a:cxnLst>
              <a:cxn ang="0">
                <a:pos x="0" y="0"/>
              </a:cxn>
              <a:cxn ang="0">
                <a:pos x="3364991" y="0"/>
              </a:cxn>
            </a:cxnLst>
            <a:rect l="T0" t="0" r="T1" b="0"/>
            <a:pathLst>
              <a:path w="3365500">
                <a:moveTo>
                  <a:pt x="0" y="0"/>
                </a:moveTo>
                <a:lnTo>
                  <a:pt x="3364991" y="0"/>
                </a:lnTo>
              </a:path>
            </a:pathLst>
          </a:custGeom>
          <a:noFill/>
          <a:ln w="9144">
            <a:solidFill>
              <a:srgbClr val="D9D9D9"/>
            </a:solidFill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6158" name="object 14"/>
          <p:cNvGrpSpPr/>
          <p:nvPr/>
        </p:nvGrpSpPr>
        <p:grpSpPr bwMode="auto">
          <a:xfrm>
            <a:off x="2865438" y="2862263"/>
            <a:ext cx="560387" cy="2393950"/>
            <a:chOff x="2865120" y="2862072"/>
            <a:chExt cx="561340" cy="2394585"/>
          </a:xfrm>
        </p:grpSpPr>
        <p:sp>
          <p:nvSpPr>
            <p:cNvPr id="6198" name="object 15"/>
            <p:cNvSpPr>
              <a:spLocks noChangeArrowheads="1"/>
            </p:cNvSpPr>
            <p:nvPr/>
          </p:nvSpPr>
          <p:spPr bwMode="auto">
            <a:xfrm>
              <a:off x="2865120" y="2862072"/>
              <a:ext cx="187960" cy="2394585"/>
            </a:xfrm>
            <a:custGeom>
              <a:avLst/>
              <a:gdLst>
                <a:gd name="T0" fmla="*/ 0 w 187960"/>
                <a:gd name="T1" fmla="*/ 0 h 2394585"/>
                <a:gd name="T2" fmla="*/ 187960 w 187960"/>
                <a:gd name="T3" fmla="*/ 2394585 h 2394585"/>
              </a:gdLst>
              <a:ahLst/>
              <a:cxnLst>
                <a:cxn ang="0">
                  <a:pos x="187451" y="0"/>
                </a:cxn>
                <a:cxn ang="0">
                  <a:pos x="0" y="0"/>
                </a:cxn>
                <a:cxn ang="0">
                  <a:pos x="0" y="2394204"/>
                </a:cxn>
                <a:cxn ang="0">
                  <a:pos x="187451" y="2394204"/>
                </a:cxn>
                <a:cxn ang="0">
                  <a:pos x="187451" y="0"/>
                </a:cxn>
              </a:cxnLst>
              <a:rect l="T0" t="T1" r="T2" b="T3"/>
              <a:pathLst>
                <a:path w="187960" h="2394585">
                  <a:moveTo>
                    <a:pt x="187451" y="0"/>
                  </a:moveTo>
                  <a:lnTo>
                    <a:pt x="0" y="0"/>
                  </a:lnTo>
                  <a:lnTo>
                    <a:pt x="0" y="2394204"/>
                  </a:lnTo>
                  <a:lnTo>
                    <a:pt x="187451" y="2394204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2583C5"/>
            </a:solidFill>
            <a:ln w="9525">
              <a:noFill/>
              <a:miter lim="800000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199" name="object 16"/>
            <p:cNvSpPr>
              <a:spLocks noChangeArrowheads="1"/>
            </p:cNvSpPr>
            <p:nvPr/>
          </p:nvSpPr>
          <p:spPr bwMode="auto">
            <a:xfrm>
              <a:off x="3052572" y="3009900"/>
              <a:ext cx="186055" cy="2246630"/>
            </a:xfrm>
            <a:custGeom>
              <a:avLst/>
              <a:gdLst>
                <a:gd name="T0" fmla="*/ 0 w 186055"/>
                <a:gd name="T1" fmla="*/ 0 h 2246629"/>
                <a:gd name="T2" fmla="*/ 186055 w 186055"/>
                <a:gd name="T3" fmla="*/ 2246629 h 2246629"/>
              </a:gdLst>
              <a:ahLst/>
              <a:cxnLst>
                <a:cxn ang="0">
                  <a:pos x="185927" y="0"/>
                </a:cxn>
                <a:cxn ang="0">
                  <a:pos x="0" y="0"/>
                </a:cxn>
                <a:cxn ang="0">
                  <a:pos x="0" y="2246376"/>
                </a:cxn>
                <a:cxn ang="0">
                  <a:pos x="185927" y="2246376"/>
                </a:cxn>
                <a:cxn ang="0">
                  <a:pos x="185927" y="0"/>
                </a:cxn>
              </a:cxnLst>
              <a:rect l="T0" t="T1" r="T2" b="T3"/>
              <a:pathLst>
                <a:path w="186055" h="2246629">
                  <a:moveTo>
                    <a:pt x="185927" y="0"/>
                  </a:moveTo>
                  <a:lnTo>
                    <a:pt x="0" y="0"/>
                  </a:lnTo>
                  <a:lnTo>
                    <a:pt x="0" y="2246376"/>
                  </a:lnTo>
                  <a:lnTo>
                    <a:pt x="185927" y="2246376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42B996"/>
            </a:solidFill>
            <a:ln w="9525">
              <a:noFill/>
              <a:miter lim="800000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200" name="object 17"/>
            <p:cNvSpPr>
              <a:spLocks noChangeArrowheads="1"/>
            </p:cNvSpPr>
            <p:nvPr/>
          </p:nvSpPr>
          <p:spPr bwMode="auto">
            <a:xfrm>
              <a:off x="3238500" y="3372612"/>
              <a:ext cx="187960" cy="1884045"/>
            </a:xfrm>
            <a:custGeom>
              <a:avLst/>
              <a:gdLst>
                <a:gd name="T0" fmla="*/ 0 w 187960"/>
                <a:gd name="T1" fmla="*/ 0 h 1884045"/>
                <a:gd name="T2" fmla="*/ 187960 w 187960"/>
                <a:gd name="T3" fmla="*/ 1884045 h 1884045"/>
              </a:gdLst>
              <a:ahLst/>
              <a:cxnLst>
                <a:cxn ang="0">
                  <a:pos x="187451" y="0"/>
                </a:cxn>
                <a:cxn ang="0">
                  <a:pos x="0" y="0"/>
                </a:cxn>
                <a:cxn ang="0">
                  <a:pos x="0" y="1883664"/>
                </a:cxn>
                <a:cxn ang="0">
                  <a:pos x="187451" y="1883664"/>
                </a:cxn>
                <a:cxn ang="0">
                  <a:pos x="187451" y="0"/>
                </a:cxn>
              </a:cxnLst>
              <a:rect l="T0" t="T1" r="T2" b="T3"/>
              <a:pathLst>
                <a:path w="187960" h="1884045">
                  <a:moveTo>
                    <a:pt x="187451" y="0"/>
                  </a:moveTo>
                  <a:lnTo>
                    <a:pt x="0" y="0"/>
                  </a:lnTo>
                  <a:lnTo>
                    <a:pt x="0" y="1883664"/>
                  </a:lnTo>
                  <a:lnTo>
                    <a:pt x="187451" y="1883664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61A29F"/>
            </a:solidFill>
            <a:ln w="9525">
              <a:noFill/>
              <a:miter lim="800000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6159" name="object 18"/>
          <p:cNvSpPr txBox="1">
            <a:spLocks noChangeArrowheads="1"/>
          </p:cNvSpPr>
          <p:nvPr/>
        </p:nvSpPr>
        <p:spPr bwMode="auto">
          <a:xfrm>
            <a:off x="2863850" y="1371601"/>
            <a:ext cx="2860675" cy="1168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30480" rIns="0" bIns="0">
            <a:spAutoFit/>
          </a:bodyPr>
          <a:lstStyle/>
          <a:p>
            <a:pPr marL="234950" indent="1905" algn="ctr">
              <a:lnSpc>
                <a:spcPts val="1825"/>
              </a:lnSpc>
              <a:spcBef>
                <a:spcPts val="240"/>
              </a:spcBef>
            </a:pPr>
            <a:r>
              <a:rPr lang="ru-RU" altLang="ru-RU" sz="1600" b="1" i="1" dirty="0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Заболеваемость сотрудников КУ ВО</a:t>
            </a:r>
            <a:endParaRPr lang="ru-RU" altLang="ru-RU" sz="1600" dirty="0">
              <a:solidFill>
                <a:srgbClr val="000000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234950" indent="1905" algn="ctr">
              <a:lnSpc>
                <a:spcPts val="1725"/>
              </a:lnSpc>
            </a:pPr>
            <a:r>
              <a:rPr lang="ru-RU" altLang="ru-RU" sz="1600" b="1" i="1" dirty="0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«Борисоглебский ЗРЦДПОВ «ЖУРАВЛИК»</a:t>
            </a:r>
            <a:endParaRPr lang="ru-RU" altLang="ru-RU" sz="1600" dirty="0">
              <a:solidFill>
                <a:srgbClr val="000000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6160" name="object 19"/>
          <p:cNvSpPr>
            <a:spLocks noChangeArrowheads="1"/>
          </p:cNvSpPr>
          <p:nvPr/>
        </p:nvSpPr>
        <p:spPr bwMode="auto">
          <a:xfrm>
            <a:off x="2655888" y="5407025"/>
            <a:ext cx="57150" cy="57150"/>
          </a:xfrm>
          <a:custGeom>
            <a:avLst/>
            <a:gdLst>
              <a:gd name="T0" fmla="*/ 0 w 56514"/>
              <a:gd name="T1" fmla="*/ 0 h 56514"/>
              <a:gd name="T2" fmla="*/ 56514 w 56514"/>
              <a:gd name="T3" fmla="*/ 56514 h 56514"/>
            </a:gdLst>
            <a:ahLst/>
            <a:cxnLst>
              <a:cxn ang="0">
                <a:pos x="56387" y="0"/>
              </a:cxn>
              <a:cxn ang="0">
                <a:pos x="0" y="0"/>
              </a:cxn>
              <a:cxn ang="0">
                <a:pos x="0" y="56388"/>
              </a:cxn>
              <a:cxn ang="0">
                <a:pos x="56387" y="56388"/>
              </a:cxn>
              <a:cxn ang="0">
                <a:pos x="56387" y="0"/>
              </a:cxn>
            </a:cxnLst>
            <a:rect l="T0" t="T1" r="T2" b="T3"/>
            <a:pathLst>
              <a:path w="56514" h="56514">
                <a:moveTo>
                  <a:pt x="56387" y="0"/>
                </a:moveTo>
                <a:lnTo>
                  <a:pt x="0" y="0"/>
                </a:lnTo>
                <a:lnTo>
                  <a:pt x="0" y="56388"/>
                </a:lnTo>
                <a:lnTo>
                  <a:pt x="56387" y="56388"/>
                </a:lnTo>
                <a:lnTo>
                  <a:pt x="56387" y="0"/>
                </a:lnTo>
                <a:close/>
              </a:path>
            </a:pathLst>
          </a:custGeom>
          <a:solidFill>
            <a:srgbClr val="2583C5"/>
          </a:solidFill>
          <a:ln w="9525">
            <a:noFill/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1" name="object 20"/>
          <p:cNvSpPr>
            <a:spLocks noChangeArrowheads="1"/>
          </p:cNvSpPr>
          <p:nvPr/>
        </p:nvSpPr>
        <p:spPr bwMode="auto">
          <a:xfrm>
            <a:off x="3035300" y="5407025"/>
            <a:ext cx="55563" cy="57150"/>
          </a:xfrm>
          <a:custGeom>
            <a:avLst/>
            <a:gdLst>
              <a:gd name="T0" fmla="*/ 0 w 55244"/>
              <a:gd name="T1" fmla="*/ 0 h 56514"/>
              <a:gd name="T2" fmla="*/ 55244 w 55244"/>
              <a:gd name="T3" fmla="*/ 56514 h 56514"/>
            </a:gdLst>
            <a:ahLst/>
            <a:cxnLst>
              <a:cxn ang="0">
                <a:pos x="54863" y="0"/>
              </a:cxn>
              <a:cxn ang="0">
                <a:pos x="0" y="0"/>
              </a:cxn>
              <a:cxn ang="0">
                <a:pos x="0" y="56388"/>
              </a:cxn>
              <a:cxn ang="0">
                <a:pos x="54863" y="56388"/>
              </a:cxn>
              <a:cxn ang="0">
                <a:pos x="54863" y="0"/>
              </a:cxn>
            </a:cxnLst>
            <a:rect l="T0" t="T1" r="T2" b="T3"/>
            <a:pathLst>
              <a:path w="55244" h="56514">
                <a:moveTo>
                  <a:pt x="54863" y="0"/>
                </a:moveTo>
                <a:lnTo>
                  <a:pt x="0" y="0"/>
                </a:lnTo>
                <a:lnTo>
                  <a:pt x="0" y="56388"/>
                </a:lnTo>
                <a:lnTo>
                  <a:pt x="54863" y="56388"/>
                </a:lnTo>
                <a:lnTo>
                  <a:pt x="54863" y="0"/>
                </a:lnTo>
                <a:close/>
              </a:path>
            </a:pathLst>
          </a:custGeom>
          <a:solidFill>
            <a:srgbClr val="42B996"/>
          </a:solidFill>
          <a:ln w="9525">
            <a:noFill/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2" name="object 21"/>
          <p:cNvSpPr>
            <a:spLocks noChangeArrowheads="1"/>
          </p:cNvSpPr>
          <p:nvPr/>
        </p:nvSpPr>
        <p:spPr bwMode="auto">
          <a:xfrm>
            <a:off x="3413125" y="5407025"/>
            <a:ext cx="57150" cy="57150"/>
          </a:xfrm>
          <a:custGeom>
            <a:avLst/>
            <a:gdLst>
              <a:gd name="T0" fmla="*/ 0 w 56514"/>
              <a:gd name="T1" fmla="*/ 0 h 56514"/>
              <a:gd name="T2" fmla="*/ 56514 w 56514"/>
              <a:gd name="T3" fmla="*/ 56514 h 56514"/>
            </a:gdLst>
            <a:ahLst/>
            <a:cxnLst>
              <a:cxn ang="0">
                <a:pos x="56387" y="0"/>
              </a:cxn>
              <a:cxn ang="0">
                <a:pos x="0" y="0"/>
              </a:cxn>
              <a:cxn ang="0">
                <a:pos x="0" y="56388"/>
              </a:cxn>
              <a:cxn ang="0">
                <a:pos x="56387" y="56388"/>
              </a:cxn>
              <a:cxn ang="0">
                <a:pos x="56387" y="0"/>
              </a:cxn>
            </a:cxnLst>
            <a:rect l="T0" t="T1" r="T2" b="T3"/>
            <a:pathLst>
              <a:path w="56514" h="56514">
                <a:moveTo>
                  <a:pt x="56387" y="0"/>
                </a:moveTo>
                <a:lnTo>
                  <a:pt x="0" y="0"/>
                </a:lnTo>
                <a:lnTo>
                  <a:pt x="0" y="56388"/>
                </a:lnTo>
                <a:lnTo>
                  <a:pt x="56387" y="56388"/>
                </a:lnTo>
                <a:lnTo>
                  <a:pt x="56387" y="0"/>
                </a:lnTo>
                <a:close/>
              </a:path>
            </a:pathLst>
          </a:custGeom>
          <a:solidFill>
            <a:srgbClr val="61A29F"/>
          </a:solidFill>
          <a:ln w="9525">
            <a:noFill/>
            <a:miter lim="800000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3" name="object 22"/>
          <p:cNvSpPr txBox="1">
            <a:spLocks noChangeArrowheads="1"/>
          </p:cNvSpPr>
          <p:nvPr/>
        </p:nvSpPr>
        <p:spPr bwMode="auto">
          <a:xfrm>
            <a:off x="2428875" y="2628900"/>
            <a:ext cx="1309688" cy="306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algn="r">
              <a:spcBef>
                <a:spcPts val="100"/>
              </a:spcBef>
            </a:pPr>
            <a:r>
              <a:rPr lang="ru-RU" altLang="ru-RU" sz="900" dirty="0">
                <a:solidFill>
                  <a:srgbClr val="585858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600</a:t>
            </a:r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pPr>
              <a:spcBef>
                <a:spcPts val="290"/>
              </a:spcBef>
            </a:pPr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pPr algn="r"/>
            <a:r>
              <a:rPr lang="ru-RU" altLang="ru-RU" sz="900" dirty="0">
                <a:solidFill>
                  <a:srgbClr val="585858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500</a:t>
            </a:r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pPr>
              <a:spcBef>
                <a:spcPts val="290"/>
              </a:spcBef>
            </a:pPr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pPr algn="r"/>
            <a:r>
              <a:rPr lang="ru-RU" altLang="ru-RU" sz="900" dirty="0">
                <a:solidFill>
                  <a:srgbClr val="585858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400</a:t>
            </a:r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pPr>
              <a:spcBef>
                <a:spcPts val="290"/>
              </a:spcBef>
            </a:pPr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pPr algn="r"/>
            <a:r>
              <a:rPr lang="ru-RU" altLang="ru-RU" sz="900" dirty="0">
                <a:solidFill>
                  <a:srgbClr val="585858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300</a:t>
            </a:r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pPr>
              <a:spcBef>
                <a:spcPts val="290"/>
              </a:spcBef>
            </a:pPr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pPr algn="r"/>
            <a:r>
              <a:rPr lang="ru-RU" altLang="ru-RU" sz="900" dirty="0">
                <a:solidFill>
                  <a:srgbClr val="585858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200</a:t>
            </a:r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pPr>
              <a:spcBef>
                <a:spcPts val="290"/>
              </a:spcBef>
            </a:pPr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pPr algn="r"/>
            <a:r>
              <a:rPr lang="ru-RU" altLang="ru-RU" sz="900" dirty="0">
                <a:solidFill>
                  <a:srgbClr val="585858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100</a:t>
            </a:r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pPr>
              <a:spcBef>
                <a:spcPts val="290"/>
              </a:spcBef>
            </a:pPr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pPr algn="r"/>
            <a:r>
              <a:rPr lang="ru-RU" altLang="ru-RU" sz="900" dirty="0">
                <a:solidFill>
                  <a:srgbClr val="585858"/>
                </a:solidFill>
                <a:latin typeface="Tw Cen MT" pitchFamily="34" charset="0"/>
                <a:ea typeface="Tw Cen MT" pitchFamily="34" charset="0"/>
                <a:cs typeface="Tw Cen MT" pitchFamily="34" charset="0"/>
              </a:rPr>
              <a:t>0</a:t>
            </a:r>
            <a:endParaRPr lang="ru-RU" altLang="ru-RU" sz="900" dirty="0">
              <a:solidFill>
                <a:srgbClr val="000000"/>
              </a:solidFill>
              <a:latin typeface="Tw Cen MT" pitchFamily="34" charset="0"/>
              <a:ea typeface="Tw Cen MT" pitchFamily="34" charset="0"/>
              <a:cs typeface="Tw Cen MT" pitchFamily="34" charset="0"/>
            </a:endParaRPr>
          </a:p>
          <a:p>
            <a:pPr>
              <a:spcBef>
                <a:spcPts val="415"/>
              </a:spcBef>
            </a:pPr>
            <a:r>
              <a:rPr lang="ru-RU" altLang="ru-RU" sz="900" dirty="0" smtClean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2022           2023</a:t>
            </a:r>
            <a:r>
              <a:rPr lang="ru-RU" altLang="ru-RU" sz="900" dirty="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2024</a:t>
            </a:r>
            <a:endParaRPr lang="ru-RU" altLang="ru-RU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64" name="object 23"/>
          <p:cNvSpPr>
            <a:spLocks noGrp="1"/>
          </p:cNvSpPr>
          <p:nvPr>
            <p:ph type="title"/>
          </p:nvPr>
        </p:nvSpPr>
        <p:spPr>
          <a:xfrm>
            <a:off x="7250113" y="331788"/>
            <a:ext cx="4659312" cy="1114425"/>
          </a:xfrm>
        </p:spPr>
        <p:txBody>
          <a:bodyPr tIns="12700"/>
          <a:lstStyle/>
          <a:p>
            <a:pPr marL="12700" eaLnBrk="1" hangingPunct="1">
              <a:lnSpc>
                <a:spcPct val="149000"/>
              </a:lnSpc>
              <a:spcBef>
                <a:spcPts val="100"/>
              </a:spcBef>
            </a:pPr>
            <a:r>
              <a:rPr lang="ru-RU" altLang="ru-RU" sz="1600" smtClean="0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Уровень и динамика показателей, характеризующих производительность труда</a:t>
            </a:r>
            <a:endParaRPr lang="ru-RU" altLang="ru-RU" sz="1600" smtClean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477000" y="1423988"/>
          <a:ext cx="5257800" cy="5081589"/>
        </p:xfrm>
        <a:graphic>
          <a:graphicData uri="http://schemas.openxmlformats.org/drawingml/2006/table">
            <a:tbl>
              <a:tblPr/>
              <a:tblGrid>
                <a:gridCol w="1503363"/>
                <a:gridCol w="1173162"/>
                <a:gridCol w="1338263"/>
                <a:gridCol w="1243012"/>
              </a:tblGrid>
              <a:tr h="312738">
                <a:tc>
                  <a:txBody>
                    <a:bodyPr/>
                    <a:lstStyle/>
                    <a:p>
                      <a:pPr marL="40005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CE3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Среднегодовая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1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численность персонала, чел.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5"/>
                    </a:solidFill>
                  </a:tcPr>
                </a:tc>
              </a:tr>
              <a:tr h="1897063">
                <a:tc>
                  <a:txBody>
                    <a:bodyPr/>
                    <a:lstStyle/>
                    <a:p>
                      <a:pPr marL="39243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Число работников фактически участвующих в занятиях физкультурой и массовым спортом организованным работодателем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9"/>
                    </a:solidFill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работников фактически участвующих в занятиях физкультурой и массовым спортом организованным работодателем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6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92,3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2F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Отработано всего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год,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человеко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часов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72230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6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70013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ts val="16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70967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9"/>
                    </a:solidFill>
                  </a:tcPr>
                </a:tc>
              </a:tr>
            </a:tbl>
          </a:graphicData>
        </a:graphic>
      </p:graphicFrame>
      <p:pic>
        <p:nvPicPr>
          <p:cNvPr id="6197" name="object 2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76838" y="0"/>
            <a:ext cx="1560512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G:\Конкурс МИНТРУД\ОТЧЕТНАЯ ДОКУМЕНТАЦИЯ\Фото информ материал по ЗОЖ\25cb0f71-4e0a-4eab-a99c-cff469f3a94e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25" y="3442580"/>
            <a:ext cx="3282950" cy="246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G:\Конкурс МИНТРУД\ОТЧЕТНАЯ ДОКУМЕНТАЦИЯ\Фото информ материал по ЗОЖ\9a498f30-a261-4e3d-8426-f62030c086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27" y="381000"/>
            <a:ext cx="2577509" cy="307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object 7"/>
          <p:cNvSpPr>
            <a:spLocks noGrp="1"/>
          </p:cNvSpPr>
          <p:nvPr>
            <p:ph type="title"/>
          </p:nvPr>
        </p:nvSpPr>
        <p:spPr>
          <a:xfrm>
            <a:off x="2438400" y="57150"/>
            <a:ext cx="8212138" cy="566738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800" smtClean="0">
                <a:solidFill>
                  <a:srgbClr val="C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В учреждении созданы условия для сотрудников, ведущих здоровый образ жизни</a:t>
            </a:r>
            <a:endParaRPr lang="ru-RU" altLang="ru-RU" sz="1800" smtClean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7173" name="object 10"/>
          <p:cNvSpPr txBox="1">
            <a:spLocks noChangeArrowheads="1"/>
          </p:cNvSpPr>
          <p:nvPr/>
        </p:nvSpPr>
        <p:spPr bwMode="auto">
          <a:xfrm>
            <a:off x="209550" y="2978150"/>
            <a:ext cx="2408238" cy="30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Релаксация в час отдыха</a:t>
            </a: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4" name="object 13"/>
          <p:cNvSpPr txBox="1">
            <a:spLocks noChangeArrowheads="1"/>
          </p:cNvSpPr>
          <p:nvPr/>
        </p:nvSpPr>
        <p:spPr bwMode="auto">
          <a:xfrm>
            <a:off x="9561513" y="5957888"/>
            <a:ext cx="1812925" cy="57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Спортивный зал и</a:t>
            </a: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/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беговые дорожки</a:t>
            </a: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5" name="object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31513" y="93663"/>
            <a:ext cx="1360487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Прямоугольник 18"/>
          <p:cNvSpPr>
            <a:spLocks noChangeArrowheads="1"/>
          </p:cNvSpPr>
          <p:nvPr/>
        </p:nvSpPr>
        <p:spPr bwMode="auto">
          <a:xfrm>
            <a:off x="2708275" y="693738"/>
            <a:ext cx="9753600" cy="3324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accent2"/>
                </a:solidFill>
              </a:rPr>
              <a:t>Функционирование в учреждении</a:t>
            </a:r>
            <a:r>
              <a:rPr lang="ru-RU" altLang="ru-RU" sz="1200" u="sng">
                <a:solidFill>
                  <a:schemeClr val="accent2"/>
                </a:solidFill>
              </a:rPr>
              <a:t>:  </a:t>
            </a:r>
            <a:endParaRPr lang="ru-RU" altLang="ru-RU" sz="1200" u="sng">
              <a:solidFill>
                <a:schemeClr val="accent2"/>
              </a:solidFill>
            </a:endParaRPr>
          </a:p>
          <a:p>
            <a:r>
              <a:rPr lang="ru-RU" altLang="ru-RU" sz="1200">
                <a:solidFill>
                  <a:schemeClr val="accent2"/>
                </a:solidFill>
              </a:rPr>
              <a:t>-</a:t>
            </a:r>
            <a:r>
              <a:rPr lang="ru-RU" altLang="ru-RU" sz="1400">
                <a:solidFill>
                  <a:schemeClr val="accent2"/>
                </a:solidFill>
              </a:rPr>
              <a:t>зоны  отдыха  для сотрудников: комната отдыха, летняя  зеленая зона,</a:t>
            </a:r>
            <a:endParaRPr lang="ru-RU" altLang="ru-RU" sz="1400">
              <a:solidFill>
                <a:schemeClr val="accent2"/>
              </a:solidFill>
            </a:endParaRPr>
          </a:p>
          <a:p>
            <a:r>
              <a:rPr lang="ru-RU" altLang="ru-RU" sz="1400">
                <a:solidFill>
                  <a:schemeClr val="accent2"/>
                </a:solidFill>
              </a:rPr>
              <a:t> -медицинской службы  для  оказания  медицинских услуг сотрудникам,</a:t>
            </a:r>
            <a:endParaRPr lang="ru-RU" altLang="ru-RU" sz="1400">
              <a:solidFill>
                <a:schemeClr val="accent2"/>
              </a:solidFill>
            </a:endParaRPr>
          </a:p>
          <a:p>
            <a:r>
              <a:rPr lang="ru-RU" altLang="ru-RU" sz="1400">
                <a:solidFill>
                  <a:schemeClr val="accent2"/>
                </a:solidFill>
              </a:rPr>
              <a:t> -помещения  для  приема  пищи,</a:t>
            </a:r>
            <a:endParaRPr lang="ru-RU" altLang="ru-RU" sz="1400">
              <a:solidFill>
                <a:schemeClr val="accent2"/>
              </a:solidFill>
            </a:endParaRPr>
          </a:p>
          <a:p>
            <a:r>
              <a:rPr lang="ru-RU" altLang="ru-RU" sz="1200" u="sng">
                <a:solidFill>
                  <a:schemeClr val="accent2"/>
                </a:solidFill>
              </a:rPr>
              <a:t> </a:t>
            </a:r>
            <a:r>
              <a:rPr lang="ru-RU" altLang="ru-RU" sz="1600" u="sng">
                <a:solidFill>
                  <a:schemeClr val="accent2"/>
                </a:solidFill>
              </a:rPr>
              <a:t>Мероприятия</a:t>
            </a:r>
            <a:r>
              <a:rPr lang="ru-RU" altLang="ru-RU" sz="1600">
                <a:solidFill>
                  <a:schemeClr val="accent2"/>
                </a:solidFill>
              </a:rPr>
              <a:t>:</a:t>
            </a:r>
            <a:endParaRPr lang="ru-RU" altLang="ru-RU" sz="1600">
              <a:solidFill>
                <a:schemeClr val="accent2"/>
              </a:solidFill>
            </a:endParaRPr>
          </a:p>
          <a:p>
            <a:r>
              <a:rPr lang="ru-RU" altLang="ru-RU" sz="1400">
                <a:solidFill>
                  <a:schemeClr val="accent2"/>
                </a:solidFill>
              </a:rPr>
              <a:t>-Проведение вакцинации, </a:t>
            </a:r>
            <a:endParaRPr lang="ru-RU" altLang="ru-RU" sz="1400">
              <a:solidFill>
                <a:schemeClr val="accent2"/>
              </a:solidFill>
            </a:endParaRPr>
          </a:p>
          <a:p>
            <a:r>
              <a:rPr lang="ru-RU" altLang="ru-RU" sz="1400">
                <a:solidFill>
                  <a:schemeClr val="accent2"/>
                </a:solidFill>
              </a:rPr>
              <a:t>-Медицинские осмотры</a:t>
            </a:r>
            <a:r>
              <a:rPr lang="ru-RU" altLang="ru-RU" sz="1400" b="1">
                <a:solidFill>
                  <a:schemeClr val="accent2"/>
                </a:solidFill>
              </a:rPr>
              <a:t>,</a:t>
            </a:r>
            <a:r>
              <a:rPr lang="ru-RU" altLang="ru-RU" sz="1400">
                <a:solidFill>
                  <a:schemeClr val="accent2"/>
                </a:solidFill>
              </a:rPr>
              <a:t> </a:t>
            </a:r>
            <a:endParaRPr lang="ru-RU" altLang="ru-RU" sz="1400">
              <a:solidFill>
                <a:schemeClr val="accent2"/>
              </a:solidFill>
            </a:endParaRPr>
          </a:p>
          <a:p>
            <a:r>
              <a:rPr lang="ru-RU" altLang="ru-RU" sz="1400">
                <a:solidFill>
                  <a:schemeClr val="accent2"/>
                </a:solidFill>
              </a:rPr>
              <a:t>-Обеспечение  сотрудников  чистой питьевой водой, </a:t>
            </a:r>
            <a:endParaRPr lang="ru-RU" altLang="ru-RU" sz="1400">
              <a:solidFill>
                <a:schemeClr val="accent2"/>
              </a:solidFill>
            </a:endParaRPr>
          </a:p>
          <a:p>
            <a:r>
              <a:rPr lang="ru-RU" altLang="ru-RU" sz="1400">
                <a:solidFill>
                  <a:schemeClr val="accent2"/>
                </a:solidFill>
              </a:rPr>
              <a:t>-Предоставление сотрудникам дней на  прохождение  медосмотра,  диспансеризации,</a:t>
            </a:r>
            <a:endParaRPr lang="ru-RU" altLang="ru-RU" sz="140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altLang="ru-RU" sz="1400">
                <a:solidFill>
                  <a:schemeClr val="accent2"/>
                </a:solidFill>
              </a:rPr>
              <a:t> Информирование  сотрудников по вопросам  активного  долголетия  через  мессенджеры  Telegram  и </a:t>
            </a:r>
            <a:endParaRPr lang="ru-RU" altLang="ru-RU" sz="1400">
              <a:solidFill>
                <a:schemeClr val="accent2"/>
              </a:solidFill>
            </a:endParaRPr>
          </a:p>
          <a:p>
            <a:r>
              <a:rPr lang="ru-RU" altLang="ru-RU" sz="1400">
                <a:solidFill>
                  <a:schemeClr val="accent2"/>
                </a:solidFill>
              </a:rPr>
              <a:t>WhatsApp и сайт учреждения,</a:t>
            </a:r>
            <a:endParaRPr lang="ru-RU" altLang="ru-RU" sz="1400">
              <a:solidFill>
                <a:schemeClr val="accent2"/>
              </a:solidFill>
            </a:endParaRPr>
          </a:p>
          <a:p>
            <a:r>
              <a:rPr lang="ru-RU" altLang="ru-RU" sz="1400">
                <a:solidFill>
                  <a:schemeClr val="accent2"/>
                </a:solidFill>
              </a:rPr>
              <a:t>- Возможность</a:t>
            </a:r>
            <a:r>
              <a:rPr lang="ru-RU" altLang="ru-RU" sz="1400">
                <a:solidFill>
                  <a:srgbClr val="000000"/>
                </a:solidFill>
              </a:rPr>
              <a:t> </a:t>
            </a:r>
            <a:r>
              <a:rPr lang="ru-RU" altLang="ru-RU" sz="1400">
                <a:solidFill>
                  <a:schemeClr val="accent2"/>
                </a:solidFill>
              </a:rPr>
              <a:t>сотрудникам регулярно заниматься физической культурой и массовым спортом</a:t>
            </a:r>
            <a:endParaRPr lang="ru-RU" altLang="ru-RU" sz="1400">
              <a:solidFill>
                <a:schemeClr val="accent2"/>
              </a:solidFill>
            </a:endParaRPr>
          </a:p>
          <a:p>
            <a:endParaRPr lang="ru-RU" altLang="ru-RU" sz="1200">
              <a:solidFill>
                <a:srgbClr val="000000"/>
              </a:solidFill>
            </a:endParaRPr>
          </a:p>
          <a:p>
            <a:endParaRPr lang="ru-RU" altLang="ru-RU" sz="1200">
              <a:solidFill>
                <a:srgbClr val="000000"/>
              </a:solidFill>
            </a:endParaRPr>
          </a:p>
          <a:p>
            <a:endParaRPr lang="ru-RU" altLang="ru-RU" sz="1200">
              <a:solidFill>
                <a:srgbClr val="000000"/>
              </a:solidFill>
            </a:endParaRPr>
          </a:p>
        </p:txBody>
      </p:sp>
      <p:pic>
        <p:nvPicPr>
          <p:cNvPr id="20" name="Рисунок 19" descr="G:\Конкурс МИНТРУД\ОТЧЕТНАЯ ДОКУМЕНТАЦИЯ\Фото информ материал по ЗОЖ\fe41b178-9e71-426b-b506-a3af76842e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4009561"/>
            <a:ext cx="3206750" cy="240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8" name="object 10"/>
          <p:cNvSpPr txBox="1">
            <a:spLocks noChangeArrowheads="1"/>
          </p:cNvSpPr>
          <p:nvPr/>
        </p:nvSpPr>
        <p:spPr bwMode="auto">
          <a:xfrm>
            <a:off x="9102725" y="5535613"/>
            <a:ext cx="2408238" cy="844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Трансляция тематических видеороликов</a:t>
            </a: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Рисунок 21" descr="C:\Users\User\Downloads\WhatsApp Image 2025-04-29 at 15.29.58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388995"/>
            <a:ext cx="2405380" cy="346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80" name="object 10"/>
          <p:cNvSpPr txBox="1">
            <a:spLocks noChangeArrowheads="1"/>
          </p:cNvSpPr>
          <p:nvPr/>
        </p:nvSpPr>
        <p:spPr bwMode="auto">
          <a:xfrm>
            <a:off x="3606800" y="6124575"/>
            <a:ext cx="24082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Чистая питьевая </a:t>
            </a:r>
            <a:endParaRPr lang="ru-RU" altLang="ru-RU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вода</a:t>
            </a: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Рисунок 23" descr="C:\Users\User\Desktop\Конкурс МИНТРУД\ОТЧЕТНАЯ ДОКУМЕНТАЦИЯ\Фото кофе-брейка\4ceed56d-5841-4275-a4cd-5668f437916a.jpg"/>
          <p:cNvPicPr/>
          <p:nvPr/>
        </p:nvPicPr>
        <p:blipFill>
          <a:blip r:embed="rId6" cstate="print"/>
          <a:srcRect t="18598" b="13477"/>
          <a:stretch>
            <a:fillRect/>
          </a:stretch>
        </p:blipFill>
        <p:spPr bwMode="auto">
          <a:xfrm>
            <a:off x="6015275" y="3810000"/>
            <a:ext cx="2647950" cy="277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82" name="object 10"/>
          <p:cNvSpPr txBox="1">
            <a:spLocks noChangeArrowheads="1"/>
          </p:cNvSpPr>
          <p:nvPr/>
        </p:nvSpPr>
        <p:spPr bwMode="auto">
          <a:xfrm>
            <a:off x="6135688" y="6124575"/>
            <a:ext cx="2408237" cy="290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altLang="ru-RU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питания</a:t>
            </a:r>
            <a:endParaRPr lang="ru-RU" altLang="ru-RU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:\Users\User\Desktop\Конкурс МИНТРУД\ОТЧЕТНАЯ ДОКУМЕНТАЦИЯ\Фото информ материал по ЗОЖ\Гимнастика, фитнес\5005cf53-32f2-4e84-8640-a5fc8cdca100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1" y="3648498"/>
            <a:ext cx="3476018" cy="259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User\Desktop\Конкурс МИНТРУД\ОТЧЕТНАЯ ДОКУМЕНТАЦИЯ\Фото информ материал по ЗОЖ\Гимнастика, фитнес\1760b2b9-3da5-4778-b763-bffa66f271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608" y="914401"/>
            <a:ext cx="3335592" cy="249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User\Desktop\Конкурс МИНТРУД\ОТЧЕТНАЯ ДОКУМЕНТАЦИЯ\Фото информ материал по ЗОЖ\Гимнастика, фитнес\d75866d0-92f0-48bb-801b-cbb0140eb0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855" y="914401"/>
            <a:ext cx="3310255" cy="252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User\Desktop\Конкурс МИНТРУД\ОТЧЕТНАЯ ДОКУМЕНТАЦИЯ\Фото информ материал по ЗОЖ\Гимнастика, фитнес\9e104224-f09f-496a-a3b6-766f0eb684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838200"/>
            <a:ext cx="3293110" cy="256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ject 9"/>
          <p:cNvSpPr txBox="1"/>
          <p:nvPr/>
        </p:nvSpPr>
        <p:spPr>
          <a:xfrm>
            <a:off x="8639175" y="3048000"/>
            <a:ext cx="2959100" cy="2905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Дыхательная гимнастика </a:t>
            </a:r>
            <a:endParaRPr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88475" y="5613400"/>
            <a:ext cx="730250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Фитнес</a:t>
            </a:r>
            <a:endParaRPr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87513" y="2928938"/>
            <a:ext cx="1138237" cy="298450"/>
          </a:xfrm>
        </p:spPr>
        <p:txBody>
          <a:bodyPr tIns="12700" rtlCol="0"/>
          <a:lstStyle/>
          <a:p>
            <a:pPr marL="12700">
              <a:spcBef>
                <a:spcPts val="100"/>
              </a:spcBef>
              <a:defRPr/>
            </a:pPr>
            <a:r>
              <a:rPr sz="1800" b="0" i="0" spc="-20" dirty="0">
                <a:latin typeface="Calibri" panose="020F0502020204030204"/>
                <a:cs typeface="Calibri" panose="020F0502020204030204"/>
              </a:rPr>
              <a:t>Гимнастика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201" name="object 12"/>
          <p:cNvSpPr txBox="1">
            <a:spLocks noChangeArrowheads="1"/>
          </p:cNvSpPr>
          <p:nvPr/>
        </p:nvSpPr>
        <p:spPr bwMode="auto">
          <a:xfrm>
            <a:off x="5592763" y="2935288"/>
            <a:ext cx="1047750" cy="300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Фитнес</a:t>
            </a:r>
            <a:endParaRPr lang="ru-RU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00388" y="6365875"/>
            <a:ext cx="7018337" cy="271463"/>
          </a:xfrm>
          <a:prstGeom prst="rect">
            <a:avLst/>
          </a:prstGeom>
        </p:spPr>
        <p:txBody>
          <a:bodyPr lIns="0" tIns="1905" rIns="0" bIns="0">
            <a:spAutoFit/>
          </a:bodyPr>
          <a:lstStyle/>
          <a:p>
            <a:pPr marL="403225" indent="-390525">
              <a:lnSpc>
                <a:spcPts val="2100"/>
              </a:lnSpc>
              <a:spcBef>
                <a:spcPts val="15"/>
              </a:spcBef>
            </a:pPr>
            <a:r>
              <a:rPr lang="ru-RU" b="1">
                <a:solidFill>
                  <a:srgbClr val="1025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Занятия физической культурой в удобное для сотрудников время</a:t>
            </a:r>
            <a:endParaRPr lang="ru-RU" b="1">
              <a:solidFill>
                <a:srgbClr val="1025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3" name="Прямоугольник 16"/>
          <p:cNvSpPr>
            <a:spLocks noChangeArrowheads="1"/>
          </p:cNvSpPr>
          <p:nvPr/>
        </p:nvSpPr>
        <p:spPr bwMode="auto">
          <a:xfrm>
            <a:off x="1220788" y="228600"/>
            <a:ext cx="1040923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СТИМУЛИРОВАНИЕ РАБОТНИКОВ К ЗАНЯТИЯМ ФИЗИЧЕСКОЙ КУЛЬТУРОЙ И СПОРТОМ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22" name="Рисунок 21" descr="G:\Конкурс МИНТРУД\ОТЧЕТНАЯ ДОКУМЕНТАЦИЯ\Фото информ материал по ЗОЖ\6472015f-2982-4789-af5c-c8699562cad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6493" y="3707703"/>
            <a:ext cx="3462655" cy="240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G:\DSC_04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0608" y="3758194"/>
            <a:ext cx="3439735" cy="23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06" name="object 12"/>
          <p:cNvSpPr txBox="1">
            <a:spLocks noChangeArrowheads="1"/>
          </p:cNvSpPr>
          <p:nvPr/>
        </p:nvSpPr>
        <p:spPr bwMode="auto">
          <a:xfrm>
            <a:off x="1524000" y="5883275"/>
            <a:ext cx="1049338" cy="30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Фитболы</a:t>
            </a:r>
            <a:endParaRPr lang="ru-RU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7" name="object 12"/>
          <p:cNvSpPr txBox="1">
            <a:spLocks noChangeArrowheads="1"/>
          </p:cNvSpPr>
          <p:nvPr/>
        </p:nvSpPr>
        <p:spPr bwMode="auto">
          <a:xfrm>
            <a:off x="5067300" y="5734050"/>
            <a:ext cx="2030413" cy="30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Настольные игры</a:t>
            </a:r>
            <a:endParaRPr lang="ru-RU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8" name="object 12"/>
          <p:cNvSpPr txBox="1">
            <a:spLocks noChangeArrowheads="1"/>
          </p:cNvSpPr>
          <p:nvPr/>
        </p:nvSpPr>
        <p:spPr bwMode="auto">
          <a:xfrm>
            <a:off x="8662988" y="5618163"/>
            <a:ext cx="2657475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Спортивные игры</a:t>
            </a:r>
            <a:endParaRPr lang="ru-RU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Конкурс МИНТРУД\ФОТО\73b3f168-73cf-435e-8ca8-6c9c45dfdc4c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6708" y="696957"/>
            <a:ext cx="3408388" cy="208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er\Downloads\WhatsApp Image 2025-04-24 at 13.19.00.jpeg"/>
          <p:cNvPicPr/>
          <p:nvPr/>
        </p:nvPicPr>
        <p:blipFill>
          <a:blip r:embed="rId2" cstate="print"/>
          <a:srcRect l="529" t="8551" b="35392"/>
          <a:stretch>
            <a:fillRect/>
          </a:stretch>
        </p:blipFill>
        <p:spPr bwMode="auto">
          <a:xfrm>
            <a:off x="8878972" y="696957"/>
            <a:ext cx="2743200" cy="366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:\Конкурс МИНТРУД\ОТЧЕТНАЯ ДОКУМЕНТАЦИЯ\Фото информ материал по ЗОЖ\6a494b31-f327-4251-ae33-61141f69f3f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2581652" cy="367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Конкурс МИНТРУД\ФОТО\e518b432-9b87-4d6c-8865-5e6d714a066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657600"/>
            <a:ext cx="2968889" cy="262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esktop\Конкурс МИНТРУД\ФОТО\Egp7XcxBW2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3819" y="1219200"/>
            <a:ext cx="2973070" cy="2224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Конкурс МИНТРУД\ОТЧЕТНАЯ ДОКУМЕНТАЦИЯ\Фото информ материал по ЗОЖ\VlJ5xsi_sxU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20200" y="4572000"/>
            <a:ext cx="2505834" cy="180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ject 13"/>
          <p:cNvSpPr txBox="1"/>
          <p:nvPr/>
        </p:nvSpPr>
        <p:spPr>
          <a:xfrm>
            <a:off x="3352800" y="457200"/>
            <a:ext cx="5638800" cy="339324"/>
          </a:xfrm>
          <a:prstGeom prst="rect">
            <a:avLst/>
          </a:prstGeom>
        </p:spPr>
        <p:txBody>
          <a:bodyPr wrap="square" lIns="0" tIns="1905" rIns="0" bIns="0">
            <a:spAutoFit/>
          </a:bodyPr>
          <a:lstStyle/>
          <a:p>
            <a:pPr marL="403225" indent="-390525" algn="just">
              <a:lnSpc>
                <a:spcPts val="2100"/>
              </a:lnSpc>
              <a:spcBef>
                <a:spcPts val="15"/>
              </a:spcBef>
            </a:pPr>
            <a:r>
              <a:rPr lang="ru-RU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Сезонные </a:t>
            </a:r>
            <a:r>
              <a:rPr lang="ru-RU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виды спорта</a:t>
            </a:r>
            <a:endParaRPr lang="ru-RU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1"/>
          <p:cNvSpPr txBox="1">
            <a:spLocks noGrp="1"/>
          </p:cNvSpPr>
          <p:nvPr>
            <p:ph type="title"/>
          </p:nvPr>
        </p:nvSpPr>
        <p:spPr>
          <a:xfrm>
            <a:off x="1027113" y="5978525"/>
            <a:ext cx="1138237" cy="288925"/>
          </a:xfrm>
        </p:spPr>
        <p:txBody>
          <a:bodyPr tIns="12700" rtlCol="0"/>
          <a:lstStyle/>
          <a:p>
            <a:pPr marL="12700">
              <a:spcBef>
                <a:spcPts val="100"/>
              </a:spcBef>
              <a:defRPr/>
            </a:pPr>
            <a:r>
              <a:rPr lang="ru-RU" sz="1800" b="0" i="0" spc="-20" dirty="0" smtClean="0">
                <a:latin typeface="Calibri" panose="020F0502020204030204"/>
                <a:cs typeface="Calibri" panose="020F0502020204030204"/>
              </a:rPr>
              <a:t>Рыбалка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1"/>
          <p:cNvSpPr txBox="1"/>
          <p:nvPr/>
        </p:nvSpPr>
        <p:spPr bwMode="auto">
          <a:xfrm>
            <a:off x="2509838" y="2430463"/>
            <a:ext cx="11382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bg1"/>
                </a:solidFill>
                <a:latin typeface="Georgia" panose="02040502050405020303"/>
                <a:ea typeface="+mj-ea"/>
                <a:cs typeface="Georgia" panose="02040502050405020303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0" i="0" kern="0" spc="-20" dirty="0" smtClean="0">
                <a:latin typeface="Calibri" panose="020F0502020204030204"/>
                <a:cs typeface="Calibri" panose="020F0502020204030204"/>
              </a:rPr>
              <a:t>Байдарки</a:t>
            </a:r>
            <a:endParaRPr lang="ru-RU" sz="1800" kern="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1"/>
          <p:cNvSpPr txBox="1"/>
          <p:nvPr/>
        </p:nvSpPr>
        <p:spPr bwMode="auto">
          <a:xfrm>
            <a:off x="3386138" y="3944938"/>
            <a:ext cx="11382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bg1"/>
                </a:solidFill>
                <a:latin typeface="Georgia" panose="02040502050405020303"/>
                <a:ea typeface="+mj-ea"/>
                <a:cs typeface="Georgia" panose="02040502050405020303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0" i="0" kern="0" spc="-20" dirty="0" smtClean="0">
                <a:latin typeface="Calibri" panose="020F0502020204030204"/>
                <a:cs typeface="Calibri" panose="020F0502020204030204"/>
              </a:rPr>
              <a:t>Лыжи</a:t>
            </a:r>
            <a:endParaRPr lang="ru-RU" sz="1800" kern="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1"/>
          <p:cNvSpPr txBox="1"/>
          <p:nvPr/>
        </p:nvSpPr>
        <p:spPr bwMode="auto">
          <a:xfrm>
            <a:off x="9904413" y="3935413"/>
            <a:ext cx="11382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bg1"/>
                </a:solidFill>
                <a:latin typeface="Georgia" panose="02040502050405020303"/>
                <a:ea typeface="+mj-ea"/>
                <a:cs typeface="Georgia" panose="02040502050405020303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0" i="0" kern="0" spc="-20" dirty="0" smtClean="0">
                <a:latin typeface="Calibri" panose="020F0502020204030204"/>
                <a:cs typeface="Calibri" panose="020F0502020204030204"/>
              </a:rPr>
              <a:t>Велосипед</a:t>
            </a:r>
            <a:endParaRPr lang="ru-RU" sz="1800" kern="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1"/>
          <p:cNvSpPr txBox="1"/>
          <p:nvPr/>
        </p:nvSpPr>
        <p:spPr bwMode="auto">
          <a:xfrm>
            <a:off x="9901238" y="5967413"/>
            <a:ext cx="11382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bg1"/>
                </a:solidFill>
                <a:latin typeface="Georgia" panose="02040502050405020303"/>
                <a:ea typeface="+mj-ea"/>
                <a:cs typeface="Georgia" panose="02040502050405020303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0" i="0" kern="0" spc="-20" dirty="0" smtClean="0">
                <a:latin typeface="Calibri" panose="020F0502020204030204"/>
                <a:cs typeface="Calibri" panose="020F0502020204030204"/>
              </a:rPr>
              <a:t>Бег</a:t>
            </a:r>
            <a:endParaRPr lang="ru-RU" sz="1800" kern="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0" name="Рисунок 19" descr="C:\Users\User\Desktop\Конкурс МИНТРУД\то\329d1357-41ec-4202-974b-1ca4b9f80e8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7829" y="1219200"/>
            <a:ext cx="2525171" cy="324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object 11"/>
          <p:cNvSpPr txBox="1"/>
          <p:nvPr/>
        </p:nvSpPr>
        <p:spPr bwMode="auto">
          <a:xfrm>
            <a:off x="7377113" y="3956050"/>
            <a:ext cx="11382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bg1"/>
                </a:solidFill>
                <a:latin typeface="Georgia" panose="02040502050405020303"/>
                <a:ea typeface="+mj-ea"/>
                <a:cs typeface="Georgia" panose="02040502050405020303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0" i="0" kern="0" spc="-20" dirty="0" smtClean="0">
                <a:latin typeface="Calibri" panose="020F0502020204030204"/>
                <a:cs typeface="Calibri" panose="020F0502020204030204"/>
              </a:rPr>
              <a:t>Ходьба</a:t>
            </a:r>
            <a:endParaRPr lang="ru-RU" sz="1800" kern="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2" name="object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419600"/>
            <a:ext cx="1970088" cy="207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G:\DSCN3365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85524" y="1447800"/>
            <a:ext cx="3019876" cy="226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DSCN32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5666"/>
            <a:ext cx="2819400" cy="209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:\Конкурс МИНТРУД\ОТЧЕТНАЯ ДОКУМЕНТАЦИЯ\Фото информ материал по ЗОЖ\0ffca840-b544-49f8-a53a-602dada9a25c.jpg"/>
          <p:cNvPicPr/>
          <p:nvPr/>
        </p:nvPicPr>
        <p:blipFill>
          <a:blip r:embed="rId3" cstate="print"/>
          <a:srcRect t="39036"/>
          <a:stretch>
            <a:fillRect/>
          </a:stretch>
        </p:blipFill>
        <p:spPr bwMode="auto">
          <a:xfrm>
            <a:off x="2819400" y="4236858"/>
            <a:ext cx="3134995" cy="254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Прямоугольник 3"/>
          <p:cNvSpPr>
            <a:spLocks noChangeArrowheads="1"/>
          </p:cNvSpPr>
          <p:nvPr/>
        </p:nvSpPr>
        <p:spPr bwMode="auto">
          <a:xfrm>
            <a:off x="914400" y="381000"/>
            <a:ext cx="106251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УЧАСТИЕ СОТРУДНИКОВ В СПОРТИВНЫХ МЕРОПРИЯТИЯХ РАЗЛИЧНОГО УРОВНЯ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7" name="Рисунок 6" descr="G:\Конкурс МИНТРУД\ОТЧЕТНАЯ ДОКУМЕНТАЦИЯ\Фото информ материал по ЗОЖ\G13xAI6A-q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750332"/>
            <a:ext cx="3584575" cy="308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esktop\Конкурс МИНТРУД\ОТЧЕТНАЯ ДОКУМЕНТАЦИЯ\Фото Спортивн форма и логотип\2f706fe9-f531-4c97-96b6-746203623bdd.jpg"/>
          <p:cNvPicPr/>
          <p:nvPr/>
        </p:nvPicPr>
        <p:blipFill>
          <a:blip r:embed="rId5" cstate="print"/>
          <a:srcRect l="14379" t="10000" r="5229" b="7391"/>
          <a:stretch>
            <a:fillRect/>
          </a:stretch>
        </p:blipFill>
        <p:spPr bwMode="auto">
          <a:xfrm>
            <a:off x="8839200" y="1238428"/>
            <a:ext cx="323088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ФОТО\СТАРОСТИН\Ckw8r0H67b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839" y="3844968"/>
            <a:ext cx="3187569" cy="236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User\Desktop\Конкурс МИНТРУД\то\0f95598d-0da7-46e2-b13c-1a673b07812c.jpg"/>
          <p:cNvPicPr/>
          <p:nvPr/>
        </p:nvPicPr>
        <p:blipFill rotWithShape="1">
          <a:blip r:embed="rId7" cstate="print"/>
          <a:srcRect l="15859" r="16077"/>
          <a:stretch>
            <a:fillRect/>
          </a:stretch>
        </p:blipFill>
        <p:spPr bwMode="auto">
          <a:xfrm>
            <a:off x="6897687" y="3839983"/>
            <a:ext cx="4469451" cy="294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11"/>
          <p:cNvSpPr txBox="1">
            <a:spLocks noGrp="1"/>
          </p:cNvSpPr>
          <p:nvPr>
            <p:ph type="title"/>
          </p:nvPr>
        </p:nvSpPr>
        <p:spPr>
          <a:xfrm>
            <a:off x="1219200" y="2057400"/>
            <a:ext cx="2198687" cy="566822"/>
          </a:xfrm>
        </p:spPr>
        <p:txBody>
          <a:bodyPr tIns="12700" rtlCol="0"/>
          <a:lstStyle/>
          <a:p>
            <a:pPr marL="12700">
              <a:spcBef>
                <a:spcPts val="100"/>
              </a:spcBef>
              <a:defRPr/>
            </a:pPr>
            <a:r>
              <a:rPr lang="ru-RU" sz="1800" b="0" i="0" spc="-20" dirty="0" smtClean="0">
                <a:latin typeface="Calibri" panose="020F0502020204030204"/>
                <a:cs typeface="Calibri" panose="020F0502020204030204"/>
              </a:rPr>
              <a:t>Товарищеские матчи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1"/>
          <p:cNvSpPr txBox="1"/>
          <p:nvPr/>
        </p:nvSpPr>
        <p:spPr bwMode="auto">
          <a:xfrm>
            <a:off x="5181600" y="838200"/>
            <a:ext cx="3276600" cy="2898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12700" rIns="0" bIns="0" numCol="1" rtlCol="0" anchor="t" anchorCtr="0" compatLnSpc="1">
            <a:spAutoFit/>
          </a:bodyPr>
          <a:lstStyle/>
          <a:p>
            <a:pPr marL="12700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kern="0" spc="-20" dirty="0" smtClean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rPr>
              <a:t>Производственная гимнастика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j-ea"/>
              <a:cs typeface="Calibri" panose="020F0502020204030204"/>
            </a:endParaRPr>
          </a:p>
        </p:txBody>
      </p:sp>
      <p:sp>
        <p:nvSpPr>
          <p:cNvPr id="15" name="object 11"/>
          <p:cNvSpPr txBox="1"/>
          <p:nvPr/>
        </p:nvSpPr>
        <p:spPr bwMode="auto">
          <a:xfrm>
            <a:off x="10896600" y="3276600"/>
            <a:ext cx="1138237" cy="2898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12700" rIns="0" bIns="0" numCol="1" rtlCol="0" anchor="t" anchorCtr="0" compatLnSpc="1">
            <a:spAutoFit/>
          </a:bodyPr>
          <a:lstStyle/>
          <a:p>
            <a:pPr marL="12700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/>
              </a:rPr>
              <a:t>ГТО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j-ea"/>
              <a:cs typeface="Calibri" panose="020F0502020204030204"/>
            </a:endParaRPr>
          </a:p>
        </p:txBody>
      </p:sp>
      <p:sp>
        <p:nvSpPr>
          <p:cNvPr id="16" name="object 11"/>
          <p:cNvSpPr txBox="1"/>
          <p:nvPr/>
        </p:nvSpPr>
        <p:spPr bwMode="auto">
          <a:xfrm>
            <a:off x="2590800" y="5791200"/>
            <a:ext cx="1138237" cy="2898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12700" rIns="0" bIns="0" numCol="1" rtlCol="0" anchor="t" anchorCtr="0" compatLnSpc="1">
            <a:spAutoFit/>
          </a:bodyPr>
          <a:lstStyle/>
          <a:p>
            <a:pPr marL="12700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kern="0" spc="-20" dirty="0" smtClean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rPr>
              <a:t>Туризм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j-ea"/>
              <a:cs typeface="Calibri" panose="020F0502020204030204"/>
            </a:endParaRPr>
          </a:p>
        </p:txBody>
      </p:sp>
      <p:sp>
        <p:nvSpPr>
          <p:cNvPr id="17" name="object 11"/>
          <p:cNvSpPr txBox="1"/>
          <p:nvPr/>
        </p:nvSpPr>
        <p:spPr bwMode="auto">
          <a:xfrm>
            <a:off x="7086600" y="6324600"/>
            <a:ext cx="2362200" cy="2898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12700" rIns="0" bIns="0" numCol="1" rtlCol="0" anchor="t" anchorCtr="0" compatLnSpc="1">
            <a:spAutoFit/>
          </a:bodyPr>
          <a:lstStyle/>
          <a:p>
            <a:pPr marL="12700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kern="0" spc="-20" dirty="0" smtClean="0">
                <a:solidFill>
                  <a:schemeClr val="bg1"/>
                </a:solidFill>
                <a:latin typeface="Calibri" panose="020F0502020204030204"/>
                <a:ea typeface="+mj-ea"/>
                <a:cs typeface="Calibri" panose="020F0502020204030204"/>
              </a:rPr>
              <a:t>Дни здоровья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j-ea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ject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object 4"/>
          <p:cNvSpPr txBox="1">
            <a:spLocks noChangeArrowheads="1"/>
          </p:cNvSpPr>
          <p:nvPr/>
        </p:nvSpPr>
        <p:spPr bwMode="auto">
          <a:xfrm>
            <a:off x="1997075" y="11113"/>
            <a:ext cx="9023350" cy="66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235585" rIns="0" bIns="0">
            <a:spAutoFit/>
          </a:bodyPr>
          <a:lstStyle/>
          <a:p>
            <a:pPr marL="574675">
              <a:spcBef>
                <a:spcPts val="1850"/>
              </a:spcBef>
            </a:pPr>
            <a:r>
              <a:rPr lang="ru-RU" altLang="ru-RU" sz="2800" b="1" i="1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МЫ</a:t>
            </a:r>
            <a:r>
              <a:rPr lang="ru-RU" altLang="ru-RU" sz="2800"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 </a:t>
            </a:r>
            <a:r>
              <a:rPr lang="ru-RU" altLang="ru-RU" sz="2800" b="1" i="1">
                <a:solidFill>
                  <a:srgbClr val="FF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ЗА  ЗДОРОВЫЙ ОБРАЗ ЖИЗНИ</a:t>
            </a:r>
            <a:endParaRPr lang="ru-RU" altLang="ru-RU" sz="2800">
              <a:solidFill>
                <a:srgbClr val="000000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1269" name="object 18"/>
          <p:cNvSpPr txBox="1">
            <a:spLocks noChangeArrowheads="1"/>
          </p:cNvSpPr>
          <p:nvPr/>
        </p:nvSpPr>
        <p:spPr bwMode="auto">
          <a:xfrm>
            <a:off x="6859588" y="1604963"/>
            <a:ext cx="1236662" cy="300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Кросс наций</a:t>
            </a: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1" name="object 20"/>
          <p:cNvSpPr txBox="1">
            <a:spLocks noChangeArrowheads="1"/>
          </p:cNvSpPr>
          <p:nvPr/>
        </p:nvSpPr>
        <p:spPr bwMode="auto">
          <a:xfrm>
            <a:off x="9906000" y="2743200"/>
            <a:ext cx="1136650" cy="30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Масленица</a:t>
            </a:r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2" name="object 21"/>
          <p:cNvSpPr txBox="1">
            <a:spLocks noChangeArrowheads="1"/>
          </p:cNvSpPr>
          <p:nvPr/>
        </p:nvSpPr>
        <p:spPr bwMode="auto">
          <a:xfrm>
            <a:off x="9001125" y="2270125"/>
            <a:ext cx="2811463" cy="29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Соревнования по волейболу</a:t>
            </a:r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 descr="G:\Конкурс МИНТРУД\ОТЧЕТНАЯ ДОКУМЕНТАЦИЯ\Фото информ материал по ЗОЖ\Гимнастика, фитнес\a0ec344a-59d5-4853-8867-071d952939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0" y="990600"/>
            <a:ext cx="3212246" cy="241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User\Desktop\Конкурс МИНТРУД\ФОТО\Общее фото с флагом\4b5c9282-5bad-404b-949d-e37ed43d7d99.jpg"/>
          <p:cNvPicPr/>
          <p:nvPr/>
        </p:nvPicPr>
        <p:blipFill>
          <a:blip r:embed="rId3" cstate="print"/>
          <a:srcRect l="12365" t="30931" r="14310" b="17403"/>
          <a:stretch>
            <a:fillRect/>
          </a:stretch>
        </p:blipFill>
        <p:spPr bwMode="auto">
          <a:xfrm>
            <a:off x="3429000" y="1066800"/>
            <a:ext cx="4953000" cy="294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G:\Конкурс МИНТРУД\ОТЧЕТНАЯ ДОКУМЕНТАЦИЯ\Фото информ материал по ЗОЖ\6690e978-23a6-474f-8b78-40797f423e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2905125" cy="217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G:\Конкурс МИНТРУД\ОТЧЕТНАЯ ДОКУМЕНТАЦИЯ\Фото информ материал по ЗОЖ\4ce980fc-886c-461a-ab3f-094bba58060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276600"/>
            <a:ext cx="2557463" cy="340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G:\Конкурс МИНТРУД\ОТЧЕТНАЯ ДОКУМЕНТАЦИЯ\Фото информ материал по ЗОЖ\dab3dd68-f06c-441f-a1f9-faa28e6c0e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5400" y="3505200"/>
            <a:ext cx="2295525" cy="3060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User\Desktop\Конкурс МИНТРУД\то\afa7e601-1073-4bf8-b547-57f24ed7395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114800"/>
            <a:ext cx="2819306" cy="265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5000" y="147638"/>
            <a:ext cx="99822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Заголовок 1"/>
          <p:cNvSpPr>
            <a:spLocks noGrp="1"/>
          </p:cNvSpPr>
          <p:nvPr>
            <p:ph type="title"/>
          </p:nvPr>
        </p:nvSpPr>
        <p:spPr>
          <a:xfrm>
            <a:off x="2362200" y="5334000"/>
            <a:ext cx="9677400" cy="990600"/>
          </a:xfrm>
        </p:spPr>
        <p:txBody>
          <a:bodyPr/>
          <a:lstStyle/>
          <a:p>
            <a:r>
              <a:rPr lang="ru-RU" smtClean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СПАСИБО ЗА ВНИМАНИЕ!</a:t>
            </a:r>
            <a:endParaRPr lang="ru-RU" smtClean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12293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5600" y="228600"/>
            <a:ext cx="15621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3052</Words>
  <Application>WPS Presentation</Application>
  <PresentationFormat>Произвольный</PresentationFormat>
  <Paragraphs>173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Georgia</vt:lpstr>
      <vt:lpstr>Georgia</vt:lpstr>
      <vt:lpstr>Times New Roman</vt:lpstr>
      <vt:lpstr>Tw Cen MT</vt:lpstr>
      <vt:lpstr>Segoe Print</vt:lpstr>
      <vt:lpstr>Calibri</vt:lpstr>
      <vt:lpstr>Microsoft YaHei</vt:lpstr>
      <vt:lpstr>Arial Unicode MS</vt:lpstr>
      <vt:lpstr>Office Theme</vt:lpstr>
      <vt:lpstr>PowerPoint 演示文稿</vt:lpstr>
      <vt:lpstr>ПРОГРАММА по формированию здорового образа жизни «Живи долго» в КУ ВО «Борисоглебский зональный  реабилитационный центр для детей и подростков  с ограниченными возможностями «Журавлик» на 2024-2025 годы</vt:lpstr>
      <vt:lpstr>Уровень и динамика показателей, характеризующих производительность труда</vt:lpstr>
      <vt:lpstr>В учреждении созданы условия для сотрудников, ведущих здоровый образ жизни</vt:lpstr>
      <vt:lpstr>Гимнастика</vt:lpstr>
      <vt:lpstr>Рыбалка</vt:lpstr>
      <vt:lpstr>Товарищеские матчи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17</cp:revision>
  <dcterms:created xsi:type="dcterms:W3CDTF">2025-12-12T09:45:00Z</dcterms:created>
  <dcterms:modified xsi:type="dcterms:W3CDTF">2026-03-10T12:38:52Z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2024-03-20T03:00:00Z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2025-12-12T03:00:00Z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ICV">
    <vt:lpwstr>C0B8DE7793324D47BEC3ECE809BC7155_12</vt:lpwstr>
  </property>
  <property fmtid="{D5CDD505-2E9C-101B-9397-08002B2CF9AE}" pid="7" name="KSOProductBuildVer">
    <vt:lpwstr>1049-12.2.0.23196</vt:lpwstr>
  </property>
</Properties>
</file>