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5" r:id="rId1"/>
  </p:sldMasterIdLst>
  <p:notesMasterIdLst>
    <p:notesMasterId r:id="rId11"/>
  </p:notesMasterIdLst>
  <p:sldIdLst>
    <p:sldId id="284" r:id="rId2"/>
    <p:sldId id="257" r:id="rId3"/>
    <p:sldId id="283" r:id="rId4"/>
    <p:sldId id="258" r:id="rId5"/>
    <p:sldId id="265" r:id="rId6"/>
    <p:sldId id="267" r:id="rId7"/>
    <p:sldId id="268" r:id="rId8"/>
    <p:sldId id="282" r:id="rId9"/>
    <p:sldId id="28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0BF"/>
    <a:srgbClr val="F600E4"/>
    <a:srgbClr val="D42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109" d="100"/>
          <a:sy n="109" d="100"/>
        </p:scale>
        <p:origin x="16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430D8-45B5-48F1-AC6E-DBF59632F3A2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75E25-FE13-41C4-9CB1-23ABBEB21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802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75E25-FE13-41C4-9CB1-23ABBEB21F2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697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1BC71C-1DBA-4DD7-A4C5-CD0D085B497A}" type="datetimeFigureOut">
              <a:rPr lang="ru-RU" smtClean="0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61D782F8-302B-44A3-8E7D-D0205B6B02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332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>
        <p:wipe/>
      </p:transition>
    </mc:Choice>
    <mc:Fallback>
      <p:transition spd="slow" advClick="0" advTm="16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362C5C-90D1-4D14-AABB-890006A8448E}" type="datetimeFigureOut">
              <a:rPr lang="ru-RU" smtClean="0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0AA43E5-0953-41CC-A4B1-3A9550A735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73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>
        <p:wipe/>
      </p:transition>
    </mc:Choice>
    <mc:Fallback>
      <p:transition spd="slow" advClick="0" advTm="16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362C5C-90D1-4D14-AABB-890006A8448E}" type="datetimeFigureOut">
              <a:rPr lang="ru-RU" smtClean="0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0AA43E5-0953-41CC-A4B1-3A9550A735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7374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>
        <p:wipe/>
      </p:transition>
    </mc:Choice>
    <mc:Fallback>
      <p:transition spd="slow" advClick="0" advTm="16000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362C5C-90D1-4D14-AABB-890006A8448E}" type="datetimeFigureOut">
              <a:rPr lang="ru-RU" smtClean="0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0AA43E5-0953-41CC-A4B1-3A9550A735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124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>
        <p:wipe/>
      </p:transition>
    </mc:Choice>
    <mc:Fallback>
      <p:transition spd="slow" advClick="0" advTm="16000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362C5C-90D1-4D14-AABB-890006A8448E}" type="datetimeFigureOut">
              <a:rPr lang="ru-RU" smtClean="0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0AA43E5-0953-41CC-A4B1-3A9550A735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317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>
        <p:wipe/>
      </p:transition>
    </mc:Choice>
    <mc:Fallback>
      <p:transition spd="slow" advClick="0" advTm="16000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362C5C-90D1-4D14-AABB-890006A8448E}" type="datetimeFigureOut">
              <a:rPr lang="ru-RU" smtClean="0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0AA43E5-0953-41CC-A4B1-3A9550A735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984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>
        <p:wipe/>
      </p:transition>
    </mc:Choice>
    <mc:Fallback>
      <p:transition spd="slow" advClick="0" advTm="16000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C4ADD4-CC36-4E41-89A1-06C64EDFC8AE}" type="datetimeFigureOut">
              <a:rPr lang="ru-RU" smtClean="0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75FBC-07FA-483C-85DE-4F280625FD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65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>
        <p:wipe/>
      </p:transition>
    </mc:Choice>
    <mc:Fallback>
      <p:transition spd="slow" advClick="0" advTm="16000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E62DC-05B1-4B23-808D-69C3C83962E3}" type="datetimeFigureOut">
              <a:rPr lang="ru-RU" smtClean="0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5A037-42D4-4685-A2AE-DB35B1960E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584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>
        <p:wipe/>
      </p:transition>
    </mc:Choice>
    <mc:Fallback>
      <p:transition spd="slow" advClick="0" advTm="16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075B86-AD39-421D-B929-A7BC1575A29B}" type="datetimeFigureOut">
              <a:rPr lang="ru-RU" smtClean="0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8147E-99DC-461B-8056-3543849831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465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>
        <p:wipe/>
      </p:transition>
    </mc:Choice>
    <mc:Fallback>
      <p:transition spd="slow" advClick="0" advTm="16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84909C-6CF0-4107-AD08-8D35293362FC}" type="datetimeFigureOut">
              <a:rPr lang="ru-RU" smtClean="0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8607286C-EE66-4C43-B32C-6A95A92A8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780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>
        <p:wipe/>
      </p:transition>
    </mc:Choice>
    <mc:Fallback>
      <p:transition spd="slow" advClick="0" advTm="16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CB8ACE-DFE1-4FAC-B2C6-3613C23CCFF0}" type="datetimeFigureOut">
              <a:rPr lang="ru-RU" smtClean="0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075D1C8B-86FB-4117-8E79-1AA595B9E5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137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>
        <p:wipe/>
      </p:transition>
    </mc:Choice>
    <mc:Fallback>
      <p:transition spd="slow" advClick="0" advTm="16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827002-4114-40F8-A4CB-AB91269429A9}" type="datetimeFigureOut">
              <a:rPr lang="ru-RU" smtClean="0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88B248F3-D7E3-4C16-9C61-009DB5D214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842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>
        <p:wipe/>
      </p:transition>
    </mc:Choice>
    <mc:Fallback>
      <p:transition spd="slow" advClick="0" advTm="16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35E1FD-BC18-4FBA-8A21-64ADD3464FF5}" type="datetimeFigureOut">
              <a:rPr lang="ru-RU" smtClean="0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F78AE-2994-4642-8CBA-4355E2F24B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902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>
        <p:wipe/>
      </p:transition>
    </mc:Choice>
    <mc:Fallback>
      <p:transition spd="slow" advClick="0" advTm="16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9F8F15-EEBB-4F80-B032-70F712D1EECD}" type="datetimeFigureOut">
              <a:rPr lang="ru-RU" smtClean="0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F7A65-1330-42A1-A834-AACA244B23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532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>
        <p:wipe/>
      </p:transition>
    </mc:Choice>
    <mc:Fallback>
      <p:transition spd="slow" advClick="0" advTm="16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83144-4A8A-4D92-A13F-561447512BBD}" type="datetimeFigureOut">
              <a:rPr lang="ru-RU" smtClean="0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1E4AD-4061-4434-85DF-DB5836C2C0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419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>
        <p:wipe/>
      </p:transition>
    </mc:Choice>
    <mc:Fallback>
      <p:transition spd="slow" advClick="0" advTm="16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CA739E-8124-4634-B68F-5AC1D8C40211}" type="datetimeFigureOut">
              <a:rPr lang="ru-RU" smtClean="0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EEE21056-5F95-4A9C-B0B7-AD18CA01C4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21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>
        <p:wipe/>
      </p:transition>
    </mc:Choice>
    <mc:Fallback>
      <p:transition spd="slow" advClick="0" advTm="16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8362C5C-90D1-4D14-AABB-890006A8448E}" type="datetimeFigureOut">
              <a:rPr lang="ru-RU" smtClean="0"/>
              <a:pPr>
                <a:defRPr/>
              </a:pPr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0AA43E5-0953-41CC-A4B1-3A9550A735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31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  <p:sldLayoutId id="2147484009" r:id="rId14"/>
    <p:sldLayoutId id="2147484010" r:id="rId15"/>
    <p:sldLayoutId id="2147484011" r:id="rId16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6000">
        <p:wipe/>
      </p:transition>
    </mc:Choice>
    <mc:Fallback>
      <p:transition spd="slow" advClick="0" advTm="16000">
        <p:wip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hyperlink" Target="file:///C:\Users\user\Desktop\ocharovanie-jenstvennosti-480.mp3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noFill/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КУ ВО «</a:t>
            </a:r>
            <a:r>
              <a:rPr lang="ru-RU" dirty="0" err="1" smtClean="0">
                <a:solidFill>
                  <a:srgbClr val="FF0000"/>
                </a:solidFill>
              </a:rPr>
              <a:t>Острогожский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СРЦдН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221" y="838200"/>
            <a:ext cx="8884096" cy="5115197"/>
          </a:xfrm>
          <a:noFill/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Сотрудники нашего центра за здоровый образ жизни! 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 Круглогодично по проекту «живи долго»: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tx1"/>
                </a:solidFill>
              </a:rPr>
              <a:t>П</a:t>
            </a:r>
            <a:r>
              <a:rPr lang="ru-RU" sz="1400" b="1" dirty="0" smtClean="0">
                <a:solidFill>
                  <a:schemeClr val="tx1"/>
                </a:solidFill>
              </a:rPr>
              <a:t>роходят производственные гимнастики два раза в неделю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</a:rPr>
              <a:t>Посещение сотрудниками бассейна «Жемчужина»  и тренажерного зала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</a:rPr>
              <a:t>Проводятся коллективные мероприятия на открытом воздухе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</a:rPr>
              <a:t>Выезды к местным открытым водоемам в обеденный перерыв в дни аномально высокой температуры воздуха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</a:rPr>
              <a:t>По итогам года из средств профсоюзной организации проводится поощрение сотрудников за ведение здорового образа жизни и за участие в спортивных мероприятиях (сдача норм ГТО)</a:t>
            </a:r>
            <a:r>
              <a:rPr lang="ru-RU" sz="1400" b="1" dirty="0" smtClean="0"/>
              <a:t>	 </a:t>
            </a:r>
          </a:p>
          <a:p>
            <a:pPr marL="0" indent="0">
              <a:buNone/>
            </a:pPr>
            <a:endParaRPr lang="ru-RU" sz="1400" b="1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952386"/>
            <a:ext cx="5090274" cy="2886251"/>
          </a:xfrm>
          <a:prstGeom prst="rect">
            <a:avLst/>
          </a:prstGeom>
        </p:spPr>
      </p:pic>
      <p:sp>
        <p:nvSpPr>
          <p:cNvPr id="5" name="Овал 4">
            <a:hlinkClick r:id="rId5" action="ppaction://hlinkfile"/>
          </p:cNvPr>
          <p:cNvSpPr/>
          <p:nvPr/>
        </p:nvSpPr>
        <p:spPr>
          <a:xfrm>
            <a:off x="611560" y="5877272"/>
            <a:ext cx="792088" cy="770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ocharovanie-jenstvennosti-4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5772" y="6055421"/>
            <a:ext cx="423664" cy="42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12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905">
        <p:wipe/>
      </p:transition>
    </mc:Choice>
    <mc:Fallback>
      <p:transition spd="slow" advClick="0" advTm="10905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11378"/>
            <a:ext cx="7758138" cy="2000264"/>
          </a:xfrm>
          <a:effectLst/>
        </p:spPr>
        <p:txBody>
          <a:bodyPr>
            <a:normAutofit fontScale="90000"/>
          </a:bodyPr>
          <a:lstStyle/>
          <a:p>
            <a:pPr marL="360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0000"/>
                </a:solidFill>
              </a:rPr>
              <a:t>Здоровье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- это состояние полного физического, душевного и социального благополучия, сопровождаемое фактическим отсутствием болезней и индивидуально </a:t>
            </a:r>
            <a:r>
              <a:rPr lang="ru-RU" sz="2400" dirty="0" err="1" smtClean="0">
                <a:solidFill>
                  <a:schemeClr val="tx1"/>
                </a:solidFill>
              </a:rPr>
              <a:t>фрустирующих</a:t>
            </a:r>
            <a:r>
              <a:rPr lang="ru-RU" sz="2400" dirty="0" smtClean="0">
                <a:solidFill>
                  <a:schemeClr val="tx1"/>
                </a:solidFill>
              </a:rPr>
              <a:t> (выводящих из состояния внутреннего спокойствия) недостатков.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5404191"/>
            <a:ext cx="6400800" cy="768350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1200" i="1" dirty="0" smtClean="0">
                <a:solidFill>
                  <a:srgbClr val="FF0000"/>
                </a:solidFill>
              </a:rPr>
              <a:t>Быть здоровым</a:t>
            </a:r>
            <a:r>
              <a:rPr lang="ru-RU" sz="11200" dirty="0" smtClean="0">
                <a:solidFill>
                  <a:srgbClr val="FF0000"/>
                </a:solidFill>
              </a:rPr>
              <a:t> </a:t>
            </a:r>
            <a:r>
              <a:rPr lang="ru-RU" sz="11200" dirty="0" smtClean="0">
                <a:solidFill>
                  <a:schemeClr val="tx1"/>
                </a:solidFill>
              </a:rPr>
              <a:t>- </a:t>
            </a:r>
            <a:r>
              <a:rPr lang="ru-RU" sz="6400" dirty="0" smtClean="0">
                <a:solidFill>
                  <a:schemeClr val="tx1"/>
                </a:solidFill>
              </a:rPr>
              <a:t>значит не иметь проблем с самочувствием, быть физически и духовно полноценным человеком.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1600" dirty="0"/>
          </a:p>
        </p:txBody>
      </p:sp>
      <p:pic>
        <p:nvPicPr>
          <p:cNvPr id="4" name="Picture 9" descr="J02320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2928938"/>
            <a:ext cx="18732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J03449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564904"/>
            <a:ext cx="2132012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91" y="2636912"/>
            <a:ext cx="4035433" cy="26494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985">
        <p:wipe/>
      </p:transition>
    </mc:Choice>
    <mc:Fallback>
      <p:transition spd="slow" advClick="0" advTm="20985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46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904">
        <p:wipe/>
      </p:transition>
    </mc:Choice>
    <mc:Fallback>
      <p:transition spd="slow" advClick="0" advTm="3904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028892" cy="2125446"/>
          </a:xfrm>
          <a:noFill/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Что способствует </a:t>
            </a:r>
            <a:r>
              <a:rPr lang="ru-RU" sz="4800" b="1" dirty="0" smtClean="0">
                <a:solidFill>
                  <a:srgbClr val="FF0000"/>
                </a:solidFill>
              </a:rPr>
              <a:t>сохранению и укреплению здоровья: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7006" y="2420888"/>
            <a:ext cx="6858000" cy="4714875"/>
          </a:xfrm>
        </p:spPr>
        <p:txBody>
          <a:bodyPr>
            <a:noAutofit/>
          </a:bodyPr>
          <a:lstStyle/>
          <a:p>
            <a:pPr marL="702900" indent="-3429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 Правильное питание</a:t>
            </a:r>
          </a:p>
          <a:p>
            <a:pPr marL="702900" indent="-3429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 Закаливание</a:t>
            </a:r>
          </a:p>
          <a:p>
            <a:pPr marL="702900" indent="-3429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 Соблюдение режима труда и отдыха</a:t>
            </a:r>
          </a:p>
          <a:p>
            <a:pPr marL="702900" indent="-3429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 Психическая и эмоциональная устойчивость</a:t>
            </a:r>
          </a:p>
          <a:p>
            <a:pPr marL="702900" indent="-3429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Личная гигиена</a:t>
            </a:r>
          </a:p>
          <a:p>
            <a:pPr marL="702900" indent="-3429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Оптимальный уровень двигательной активности</a:t>
            </a:r>
          </a:p>
          <a:p>
            <a:pPr marL="702900" indent="-3429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Безопасное поведение дома, на улице, на работе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2700" dirty="0"/>
          </a:p>
        </p:txBody>
      </p:sp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2">
        <p:wipe/>
      </p:transition>
    </mc:Choice>
    <mc:Fallback>
      <p:transition spd="slow" advClick="0" advTm="13002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  <a:noFill/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Физическая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активность.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412776"/>
            <a:ext cx="4614862" cy="48577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"Физическая активность - ключевой компонент сохранения здоровья, и нам нужно приложить все усилия, чтобы не высиживать или вылеживать свои болезни, а самостоятельно их предупреждать с помощью приятной зарядки"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70974"/>
            <a:ext cx="3621969" cy="2458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42" y="1412776"/>
            <a:ext cx="3600399" cy="2232248"/>
          </a:xfrm>
          <a:prstGeom prst="rect">
            <a:avLst/>
          </a:prstGeom>
        </p:spPr>
      </p:pic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943">
        <p:wipe/>
      </p:transition>
    </mc:Choice>
    <mc:Fallback>
      <p:transition spd="slow" advClick="0" advTm="11943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203" y="76846"/>
            <a:ext cx="4168775" cy="660241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440932" y="1073798"/>
            <a:ext cx="6438602" cy="4608510"/>
          </a:xfrm>
          <a:prstGeom prst="rect">
            <a:avLst/>
          </a:prstGeom>
        </p:spPr>
      </p:pic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895">
        <p:wipe/>
      </p:transition>
    </mc:Choice>
    <mc:Fallback>
      <p:transition spd="slow" advClick="0" advTm="15895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4536504" cy="1356360"/>
          </a:xfrm>
          <a:noFill/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 здоровом теле – здоровый дух.</a:t>
            </a:r>
            <a:endParaRPr lang="ru-RU" b="1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" y="2708920"/>
            <a:ext cx="4402832" cy="58293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У природы есть з</a:t>
            </a:r>
            <a:r>
              <a:rPr lang="ru-RU" sz="2400" b="1" dirty="0" smtClean="0">
                <a:solidFill>
                  <a:schemeClr val="tx1"/>
                </a:solidFill>
              </a:rPr>
              <a:t>а</a:t>
            </a:r>
            <a:r>
              <a:rPr lang="ru-RU" sz="2400" dirty="0" smtClean="0">
                <a:solidFill>
                  <a:schemeClr val="tx1"/>
                </a:solidFill>
              </a:rPr>
              <a:t>кон – счастлив будет только тот, кто здоровье сбережет.       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Прочь гони-ка все хворобы!                     Поучись-ка быть  здоровым!</a:t>
            </a:r>
          </a:p>
          <a:p>
            <a:pPr>
              <a:buFont typeface="Wingdings 2" pitchFamily="18" charset="2"/>
              <a:buNone/>
            </a:pPr>
            <a:endParaRPr lang="ru-RU" sz="24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60648"/>
            <a:ext cx="3875639" cy="64087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896">
        <p:wipe/>
      </p:transition>
    </mc:Choice>
    <mc:Fallback>
      <p:transition spd="slow" advClick="0" advTm="10896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268760"/>
            <a:ext cx="2808312" cy="217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75656" y="116632"/>
            <a:ext cx="6858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Franklin Gothic Book" pitchFamily="34" charset="0"/>
              </a:rPr>
              <a:t>В</a:t>
            </a:r>
            <a:r>
              <a:rPr lang="ru-RU" sz="4000" b="1" i="1" dirty="0">
                <a:solidFill>
                  <a:srgbClr val="FF0000"/>
                </a:solidFill>
                <a:latin typeface="Franklin Gothic Book" pitchFamily="34" charset="0"/>
              </a:rPr>
              <a:t>лияние курения на женский организм</a:t>
            </a:r>
            <a:r>
              <a:rPr lang="ru-RU" sz="2400" b="1" i="1" dirty="0">
                <a:solidFill>
                  <a:srgbClr val="FF0000"/>
                </a:solidFill>
                <a:latin typeface="Franklin Gothic Book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2564904"/>
            <a:ext cx="6072188" cy="3582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Женщинам курение грозит преждевременным старением.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Кожа приобретает жёлтоватый оттенок с характерным запахом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Возникают осложнения при беременности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Учащаются случаи мёртворождения, умственная и физическая  недостаточность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932">
        <p:wipe/>
      </p:transition>
    </mc:Choice>
    <mc:Fallback>
      <p:transition spd="slow" advClick="0" advTm="14932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36153" y="116632"/>
            <a:ext cx="8686800" cy="838200"/>
          </a:xfrm>
          <a:noFill/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МЫ ЗА ЗДОРОВЫЙ ОБРАЗ ЖИЗНИ!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4294967295"/>
          </p:nvPr>
        </p:nvSpPr>
        <p:spPr>
          <a:xfrm>
            <a:off x="1115616" y="608967"/>
            <a:ext cx="7127875" cy="15113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1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2800" b="1" dirty="0">
                <a:solidFill>
                  <a:srgbClr val="002060"/>
                </a:solidFill>
              </a:rPr>
              <a:t>Есть </a:t>
            </a:r>
            <a:r>
              <a:rPr lang="ru-RU" sz="12800" b="1" dirty="0" smtClean="0">
                <a:solidFill>
                  <a:srgbClr val="002060"/>
                </a:solidFill>
              </a:rPr>
              <a:t>множество способов</a:t>
            </a:r>
          </a:p>
          <a:p>
            <a:pPr marL="0" indent="0">
              <a:buNone/>
            </a:pPr>
            <a:r>
              <a:rPr lang="ru-RU" sz="12800" b="1" dirty="0">
                <a:solidFill>
                  <a:srgbClr val="002060"/>
                </a:solidFill>
              </a:rPr>
              <a:t>С</a:t>
            </a:r>
            <a:r>
              <a:rPr lang="ru-RU" sz="12800" b="1" dirty="0" smtClean="0">
                <a:solidFill>
                  <a:srgbClr val="002060"/>
                </a:solidFill>
              </a:rPr>
              <a:t>охранить Здоровье,</a:t>
            </a:r>
          </a:p>
          <a:p>
            <a:pPr marL="0" indent="0">
              <a:buNone/>
            </a:pPr>
            <a:r>
              <a:rPr lang="ru-RU" sz="12800" b="1" dirty="0" smtClean="0">
                <a:solidFill>
                  <a:srgbClr val="002060"/>
                </a:solidFill>
              </a:rPr>
              <a:t>Умейте </a:t>
            </a:r>
            <a:r>
              <a:rPr lang="ru-RU" sz="12800" b="1" dirty="0">
                <a:solidFill>
                  <a:srgbClr val="002060"/>
                </a:solidFill>
              </a:rPr>
              <a:t>ценить свою </a:t>
            </a:r>
            <a:r>
              <a:rPr lang="ru-RU" sz="12800" b="1" dirty="0" smtClean="0">
                <a:solidFill>
                  <a:srgbClr val="002060"/>
                </a:solidFill>
              </a:rPr>
              <a:t>жизнь!!!</a:t>
            </a:r>
            <a:endParaRPr lang="ru-RU" sz="1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068960"/>
            <a:ext cx="7122559" cy="3603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931">
        <p:wipe/>
      </p:transition>
    </mc:Choice>
    <mc:Fallback>
      <p:transition spd="slow" advClick="0" advTm="14931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9.4|1.6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6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9|1.5"/>
</p:tagLst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1041</TotalTime>
  <Words>285</Words>
  <Application>Microsoft Office PowerPoint</Application>
  <PresentationFormat>Экран (4:3)</PresentationFormat>
  <Paragraphs>35</Paragraphs>
  <Slides>9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Franklin Gothic Book</vt:lpstr>
      <vt:lpstr>Wingdings</vt:lpstr>
      <vt:lpstr>Wingdings 2</vt:lpstr>
      <vt:lpstr>Wingdings 3</vt:lpstr>
      <vt:lpstr>Легкий дым</vt:lpstr>
      <vt:lpstr>КУ ВО «Острогожский СРЦдН»</vt:lpstr>
      <vt:lpstr>Здоровье - это состояние полного физического, душевного и социального благополучия, сопровождаемое фактическим отсутствием болезней и индивидуально фрустирующих (выводящих из состояния внутреннего спокойствия) недостатков.</vt:lpstr>
      <vt:lpstr>Презентация PowerPoint</vt:lpstr>
      <vt:lpstr>Что способствует сохранению и укреплению здоровья:</vt:lpstr>
      <vt:lpstr>Физическая активность.</vt:lpstr>
      <vt:lpstr>Презентация PowerPoint</vt:lpstr>
      <vt:lpstr>В  здоровом теле – здоровый дух.</vt:lpstr>
      <vt:lpstr>Презентация PowerPoint</vt:lpstr>
      <vt:lpstr>МЫ ЗА ЗДОРОВЫЙ ОБРАЗ ЖИЗНИ!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жизни.</dc:title>
  <dc:creator>XTreme</dc:creator>
  <cp:lastModifiedBy>Ryzen5600G</cp:lastModifiedBy>
  <cp:revision>78</cp:revision>
  <dcterms:created xsi:type="dcterms:W3CDTF">2011-01-22T20:14:33Z</dcterms:created>
  <dcterms:modified xsi:type="dcterms:W3CDTF">2025-04-01T18:10:14Z</dcterms:modified>
</cp:coreProperties>
</file>