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105" d="100"/>
          <a:sy n="105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rfbr.ru/contests/results/2903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rscf.ru/upload/iblock/3e3/kfypc0mjnwj4g7oaig273r54bf5hp9ix.pdf" TargetMode="External"/><Relationship Id="rId4" Type="http://schemas.openxmlformats.org/officeDocument/2006/relationships/hyperlink" Target="https://www.isgyp.org/awards/young-member-award" TargetMode="External"/><Relationship Id="rId9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290103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240840"/>
            <a:ext cx="10576481" cy="2198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700"/>
              </a:lnSpc>
            </a:pPr>
            <a:r>
              <a:rPr lang="ru-RU" sz="2500" b="1" dirty="0">
                <a:solidFill>
                  <a:schemeClr val="bg1"/>
                </a:solidFill>
                <a:latin typeface="Playfair Display" pitchFamily="2" charset="-52"/>
              </a:rPr>
              <a:t>Разработка </a:t>
            </a:r>
            <a:r>
              <a:rPr lang="ru-RU" sz="2500" b="1" dirty="0" err="1">
                <a:solidFill>
                  <a:schemeClr val="bg1"/>
                </a:solidFill>
                <a:latin typeface="Playfair Display" pitchFamily="2" charset="-52"/>
              </a:rPr>
              <a:t>нейросетевой</a:t>
            </a:r>
            <a:r>
              <a:rPr lang="ru-RU" sz="2500" b="1" dirty="0">
                <a:solidFill>
                  <a:schemeClr val="bg1"/>
                </a:solidFill>
                <a:latin typeface="Playfair Display" pitchFamily="2" charset="-52"/>
              </a:rPr>
              <a:t> модели для диагностики </a:t>
            </a:r>
            <a:r>
              <a:rPr lang="ru-RU" sz="2500" b="1" dirty="0" err="1">
                <a:solidFill>
                  <a:schemeClr val="bg1"/>
                </a:solidFill>
                <a:latin typeface="Playfair Display" pitchFamily="2" charset="-52"/>
              </a:rPr>
              <a:t>эндометриоза</a:t>
            </a:r>
            <a:r>
              <a:rPr lang="ru-RU" sz="2500" b="1" dirty="0">
                <a:solidFill>
                  <a:schemeClr val="bg1"/>
                </a:solidFill>
                <a:latin typeface="Playfair Display" pitchFamily="2" charset="-52"/>
              </a:rPr>
              <a:t> на основе анализа гистологических изображений эндометрия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6" y="5488042"/>
            <a:ext cx="10676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</a:t>
            </a:r>
            <a:r>
              <a:rPr lang="ru-RU" sz="2000" dirty="0" smtClean="0">
                <a:solidFill>
                  <a:schemeClr val="bg1"/>
                </a:solidFill>
              </a:rPr>
              <a:t>Асатурова А.В., ФГБУ «НМИЦ АГП </a:t>
            </a:r>
            <a:r>
              <a:rPr lang="ru-RU" sz="2000" dirty="0" err="1" smtClean="0">
                <a:solidFill>
                  <a:schemeClr val="bg1"/>
                </a:solidFill>
              </a:rPr>
              <a:t>им.В.И</a:t>
            </a:r>
            <a:r>
              <a:rPr lang="ru-RU" sz="2000" dirty="0" smtClean="0">
                <a:solidFill>
                  <a:schemeClr val="bg1"/>
                </a:solidFill>
              </a:rPr>
              <a:t>. Кулакова» Минздрава России, Москва, Россия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808552"/>
            <a:ext cx="953268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solidFill>
                  <a:schemeClr val="bg1"/>
                </a:solidFill>
                <a:latin typeface="Playfair Display" pitchFamily="2" charset="-52"/>
              </a:rPr>
              <a:t>Номинация: ИИ и цифровые решения для здоровья</a:t>
            </a:r>
            <a:endParaRPr lang="ru-RU" sz="2300" dirty="0">
              <a:solidFill>
                <a:schemeClr val="bg1"/>
              </a:solidFill>
              <a:latin typeface="Playfair Display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89" y="2027208"/>
            <a:ext cx="11132835" cy="4321834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3000" dirty="0"/>
              <a:t>Выполненные шаги:</a:t>
            </a:r>
          </a:p>
          <a:p>
            <a:endParaRPr lang="ru-RU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Собраны данные от 150 пациенток.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Обучена и протестирована </a:t>
            </a:r>
            <a:r>
              <a:rPr lang="ru-RU" sz="3000" dirty="0" err="1"/>
              <a:t>нейросетевая</a:t>
            </a:r>
            <a:r>
              <a:rPr lang="ru-RU" sz="3000" dirty="0"/>
              <a:t> модель.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Проведено сравнение с иммуногистохимическим маркером BCL-6.</a:t>
            </a:r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Научные </a:t>
            </a:r>
            <a:r>
              <a:rPr lang="ru-RU" dirty="0" smtClean="0"/>
              <a:t>публикации</a:t>
            </a:r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В журналах из базы </a:t>
            </a:r>
            <a:r>
              <a:rPr lang="en-US" dirty="0" smtClean="0"/>
              <a:t>Scopus </a:t>
            </a:r>
            <a:r>
              <a:rPr lang="ru-RU" dirty="0" smtClean="0"/>
              <a:t>и ВАК </a:t>
            </a:r>
            <a:br>
              <a:rPr lang="ru-RU" dirty="0" smtClean="0"/>
            </a:br>
            <a:r>
              <a:rPr lang="ru-RU" dirty="0" smtClean="0"/>
              <a:t>(Акушерство и гинекология, Медицинский Оппонент, </a:t>
            </a:r>
            <a:r>
              <a:rPr lang="en-US" dirty="0" smtClean="0"/>
              <a:t>JCM)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dirty="0"/>
              <a:t>Социальные </a:t>
            </a:r>
            <a:r>
              <a:rPr lang="ru-RU" dirty="0" smtClean="0"/>
              <a:t>сети</a:t>
            </a:r>
            <a:endParaRPr lang="ru-RU" dirty="0"/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65289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err="1" smtClean="0"/>
              <a:t>Вконтакте</a:t>
            </a:r>
            <a:r>
              <a:rPr lang="en-US" dirty="0" smtClean="0"/>
              <a:t>, Facebook, </a:t>
            </a:r>
            <a:r>
              <a:rPr lang="ru-RU" dirty="0" err="1"/>
              <a:t>LinkedIn</a:t>
            </a:r>
            <a:endParaRPr lang="ru-RU" dirty="0"/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99091" y="4833159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dirty="0"/>
              <a:t>Медицинские конференции.</a:t>
            </a:r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:a16="http://schemas.microsoft.com/office/drawing/2014/main" id="{10F1AE2E-6180-1A4D-92DD-CE5FFD87B989}"/>
              </a:ext>
            </a:extLst>
          </p:cNvPr>
          <p:cNvSpPr/>
          <p:nvPr/>
        </p:nvSpPr>
        <p:spPr>
          <a:xfrm>
            <a:off x="3265289" y="4833159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«Мать и дитя», «Новые технологии в диагностике и лечении гинекологических заболеваний», «Право на жизнь», «</a:t>
            </a:r>
            <a:r>
              <a:rPr lang="ru-RU" dirty="0" err="1" smtClean="0"/>
              <a:t>Лабрин</a:t>
            </a:r>
            <a:r>
              <a:rPr lang="ru-RU" dirty="0" smtClean="0"/>
              <a:t>», конференции РООП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808238-87E7-474C-BF16-A126FCF8B25B}"/>
              </a:ext>
            </a:extLst>
          </p:cNvPr>
          <p:cNvSpPr txBox="1"/>
          <p:nvPr/>
        </p:nvSpPr>
        <p:spPr>
          <a:xfrm>
            <a:off x="599090" y="1270454"/>
            <a:ext cx="4808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/>
              <a:t>Имеющиеся ресурсы: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274275" y="1931975"/>
            <a:ext cx="5711561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2500" dirty="0"/>
              <a:t>Данные гистологических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изображений</a:t>
            </a:r>
            <a:r>
              <a:rPr lang="ru-RU" sz="2500" dirty="0"/>
              <a:t>.</a:t>
            </a:r>
          </a:p>
          <a:p>
            <a:endParaRPr lang="ru-RU" sz="2500" dirty="0"/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274275" y="4942441"/>
            <a:ext cx="42043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Вычислительные мощности.</a:t>
            </a:r>
          </a:p>
          <a:p>
            <a:endParaRPr lang="ru-RU" sz="2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91209" y="3524858"/>
            <a:ext cx="3429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500" dirty="0"/>
              <a:t>Команда специалистов.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808238-87E7-474C-BF16-A126FCF8B25B}"/>
              </a:ext>
            </a:extLst>
          </p:cNvPr>
          <p:cNvSpPr txBox="1"/>
          <p:nvPr/>
        </p:nvSpPr>
        <p:spPr>
          <a:xfrm>
            <a:off x="6103557" y="1268087"/>
            <a:ext cx="4808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Требуемые ресурсы: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068352" y="1966513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6045169" y="327271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6720354" y="1946157"/>
            <a:ext cx="5711561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2500" dirty="0"/>
              <a:t>Финансирование </a:t>
            </a:r>
            <a:r>
              <a:rPr lang="ru-RU" sz="2500" dirty="0" smtClean="0"/>
              <a:t>для</a:t>
            </a:r>
            <a:br>
              <a:rPr lang="ru-RU" sz="2500" dirty="0" smtClean="0"/>
            </a:br>
            <a:r>
              <a:rPr lang="ru-RU" sz="2500" dirty="0" smtClean="0"/>
              <a:t> </a:t>
            </a:r>
            <a:r>
              <a:rPr lang="ru-RU" sz="2500" dirty="0"/>
              <a:t>масштабирования.</a:t>
            </a:r>
          </a:p>
          <a:p>
            <a:endParaRPr lang="ru-RU" sz="2500" dirty="0"/>
          </a:p>
          <a:p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737288" y="3539040"/>
            <a:ext cx="4174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Партнёры для внедрения.</a:t>
            </a:r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66920" y="1964703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171638" y="2105936"/>
            <a:ext cx="40809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Асатурова А.В., Россия, Москва</a:t>
            </a:r>
            <a:r>
              <a:rPr lang="ru-RU" sz="1400" dirty="0" smtClean="0"/>
              <a:t>, ФГБУ «НМИЦ АГП им. В.И. Кулакова» Минздрава России, заведующий отделением, 1983 </a:t>
            </a:r>
            <a:r>
              <a:rPr lang="ru-RU" sz="1400" dirty="0"/>
              <a:t>год рождения, интересы: гинекологическая и репродуктивная </a:t>
            </a:r>
            <a:r>
              <a:rPr lang="ru-RU" sz="1400" dirty="0" err="1"/>
              <a:t>патоморфология</a:t>
            </a:r>
            <a:r>
              <a:rPr lang="ru-RU" sz="1400" dirty="0"/>
              <a:t>, цифровая </a:t>
            </a:r>
            <a:r>
              <a:rPr lang="ru-RU" sz="1400" dirty="0" err="1"/>
              <a:t>патоморфология</a:t>
            </a:r>
            <a:r>
              <a:rPr lang="ru-RU" sz="1400" dirty="0"/>
              <a:t> и цитология, успешные аналогичные проекты: гранты ОПТЭК, РФФИ, </a:t>
            </a:r>
            <a:r>
              <a:rPr lang="en-US" sz="1400" dirty="0" err="1"/>
              <a:t>ISGyP</a:t>
            </a:r>
            <a:endParaRPr lang="ru-RU" sz="1400" dirty="0"/>
          </a:p>
          <a:p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www.rfbr.ru/contests/results/2903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www.isgyp.org/awards/young-member-award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ru-RU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E9F1C1-09E7-8348-AB0E-43361AEC3573}"/>
              </a:ext>
            </a:extLst>
          </p:cNvPr>
          <p:cNvSpPr txBox="1"/>
          <p:nvPr/>
        </p:nvSpPr>
        <p:spPr>
          <a:xfrm>
            <a:off x="2207995" y="4698173"/>
            <a:ext cx="4080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Буралкина Наталья Александровна</a:t>
            </a:r>
            <a:r>
              <a:rPr lang="ru-RU" sz="1400" dirty="0"/>
              <a:t>, Россия, Москва, ФГБУ «НМИЦ АГП им. В.И. Кулакова» Минздрава </a:t>
            </a:r>
            <a:r>
              <a:rPr lang="ru-RU" sz="1400" dirty="0" smtClean="0"/>
              <a:t>России, старший научный сотрудник, 1076 год рождения, гинекология, репродуктивное здоровье, синдром тазовой боли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04952" y="4730259"/>
            <a:ext cx="37983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Бадлаева </a:t>
            </a:r>
            <a:r>
              <a:rPr lang="ru-RU" sz="1400" dirty="0"/>
              <a:t>Алина Станиславовна</a:t>
            </a:r>
            <a:br>
              <a:rPr lang="ru-RU" sz="1400" dirty="0"/>
            </a:br>
            <a:r>
              <a:rPr lang="ru-RU" sz="1400" dirty="0"/>
              <a:t>Москва, ФГБУ «НМИЦ АГП им. В.И. Кулакова» Минздрава России, </a:t>
            </a:r>
            <a:r>
              <a:rPr lang="ru-RU" sz="1400" dirty="0" smtClean="0"/>
              <a:t>старший научный </a:t>
            </a:r>
            <a:r>
              <a:rPr lang="ru-RU" sz="1400" dirty="0"/>
              <a:t>сотрудник, </a:t>
            </a:r>
            <a:r>
              <a:rPr lang="ru-RU" sz="1400" dirty="0" smtClean="0"/>
              <a:t>1992 </a:t>
            </a:r>
            <a:r>
              <a:rPr lang="ru-RU" sz="1400" dirty="0"/>
              <a:t>год рождения, интересы: гинекологическая и репродуктивная </a:t>
            </a:r>
            <a:r>
              <a:rPr lang="ru-RU" sz="1400" dirty="0" err="1"/>
              <a:t>патоморфология</a:t>
            </a:r>
            <a:r>
              <a:rPr lang="ru-RU" sz="1400" dirty="0" smtClean="0"/>
              <a:t>, биология опухолей яичников, </a:t>
            </a:r>
            <a:r>
              <a:rPr lang="ru-RU" sz="1400" dirty="0"/>
              <a:t>цифровая </a:t>
            </a:r>
            <a:r>
              <a:rPr lang="ru-RU" sz="1400" dirty="0" err="1"/>
              <a:t>патоморфология</a:t>
            </a:r>
            <a:r>
              <a:rPr lang="ru-RU" sz="1400" dirty="0"/>
              <a:t> </a:t>
            </a:r>
            <a:r>
              <a:rPr lang="ru-RU" sz="1400" dirty="0" smtClean="0"/>
              <a:t>и</a:t>
            </a:r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69519" y="1159727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491500" y="1184615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7942912" y="1917752"/>
            <a:ext cx="40809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Трегубова А.В</a:t>
            </a:r>
            <a:r>
              <a:rPr lang="ru-RU" sz="1400" dirty="0"/>
              <a:t>., Россия, Москва</a:t>
            </a:r>
            <a:r>
              <a:rPr lang="ru-RU" sz="1400" dirty="0" smtClean="0"/>
              <a:t>, ФГБУ «НМИЦ АГП им. В.И. Кулакова» Минздрава России, научный сотрудник, 1994 </a:t>
            </a:r>
            <a:r>
              <a:rPr lang="ru-RU" sz="1400" dirty="0"/>
              <a:t>год рождения, интересы: гинекологическая и репродуктивная </a:t>
            </a:r>
            <a:r>
              <a:rPr lang="ru-RU" sz="1400" dirty="0" err="1"/>
              <a:t>патоморфология</a:t>
            </a:r>
            <a:r>
              <a:rPr lang="ru-RU" sz="1400" dirty="0" smtClean="0"/>
              <a:t>, патологические изменения слизистой тела и шейки матки, </a:t>
            </a:r>
            <a:r>
              <a:rPr lang="ru-RU" sz="1400" dirty="0"/>
              <a:t>цифровая </a:t>
            </a:r>
            <a:r>
              <a:rPr lang="ru-RU" sz="1400" dirty="0" err="1"/>
              <a:t>патоморфология</a:t>
            </a:r>
            <a:r>
              <a:rPr lang="ru-RU" sz="1400" dirty="0"/>
              <a:t> и цитология, успешные аналогичные проекты: </a:t>
            </a:r>
            <a:r>
              <a:rPr lang="ru-RU" sz="1400" dirty="0" smtClean="0"/>
              <a:t>грант РНФ</a:t>
            </a:r>
          </a:p>
          <a:p>
            <a:r>
              <a:rPr lang="en-US" sz="1400" dirty="0">
                <a:hlinkClick r:id="rId5"/>
              </a:rPr>
              <a:t>https://rscf.ru/upload/iblock/3e3/kfypc0mjnwj4g7oaig273r54bf5hp9ix.pdf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19" y="4703009"/>
            <a:ext cx="1408186" cy="1408186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51" y="1982695"/>
            <a:ext cx="1354347" cy="1354347"/>
          </a:xfrm>
          <a:prstGeom prst="ellipse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498" y="1981266"/>
            <a:ext cx="1368432" cy="1368432"/>
          </a:xfrm>
          <a:prstGeom prst="ellipse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6" t="4575" r="23868" b="38255"/>
          <a:stretch/>
        </p:blipFill>
        <p:spPr>
          <a:xfrm>
            <a:off x="6395979" y="4698952"/>
            <a:ext cx="1500438" cy="141630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704193" y="1367161"/>
            <a:ext cx="10731062" cy="5175682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770751" y="1617745"/>
            <a:ext cx="9295656" cy="267765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Актуальность проекта</a:t>
            </a:r>
            <a:r>
              <a:rPr lang="ru-RU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ru-RU" sz="2400" dirty="0" err="1">
                <a:solidFill>
                  <a:schemeClr val="bg1"/>
                </a:solidFill>
              </a:rPr>
              <a:t>Эндометриоз</a:t>
            </a:r>
            <a:r>
              <a:rPr lang="ru-RU" sz="2400" dirty="0">
                <a:solidFill>
                  <a:schemeClr val="bg1"/>
                </a:solidFill>
              </a:rPr>
              <a:t> — распространённое заболевание, поражающее около 176 млн женщин </a:t>
            </a:r>
            <a:r>
              <a:rPr lang="ru-RU" sz="2400" dirty="0" err="1">
                <a:solidFill>
                  <a:schemeClr val="bg1"/>
                </a:solidFill>
              </a:rPr>
              <a:t>worldwide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ru-RU" sz="2400" dirty="0">
                <a:solidFill>
                  <a:schemeClr val="bg1"/>
                </a:solidFill>
              </a:rPr>
              <a:t>Длительная задержка в диагностике из-за отсутствия </a:t>
            </a:r>
            <a:r>
              <a:rPr lang="ru-RU" sz="2400" dirty="0" err="1">
                <a:solidFill>
                  <a:schemeClr val="bg1"/>
                </a:solidFill>
              </a:rPr>
              <a:t>неинвазивных</a:t>
            </a:r>
            <a:r>
              <a:rPr lang="ru-RU" sz="2400" dirty="0">
                <a:solidFill>
                  <a:schemeClr val="bg1"/>
                </a:solidFill>
              </a:rPr>
              <a:t> методов.</a:t>
            </a:r>
          </a:p>
          <a:p>
            <a:pPr lvl="1"/>
            <a:r>
              <a:rPr lang="ru-RU" sz="2400" dirty="0">
                <a:solidFill>
                  <a:schemeClr val="bg1"/>
                </a:solidFill>
              </a:rPr>
              <a:t>Лапароскопия — инвазивный и дорогостоящий метод.</a:t>
            </a:r>
          </a:p>
          <a:p>
            <a:pPr lvl="1"/>
            <a:r>
              <a:rPr lang="ru-RU" sz="2400" dirty="0">
                <a:solidFill>
                  <a:schemeClr val="bg1"/>
                </a:solidFill>
              </a:rPr>
              <a:t>Недостаток </a:t>
            </a:r>
            <a:r>
              <a:rPr lang="ru-RU" sz="2400" dirty="0" err="1">
                <a:solidFill>
                  <a:schemeClr val="bg1"/>
                </a:solidFill>
              </a:rPr>
              <a:t>валидированных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биомаркеров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873188" y="4324794"/>
            <a:ext cx="9193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Статистика</a:t>
            </a:r>
            <a:r>
              <a:rPr lang="ru-RU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ru-RU" sz="2400" dirty="0">
                <a:solidFill>
                  <a:schemeClr val="bg1"/>
                </a:solidFill>
              </a:rPr>
              <a:t>5-10% случаев бесплодия связаны с </a:t>
            </a:r>
            <a:r>
              <a:rPr lang="ru-RU" sz="2400" dirty="0" err="1">
                <a:solidFill>
                  <a:schemeClr val="bg1"/>
                </a:solidFill>
              </a:rPr>
              <a:t>эндометриозом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880900" y="5577021"/>
            <a:ext cx="929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Территория </a:t>
            </a:r>
            <a:r>
              <a:rPr lang="ru-RU" sz="2400" b="1" dirty="0">
                <a:solidFill>
                  <a:schemeClr val="bg1"/>
                </a:solidFill>
              </a:rPr>
              <a:t>реализации</a:t>
            </a:r>
            <a:r>
              <a:rPr lang="ru-RU" sz="2400" dirty="0">
                <a:solidFill>
                  <a:schemeClr val="bg1"/>
                </a:solidFill>
              </a:rPr>
              <a:t>: </a:t>
            </a:r>
            <a:r>
              <a:rPr lang="ru-RU" sz="2400" dirty="0" smtClean="0">
                <a:solidFill>
                  <a:schemeClr val="bg1"/>
                </a:solidFill>
              </a:rPr>
              <a:t>Российская Федерация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914712" y="1494584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947016" y="529274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1079096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/>
              <a:t>Социально-демографический портрет:</a:t>
            </a:r>
          </a:p>
          <a:p>
            <a:endParaRPr lang="ru-RU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Женщины репродуктивного возраста (18-45 лет).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Пациентки с симптомами </a:t>
            </a:r>
            <a:r>
              <a:rPr lang="ru-RU" sz="3000" dirty="0" err="1"/>
              <a:t>эндометриоза</a:t>
            </a:r>
            <a:r>
              <a:rPr lang="ru-RU" sz="3000" dirty="0"/>
              <a:t> (боли, бесплодие).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Врачи-гинекологи, патологоанатомы, </a:t>
            </a:r>
            <a:r>
              <a:rPr lang="ru-RU" sz="3000" dirty="0" err="1"/>
              <a:t>репродуктологи</a:t>
            </a:r>
            <a:r>
              <a:rPr lang="ru-RU" sz="3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67002" y="1542684"/>
            <a:ext cx="1003896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500" dirty="0" smtClean="0"/>
              <a:t>Активный </a:t>
            </a:r>
            <a:r>
              <a:rPr lang="ru-RU" sz="2500" dirty="0"/>
              <a:t>проект (продумана архитектура проекта собрана команда, понятны ресурсы, источники продвижения проекта, реализация начата/продолжается</a:t>
            </a:r>
            <a:r>
              <a:rPr lang="ru-RU" sz="2500" dirty="0" smtClean="0"/>
              <a:t>)</a:t>
            </a:r>
          </a:p>
          <a:p>
            <a:pPr>
              <a:spcBef>
                <a:spcPts val="1200"/>
              </a:spcBef>
            </a:pPr>
            <a:endParaRPr lang="ru-RU" sz="25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500" dirty="0"/>
              <a:t>Разработана архитектура </a:t>
            </a:r>
            <a:r>
              <a:rPr lang="ru-RU" sz="2500" dirty="0" err="1"/>
              <a:t>нейросетевой</a:t>
            </a:r>
            <a:r>
              <a:rPr lang="ru-RU" sz="2500" dirty="0"/>
              <a:t> </a:t>
            </a:r>
            <a:r>
              <a:rPr lang="ru-RU" sz="2500" dirty="0" smtClean="0"/>
              <a:t>модели</a:t>
            </a:r>
            <a:endParaRPr lang="ru-RU" sz="25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500" dirty="0"/>
              <a:t>Собрана </a:t>
            </a:r>
            <a:r>
              <a:rPr lang="ru-RU" sz="2500" dirty="0" smtClean="0"/>
              <a:t>команда</a:t>
            </a:r>
            <a:endParaRPr lang="ru-RU" sz="25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500" dirty="0"/>
              <a:t>Проведены пилотные </a:t>
            </a:r>
            <a:r>
              <a:rPr lang="ru-RU" sz="2500" dirty="0" smtClean="0"/>
              <a:t>исследования</a:t>
            </a:r>
            <a:endParaRPr lang="ru-RU" sz="25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500" dirty="0"/>
              <a:t>Начата реализация на клинических данных.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35318" y="1607832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90" y="1301123"/>
            <a:ext cx="110787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Миссия проекта: создание </a:t>
            </a:r>
            <a:r>
              <a:rPr lang="ru-RU" sz="2500" dirty="0" err="1"/>
              <a:t>неинвазивного</a:t>
            </a:r>
            <a:r>
              <a:rPr lang="ru-RU" sz="2500" dirty="0"/>
              <a:t> метода диагностики </a:t>
            </a:r>
            <a:r>
              <a:rPr lang="ru-RU" sz="2500" dirty="0" err="1"/>
              <a:t>эндометриоза</a:t>
            </a:r>
            <a:r>
              <a:rPr lang="ru-RU" sz="2500" dirty="0"/>
              <a:t> для улучшения качества жизни женщин.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87531" y="436004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4898792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4875609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4892543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30204" y="3346730"/>
            <a:ext cx="3541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Разработка </a:t>
            </a:r>
            <a:r>
              <a:rPr lang="ru-RU" dirty="0" err="1"/>
              <a:t>нейросетевой</a:t>
            </a:r>
            <a:r>
              <a:rPr lang="ru-RU" dirty="0"/>
              <a:t> модели для анализа гистологических изображений.</a:t>
            </a:r>
          </a:p>
          <a:p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5637587" y="334673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Сбор и обработка данных.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5637587" y="4175376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Обучение модели.</a:t>
            </a:r>
          </a:p>
          <a:p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5637587" y="508411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Валидация</a:t>
            </a:r>
            <a:r>
              <a:rPr lang="ru-RU" dirty="0"/>
              <a:t> результатов.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79650" y="4507620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Сравнение </a:t>
            </a:r>
            <a:r>
              <a:rPr lang="ru-RU" dirty="0"/>
              <a:t>эффективности модели с традиционными методами (</a:t>
            </a:r>
            <a:r>
              <a:rPr lang="ru-RU" dirty="0" err="1"/>
              <a:t>иммуногистохимия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1604276" y="1408216"/>
            <a:ext cx="42221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«Механика</a:t>
            </a:r>
            <a:r>
              <a:rPr lang="ru-RU" sz="3000" dirty="0"/>
              <a:t>» </a:t>
            </a:r>
            <a:r>
              <a:rPr lang="ru-RU" sz="3000" dirty="0" smtClean="0"/>
              <a:t>проекта</a:t>
            </a:r>
            <a:endParaRPr lang="ru-RU" sz="3000" dirty="0"/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175396" y="2382551"/>
            <a:ext cx="4651003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Использование </a:t>
            </a:r>
            <a:r>
              <a:rPr lang="ru-RU" dirty="0" err="1"/>
              <a:t>нейросети</a:t>
            </a:r>
            <a:r>
              <a:rPr lang="ru-RU" dirty="0"/>
              <a:t> </a:t>
            </a:r>
            <a:r>
              <a:rPr lang="ru-RU" dirty="0" err="1"/>
              <a:t>Vision</a:t>
            </a:r>
            <a:r>
              <a:rPr lang="ru-RU" dirty="0"/>
              <a:t> </a:t>
            </a:r>
            <a:r>
              <a:rPr lang="ru-RU" dirty="0" err="1"/>
              <a:t>Transformer</a:t>
            </a:r>
            <a:r>
              <a:rPr lang="ru-RU" dirty="0"/>
              <a:t> (</a:t>
            </a:r>
            <a:r>
              <a:rPr lang="ru-RU" dirty="0" err="1"/>
              <a:t>ViT</a:t>
            </a:r>
            <a:r>
              <a:rPr lang="ru-RU" dirty="0"/>
              <a:t>) для анализа изображений.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175395" y="3797655"/>
            <a:ext cx="4651003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Применение методов </a:t>
            </a:r>
            <a:r>
              <a:rPr lang="ru-RU" dirty="0" err="1"/>
              <a:t>самосупервизируемого</a:t>
            </a:r>
            <a:r>
              <a:rPr lang="ru-RU" dirty="0"/>
              <a:t> обучения.</a:t>
            </a:r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175394" y="5234188"/>
            <a:ext cx="4651003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Фильтрация неинформативных фрагментов изображений.</a:t>
            </a:r>
          </a:p>
        </p:txBody>
      </p:sp>
      <p:sp>
        <p:nvSpPr>
          <p:cNvPr id="11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6705029" y="2382551"/>
            <a:ext cx="4651003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Подготовка данных.</a:t>
            </a:r>
          </a:p>
        </p:txBody>
      </p:sp>
      <p:sp>
        <p:nvSpPr>
          <p:cNvPr id="12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6675976" y="3797655"/>
            <a:ext cx="4651003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Обучение модели.</a:t>
            </a:r>
          </a:p>
        </p:txBody>
      </p:sp>
      <p:sp>
        <p:nvSpPr>
          <p:cNvPr id="13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6705029" y="5307473"/>
            <a:ext cx="4651003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Тестирование и внедрение.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7104855" y="1408216"/>
            <a:ext cx="42221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/>
              <a:t>Этапы проекта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20263" y="1178722"/>
            <a:ext cx="11401443" cy="2444372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1. Подготовка </a:t>
            </a:r>
            <a:r>
              <a:rPr lang="ru-RU" dirty="0" smtClean="0"/>
              <a:t>данных</a:t>
            </a:r>
            <a:br>
              <a:rPr lang="ru-RU" dirty="0" smtClean="0"/>
            </a:br>
            <a:r>
              <a:rPr lang="ru-RU" b="1" dirty="0"/>
              <a:t>Сбор гистологических изображений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Использованы цифровые сканы препаратов эндометрия от 150 пациенток (50 — контрольная группа, 50 — поверхностный </a:t>
            </a:r>
            <a:r>
              <a:rPr lang="ru-RU" dirty="0" err="1"/>
              <a:t>эндометриоз</a:t>
            </a:r>
            <a:r>
              <a:rPr lang="ru-RU" dirty="0"/>
              <a:t>, 50 — глубокий </a:t>
            </a:r>
            <a:r>
              <a:rPr lang="ru-RU" dirty="0" err="1"/>
              <a:t>эндометриоз</a:t>
            </a:r>
            <a:r>
              <a:rPr lang="ru-RU" dirty="0"/>
              <a:t>).</a:t>
            </a:r>
          </a:p>
          <a:p>
            <a:pPr lvl="1"/>
            <a:r>
              <a:rPr lang="ru-RU" dirty="0"/>
              <a:t>Препараты окрашены гематоксилином и эозином (H&amp;E).</a:t>
            </a:r>
          </a:p>
          <a:p>
            <a:r>
              <a:rPr lang="ru-RU" b="1" dirty="0"/>
              <a:t>Предварительная обработка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Нарезка полноразмерных изображений на </a:t>
            </a:r>
            <a:r>
              <a:rPr lang="ru-RU" dirty="0" err="1"/>
              <a:t>тайлы</a:t>
            </a:r>
            <a:r>
              <a:rPr lang="ru-RU" dirty="0"/>
              <a:t> (фрагменты) размером 750×750 пикселей.</a:t>
            </a:r>
          </a:p>
          <a:p>
            <a:pPr lvl="1"/>
            <a:r>
              <a:rPr lang="ru-RU" dirty="0"/>
              <a:t>Фильтрация неинформативных </a:t>
            </a:r>
            <a:r>
              <a:rPr lang="ru-RU" dirty="0" err="1"/>
              <a:t>тайлов</a:t>
            </a:r>
            <a:r>
              <a:rPr lang="ru-RU" dirty="0"/>
              <a:t> (артефакты, сгустки крови, малый объем ткани).</a:t>
            </a:r>
          </a:p>
          <a:p>
            <a:endParaRPr lang="ru-RU" dirty="0"/>
          </a:p>
        </p:txBody>
      </p:sp>
      <p:sp>
        <p:nvSpPr>
          <p:cNvPr id="11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474105" y="3725361"/>
            <a:ext cx="11401443" cy="291711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b="1" dirty="0"/>
              <a:t>2. Обучение </a:t>
            </a:r>
            <a:r>
              <a:rPr lang="ru-RU" b="1" dirty="0" err="1"/>
              <a:t>нейросетевой</a:t>
            </a:r>
            <a:r>
              <a:rPr lang="ru-RU" b="1" dirty="0"/>
              <a:t> модели</a:t>
            </a:r>
          </a:p>
          <a:p>
            <a:r>
              <a:rPr lang="ru-RU" b="1" dirty="0"/>
              <a:t>Архитектура модели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Vision</a:t>
            </a:r>
            <a:r>
              <a:rPr lang="ru-RU" dirty="0"/>
              <a:t> </a:t>
            </a:r>
            <a:r>
              <a:rPr lang="ru-RU" dirty="0" err="1"/>
              <a:t>Transformer</a:t>
            </a:r>
            <a:r>
              <a:rPr lang="ru-RU" dirty="0"/>
              <a:t> (</a:t>
            </a:r>
            <a:r>
              <a:rPr lang="ru-RU" dirty="0" err="1"/>
              <a:t>ViT</a:t>
            </a:r>
            <a:r>
              <a:rPr lang="ru-RU" dirty="0"/>
              <a:t>), </a:t>
            </a:r>
            <a:r>
              <a:rPr lang="ru-RU" dirty="0" err="1"/>
              <a:t>предобученная</a:t>
            </a:r>
            <a:r>
              <a:rPr lang="ru-RU" dirty="0"/>
              <a:t> на ImageNet-21k.</a:t>
            </a:r>
          </a:p>
          <a:p>
            <a:pPr lvl="1"/>
            <a:r>
              <a:rPr lang="ru-RU" dirty="0"/>
              <a:t>Использование механизма </a:t>
            </a:r>
            <a:r>
              <a:rPr lang="ru-RU" dirty="0" err="1"/>
              <a:t>самовнимания</a:t>
            </a:r>
            <a:r>
              <a:rPr lang="ru-RU" dirty="0"/>
              <a:t> для анализа контекста изображения.</a:t>
            </a:r>
          </a:p>
          <a:p>
            <a:r>
              <a:rPr lang="ru-RU" b="1" dirty="0"/>
              <a:t>Методы обучения</a:t>
            </a:r>
            <a:r>
              <a:rPr lang="ru-RU" dirty="0"/>
              <a:t>:</a:t>
            </a:r>
          </a:p>
          <a:p>
            <a:pPr lvl="1"/>
            <a:r>
              <a:rPr lang="ru-RU" b="1" dirty="0" err="1"/>
              <a:t>Самосупервизируемое</a:t>
            </a:r>
            <a:r>
              <a:rPr lang="ru-RU" b="1" dirty="0"/>
              <a:t> обучение (SSL)</a:t>
            </a:r>
            <a:r>
              <a:rPr lang="ru-RU" dirty="0"/>
              <a:t>: Обучение без ручной разметки данных.</a:t>
            </a:r>
          </a:p>
          <a:p>
            <a:pPr lvl="1"/>
            <a:r>
              <a:rPr lang="ru-RU" b="1" dirty="0"/>
              <a:t>Аугментация данных</a:t>
            </a:r>
            <a:r>
              <a:rPr lang="ru-RU" dirty="0"/>
              <a:t>:</a:t>
            </a:r>
          </a:p>
          <a:p>
            <a:pPr lvl="2"/>
            <a:r>
              <a:rPr lang="ru-RU" dirty="0"/>
              <a:t>Геометрические трансформации (повороты, отражения).</a:t>
            </a:r>
          </a:p>
          <a:p>
            <a:pPr lvl="2"/>
            <a:r>
              <a:rPr lang="ru-RU" dirty="0"/>
              <a:t>Цветовая коррекция (нормализация по </a:t>
            </a:r>
            <a:r>
              <a:rPr lang="ru-RU" dirty="0" err="1"/>
              <a:t>Макенко</a:t>
            </a:r>
            <a:r>
              <a:rPr lang="ru-RU" dirty="0"/>
              <a:t>).</a:t>
            </a:r>
          </a:p>
          <a:p>
            <a:pPr lvl="1"/>
            <a:r>
              <a:rPr lang="ru-RU" b="1" dirty="0"/>
              <a:t>Кросс-</a:t>
            </a:r>
            <a:r>
              <a:rPr lang="ru-RU" b="1" dirty="0" err="1"/>
              <a:t>валидация</a:t>
            </a:r>
            <a:r>
              <a:rPr lang="ru-RU" dirty="0"/>
              <a:t>: 5 </a:t>
            </a:r>
            <a:r>
              <a:rPr lang="ru-RU" dirty="0" err="1"/>
              <a:t>фолдов</a:t>
            </a:r>
            <a:r>
              <a:rPr lang="ru-RU" dirty="0"/>
              <a:t> для оценки устойчивости модели.</a:t>
            </a: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20263" y="1178722"/>
            <a:ext cx="11401443" cy="2444372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b="1" dirty="0"/>
              <a:t>3. </a:t>
            </a:r>
            <a:r>
              <a:rPr lang="ru-RU" b="1" dirty="0" err="1"/>
              <a:t>Валидация</a:t>
            </a:r>
            <a:r>
              <a:rPr lang="ru-RU" b="1" dirty="0"/>
              <a:t> и тестирование</a:t>
            </a:r>
          </a:p>
          <a:p>
            <a:r>
              <a:rPr lang="ru-RU" b="1" dirty="0"/>
              <a:t>Метрики оценки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Accuracy</a:t>
            </a:r>
            <a:r>
              <a:rPr lang="ru-RU" dirty="0"/>
              <a:t> (доля правильных предсказаний) — 83-91%.</a:t>
            </a:r>
          </a:p>
          <a:p>
            <a:pPr lvl="1"/>
            <a:r>
              <a:rPr lang="ru-RU" dirty="0" err="1"/>
              <a:t>Precision</a:t>
            </a:r>
            <a:r>
              <a:rPr lang="ru-RU" dirty="0"/>
              <a:t> (точность) — 81-86%.</a:t>
            </a:r>
          </a:p>
          <a:p>
            <a:pPr lvl="1"/>
            <a:r>
              <a:rPr lang="ru-RU" dirty="0" err="1"/>
              <a:t>Recall</a:t>
            </a:r>
            <a:r>
              <a:rPr lang="ru-RU" dirty="0"/>
              <a:t> (полнота) — 80-84%.</a:t>
            </a:r>
          </a:p>
          <a:p>
            <a:pPr lvl="1"/>
            <a:r>
              <a:rPr lang="ru-RU" dirty="0"/>
              <a:t>F1-score (баланс точности и полноты) — 80-84%.</a:t>
            </a:r>
          </a:p>
          <a:p>
            <a:r>
              <a:rPr lang="ru-RU" b="1" dirty="0"/>
              <a:t>Сравнение с традиционным методом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Иммуногистохимический маркер BCL-6 (HSCORE &gt;1.4) показал меньшую специфичность, чем </a:t>
            </a:r>
            <a:r>
              <a:rPr lang="ru-RU" dirty="0" err="1"/>
              <a:t>нейросетевая</a:t>
            </a:r>
            <a:r>
              <a:rPr lang="ru-RU" dirty="0"/>
              <a:t> модель.</a:t>
            </a:r>
          </a:p>
        </p:txBody>
      </p:sp>
      <p:sp>
        <p:nvSpPr>
          <p:cNvPr id="11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474105" y="3725361"/>
            <a:ext cx="11401443" cy="291711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b="1" dirty="0"/>
              <a:t>4. Внедрение и масштабирование</a:t>
            </a:r>
          </a:p>
          <a:p>
            <a:r>
              <a:rPr lang="ru-RU" b="1" dirty="0"/>
              <a:t>Пилотное тестирование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Анализ новых гистологических образцов без ручной аннотации.</a:t>
            </a:r>
          </a:p>
          <a:p>
            <a:r>
              <a:rPr lang="ru-RU" b="1" dirty="0"/>
              <a:t>Интеграция в клиническую практику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Разработка ПО для автоматизированной диагностики.</a:t>
            </a:r>
          </a:p>
          <a:p>
            <a:pPr lvl="1"/>
            <a:r>
              <a:rPr lang="ru-RU" dirty="0"/>
              <a:t>Обучение врачей работе с системой.</a:t>
            </a:r>
          </a:p>
          <a:p>
            <a:r>
              <a:rPr lang="ru-RU" b="1" dirty="0"/>
              <a:t>Перспективы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Расширение на другие гистологические маркеры.</a:t>
            </a:r>
          </a:p>
          <a:p>
            <a:pPr lvl="1"/>
            <a:r>
              <a:rPr lang="ru-RU" dirty="0"/>
              <a:t>Коммерциализация технологии (патенты, </a:t>
            </a:r>
            <a:r>
              <a:rPr lang="ru-RU" dirty="0" err="1"/>
              <a:t>стартап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0079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707844" y="1471838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707844" y="2112422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2730968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3349565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1395031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Точность модели: 84-91% (в зависимости от конфигурации).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2644445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Снижение зависимости от инвазивных методов диагностики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3269152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Публикации:</a:t>
            </a:r>
            <a:endParaRPr lang="ru-RU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2019738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Возможность дифференциации поверхностного и глубокого </a:t>
            </a:r>
            <a:r>
              <a:rPr lang="ru-RU" sz="20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эндометриоза</a:t>
            </a:r>
            <a:r>
              <a:rPr lang="ru-RU" sz="2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2064" y="3722280"/>
            <a:ext cx="115117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1) </a:t>
            </a:r>
            <a:r>
              <a:rPr lang="ru-RU" sz="1400" dirty="0" err="1" smtClean="0"/>
              <a:t>Иммуногистохимическая</a:t>
            </a:r>
            <a:r>
              <a:rPr lang="ru-RU" sz="1400" dirty="0" smtClean="0"/>
              <a:t> </a:t>
            </a:r>
            <a:r>
              <a:rPr lang="ru-RU" sz="1400" dirty="0"/>
              <a:t>оценка маркеров эпителиально-</a:t>
            </a:r>
            <a:r>
              <a:rPr lang="ru-RU" sz="1400" dirty="0" err="1"/>
              <a:t>мезенхимального</a:t>
            </a:r>
            <a:r>
              <a:rPr lang="ru-RU" sz="1400" dirty="0"/>
              <a:t> перехода при различных формах </a:t>
            </a:r>
            <a:r>
              <a:rPr lang="ru-RU" sz="1400" dirty="0" err="1"/>
              <a:t>эндометриоза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err="1"/>
              <a:t>Бадалаева</a:t>
            </a:r>
            <a:r>
              <a:rPr lang="ru-RU" sz="1400" dirty="0"/>
              <a:t> А.С., </a:t>
            </a:r>
            <a:r>
              <a:rPr lang="ru-RU" sz="1400" dirty="0" err="1"/>
              <a:t>Варданян</a:t>
            </a:r>
            <a:r>
              <a:rPr lang="ru-RU" sz="1400" dirty="0"/>
              <a:t> М.А., </a:t>
            </a:r>
            <a:r>
              <a:rPr lang="ru-RU" sz="1400" dirty="0" err="1"/>
              <a:t>Чекенева</a:t>
            </a:r>
            <a:r>
              <a:rPr lang="ru-RU" sz="1400" dirty="0"/>
              <a:t> Н.А., Асатурова А.В., Трегубова А.В., Дворников С.К., Буралкина Н.А., Мельников М.В., Павлович С.В</a:t>
            </a:r>
            <a:r>
              <a:rPr lang="ru-RU" sz="1400" dirty="0" smtClean="0"/>
              <a:t>. Современные </a:t>
            </a:r>
            <a:r>
              <a:rPr lang="ru-RU" sz="1400" dirty="0"/>
              <a:t>проблемы науки и образования. 2025. № 1. С. 6.</a:t>
            </a:r>
          </a:p>
          <a:p>
            <a:r>
              <a:rPr lang="ru-RU" sz="1400" dirty="0" smtClean="0"/>
              <a:t>2) Комплексный </a:t>
            </a:r>
            <a:r>
              <a:rPr lang="ru-RU" sz="1400" dirty="0"/>
              <a:t>подход к ведению пациенток с </a:t>
            </a:r>
            <a:r>
              <a:rPr lang="ru-RU" sz="1400" dirty="0" err="1"/>
              <a:t>эндометриоз</a:t>
            </a:r>
            <a:r>
              <a:rPr lang="ru-RU" sz="1400" dirty="0"/>
              <a:t>-ассоциированным бесплодием с учетом индекса фертильности</a:t>
            </a:r>
            <a:br>
              <a:rPr lang="ru-RU" sz="1400" dirty="0"/>
            </a:br>
            <a:r>
              <a:rPr lang="ru-RU" sz="1400" dirty="0" err="1"/>
              <a:t>Чекенева</a:t>
            </a:r>
            <a:r>
              <a:rPr lang="ru-RU" sz="1400" dirty="0"/>
              <a:t> Н.А., Думановская М.Р., </a:t>
            </a:r>
            <a:r>
              <a:rPr lang="ru-RU" sz="1400" dirty="0" err="1"/>
              <a:t>Чупрынин</a:t>
            </a:r>
            <a:r>
              <a:rPr lang="ru-RU" sz="1400" dirty="0"/>
              <a:t> В.Д., Асатурова А.В., Буралкина Н.А</a:t>
            </a:r>
            <a:r>
              <a:rPr lang="ru-RU" sz="1400" dirty="0" smtClean="0"/>
              <a:t>. Акушерство </a:t>
            </a:r>
            <a:r>
              <a:rPr lang="ru-RU" sz="1400" dirty="0"/>
              <a:t>и гинекология. 2024. № 9. С. 48–54.</a:t>
            </a:r>
          </a:p>
          <a:p>
            <a:r>
              <a:rPr lang="ru-RU" sz="1400" dirty="0" smtClean="0"/>
              <a:t>3) клинико-анамнестические </a:t>
            </a:r>
            <a:r>
              <a:rPr lang="ru-RU" sz="1400" dirty="0"/>
              <a:t>особенности пациенток с рецидивом глубокого </a:t>
            </a:r>
            <a:r>
              <a:rPr lang="ru-RU" sz="1400" dirty="0" err="1" smtClean="0"/>
              <a:t>эндометриоза</a:t>
            </a:r>
            <a:r>
              <a:rPr lang="ru-RU" sz="1400" dirty="0" smtClean="0"/>
              <a:t>. Сенина </a:t>
            </a:r>
            <a:r>
              <a:rPr lang="ru-RU" sz="1400" dirty="0"/>
              <a:t>Д.Н., Пашаева С.А., Кулакова Ю.А., </a:t>
            </a:r>
            <a:r>
              <a:rPr lang="ru-RU" sz="1400" dirty="0" err="1"/>
              <a:t>Чупрынин</a:t>
            </a:r>
            <a:r>
              <a:rPr lang="ru-RU" sz="1400" dirty="0"/>
              <a:t> В.Д., Асатурова А.В., Ежова Л.С., Буралкина Н.А</a:t>
            </a:r>
            <a:r>
              <a:rPr lang="ru-RU" sz="1400" dirty="0" smtClean="0"/>
              <a:t>. Гинекология</a:t>
            </a:r>
            <a:r>
              <a:rPr lang="ru-RU" sz="1400" dirty="0"/>
              <a:t>. 2024. Т. 26. № 1. С. 45–51.</a:t>
            </a:r>
          </a:p>
          <a:p>
            <a:r>
              <a:rPr lang="ru-RU" sz="1400" dirty="0" smtClean="0"/>
              <a:t>4) Особенности </a:t>
            </a:r>
            <a:r>
              <a:rPr lang="ru-RU" sz="1400" dirty="0"/>
              <a:t>эпителиально-</a:t>
            </a:r>
            <a:r>
              <a:rPr lang="ru-RU" sz="1400" dirty="0" err="1"/>
              <a:t>мезенхимального</a:t>
            </a:r>
            <a:r>
              <a:rPr lang="ru-RU" sz="1400" dirty="0"/>
              <a:t> перехода в эктопическом эндометрии у пациенток с </a:t>
            </a:r>
            <a:r>
              <a:rPr lang="ru-RU" sz="1400" dirty="0" err="1"/>
              <a:t>экстрагенитальным</a:t>
            </a:r>
            <a:r>
              <a:rPr lang="ru-RU" sz="1400" dirty="0"/>
              <a:t> </a:t>
            </a:r>
            <a:r>
              <a:rPr lang="ru-RU" sz="1400" dirty="0" err="1"/>
              <a:t>эндометриозом</a:t>
            </a:r>
            <a:r>
              <a:rPr lang="ru-RU" sz="1400" dirty="0"/>
              <a:t> различной локализации</a:t>
            </a:r>
            <a:br>
              <a:rPr lang="ru-RU" sz="1400" dirty="0"/>
            </a:br>
            <a:r>
              <a:rPr lang="ru-RU" sz="1400" dirty="0"/>
              <a:t>Казаку Е., </a:t>
            </a:r>
            <a:r>
              <a:rPr lang="ru-RU" sz="1400" dirty="0" err="1"/>
              <a:t>Зота</a:t>
            </a:r>
            <a:r>
              <a:rPr lang="ru-RU" sz="1400" dirty="0"/>
              <a:t> Е., </a:t>
            </a:r>
            <a:r>
              <a:rPr lang="ru-RU" sz="1400" dirty="0" err="1"/>
              <a:t>Варданян</a:t>
            </a:r>
            <a:r>
              <a:rPr lang="ru-RU" sz="1400" dirty="0"/>
              <a:t> М.А., </a:t>
            </a:r>
            <a:r>
              <a:rPr lang="ru-RU" sz="1400" dirty="0" err="1"/>
              <a:t>Нигуляну</a:t>
            </a:r>
            <a:r>
              <a:rPr lang="ru-RU" sz="1400" dirty="0"/>
              <a:t> Р., </a:t>
            </a:r>
            <a:r>
              <a:rPr lang="ru-RU" sz="1400" dirty="0" err="1"/>
              <a:t>Претула</a:t>
            </a:r>
            <a:r>
              <a:rPr lang="ru-RU" sz="1400" dirty="0"/>
              <a:t> Р., Асатурова А.В., Ежова Л.С., Бадлаева А.С</a:t>
            </a:r>
            <a:r>
              <a:rPr lang="ru-RU" sz="1400" dirty="0" smtClean="0"/>
              <a:t>. Гинекология</a:t>
            </a:r>
            <a:r>
              <a:rPr lang="ru-RU" sz="1400" dirty="0"/>
              <a:t>. 2024. Т. 26. № 2. С. 159–164.</a:t>
            </a:r>
          </a:p>
          <a:p>
            <a:r>
              <a:rPr lang="ru-RU" sz="1400" dirty="0" smtClean="0"/>
              <a:t>5) Применение </a:t>
            </a:r>
            <a:r>
              <a:rPr lang="ru-RU" sz="1400" dirty="0" err="1"/>
              <a:t>трансформеров</a:t>
            </a:r>
            <a:r>
              <a:rPr lang="ru-RU" sz="1400" dirty="0"/>
              <a:t> для анализа гистопатологических изображений: анализ преимуществ и недостатков, возможные перспективы для применения в области гинекологической </a:t>
            </a:r>
            <a:r>
              <a:rPr lang="ru-RU" sz="1400" dirty="0" err="1" smtClean="0"/>
              <a:t>патоморфологии</a:t>
            </a:r>
            <a:r>
              <a:rPr lang="ru-RU" sz="1400" dirty="0" smtClean="0"/>
              <a:t>. Асатурова </a:t>
            </a:r>
            <a:r>
              <a:rPr lang="ru-RU" sz="1400" dirty="0"/>
              <a:t>А.В., Бадлаева А.С., Трегубова А.В., Рогожин Д.В</a:t>
            </a:r>
            <a:r>
              <a:rPr lang="ru-RU" sz="1400" dirty="0" smtClean="0"/>
              <a:t>. Современные </a:t>
            </a:r>
            <a:r>
              <a:rPr lang="ru-RU" sz="1400" dirty="0"/>
              <a:t>проблемы науки и образования. 2024. № 6. С. 107.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756</Words>
  <Application>Microsoft Office PowerPoint</Application>
  <PresentationFormat>Широкоэкранный</PresentationFormat>
  <Paragraphs>139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Dita Sweet</vt:lpstr>
      <vt:lpstr>Playfair Display</vt:lpstr>
      <vt:lpstr>Playfair Display SemiBold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Асатурова Александра Вячеславовна</cp:lastModifiedBy>
  <cp:revision>12</cp:revision>
  <dcterms:created xsi:type="dcterms:W3CDTF">2025-03-26T12:04:55Z</dcterms:created>
  <dcterms:modified xsi:type="dcterms:W3CDTF">2025-04-11T16:26:42Z</dcterms:modified>
</cp:coreProperties>
</file>